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739" r:id="rId5"/>
  </p:sldMasterIdLst>
  <p:notesMasterIdLst>
    <p:notesMasterId r:id="rId79"/>
  </p:notesMasterIdLst>
  <p:sldIdLst>
    <p:sldId id="257" r:id="rId6"/>
    <p:sldId id="276" r:id="rId7"/>
    <p:sldId id="315" r:id="rId8"/>
    <p:sldId id="259" r:id="rId9"/>
    <p:sldId id="260" r:id="rId10"/>
    <p:sldId id="361" r:id="rId11"/>
    <p:sldId id="363" r:id="rId12"/>
    <p:sldId id="258" r:id="rId13"/>
    <p:sldId id="364" r:id="rId14"/>
    <p:sldId id="261" r:id="rId15"/>
    <p:sldId id="262" r:id="rId16"/>
    <p:sldId id="359" r:id="rId17"/>
    <p:sldId id="316" r:id="rId18"/>
    <p:sldId id="263" r:id="rId19"/>
    <p:sldId id="264" r:id="rId20"/>
    <p:sldId id="265" r:id="rId21"/>
    <p:sldId id="368" r:id="rId22"/>
    <p:sldId id="393" r:id="rId23"/>
    <p:sldId id="372" r:id="rId24"/>
    <p:sldId id="371" r:id="rId25"/>
    <p:sldId id="370" r:id="rId26"/>
    <p:sldId id="369" r:id="rId27"/>
    <p:sldId id="373" r:id="rId28"/>
    <p:sldId id="374" r:id="rId29"/>
    <p:sldId id="388" r:id="rId30"/>
    <p:sldId id="377" r:id="rId31"/>
    <p:sldId id="376" r:id="rId32"/>
    <p:sldId id="375" r:id="rId33"/>
    <p:sldId id="379" r:id="rId34"/>
    <p:sldId id="406" r:id="rId35"/>
    <p:sldId id="269" r:id="rId36"/>
    <p:sldId id="267" r:id="rId37"/>
    <p:sldId id="268" r:id="rId38"/>
    <p:sldId id="367" r:id="rId39"/>
    <p:sldId id="272" r:id="rId40"/>
    <p:sldId id="351" r:id="rId41"/>
    <p:sldId id="273" r:id="rId42"/>
    <p:sldId id="380" r:id="rId43"/>
    <p:sldId id="381" r:id="rId44"/>
    <p:sldId id="384" r:id="rId45"/>
    <p:sldId id="383" r:id="rId46"/>
    <p:sldId id="387" r:id="rId47"/>
    <p:sldId id="317" r:id="rId48"/>
    <p:sldId id="279" r:id="rId49"/>
    <p:sldId id="280" r:id="rId50"/>
    <p:sldId id="281" r:id="rId51"/>
    <p:sldId id="282" r:id="rId52"/>
    <p:sldId id="320" r:id="rId53"/>
    <p:sldId id="301" r:id="rId54"/>
    <p:sldId id="302" r:id="rId55"/>
    <p:sldId id="303" r:id="rId56"/>
    <p:sldId id="304" r:id="rId57"/>
    <p:sldId id="305" r:id="rId58"/>
    <p:sldId id="306" r:id="rId59"/>
    <p:sldId id="307" r:id="rId60"/>
    <p:sldId id="365" r:id="rId61"/>
    <p:sldId id="308" r:id="rId62"/>
    <p:sldId id="399" r:id="rId63"/>
    <p:sldId id="353" r:id="rId64"/>
    <p:sldId id="354" r:id="rId65"/>
    <p:sldId id="389" r:id="rId66"/>
    <p:sldId id="390" r:id="rId67"/>
    <p:sldId id="391" r:id="rId68"/>
    <p:sldId id="392" r:id="rId69"/>
    <p:sldId id="318" r:id="rId70"/>
    <p:sldId id="404" r:id="rId71"/>
    <p:sldId id="277" r:id="rId72"/>
    <p:sldId id="405" r:id="rId73"/>
    <p:sldId id="321" r:id="rId74"/>
    <p:sldId id="310" r:id="rId75"/>
    <p:sldId id="311" r:id="rId76"/>
    <p:sldId id="313" r:id="rId77"/>
    <p:sldId id="274" r:id="rId78"/>
  </p:sldIdLst>
  <p:sldSz cx="9144000" cy="5143500" type="screen16x9"/>
  <p:notesSz cx="7099300" cy="1023461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id="{B107047C-9026-48D0-9240-E353F044864C}">
          <p14:sldIdLst>
            <p14:sldId id="257"/>
            <p14:sldId id="276"/>
          </p14:sldIdLst>
        </p14:section>
        <p14:section name="Introduction to Coupa" id="{CD465027-8115-4915-A72E-F97ADCA6D158}">
          <p14:sldIdLst>
            <p14:sldId id="315"/>
            <p14:sldId id="259"/>
            <p14:sldId id="260"/>
            <p14:sldId id="361"/>
            <p14:sldId id="363"/>
            <p14:sldId id="258"/>
            <p14:sldId id="364"/>
            <p14:sldId id="261"/>
            <p14:sldId id="262"/>
            <p14:sldId id="359"/>
          </p14:sldIdLst>
        </p14:section>
        <p14:section name="Registration and Setup" id="{6D3C9262-F347-4FF9-9DA0-CA6DCCADF7D8}">
          <p14:sldIdLst>
            <p14:sldId id="316"/>
            <p14:sldId id="263"/>
            <p14:sldId id="264"/>
            <p14:sldId id="265"/>
            <p14:sldId id="368"/>
            <p14:sldId id="393"/>
            <p14:sldId id="372"/>
            <p14:sldId id="371"/>
            <p14:sldId id="370"/>
            <p14:sldId id="369"/>
            <p14:sldId id="373"/>
            <p14:sldId id="374"/>
            <p14:sldId id="388"/>
            <p14:sldId id="377"/>
            <p14:sldId id="376"/>
            <p14:sldId id="375"/>
            <p14:sldId id="379"/>
            <p14:sldId id="406"/>
            <p14:sldId id="269"/>
            <p14:sldId id="267"/>
            <p14:sldId id="268"/>
            <p14:sldId id="367"/>
            <p14:sldId id="272"/>
            <p14:sldId id="351"/>
            <p14:sldId id="273"/>
            <p14:sldId id="380"/>
            <p14:sldId id="381"/>
            <p14:sldId id="384"/>
            <p14:sldId id="383"/>
            <p14:sldId id="387"/>
          </p14:sldIdLst>
        </p14:section>
        <p14:section name="Purchase Orders" id="{E957DC32-03EB-4515-A9D7-9BA99DEE05C6}">
          <p14:sldIdLst>
            <p14:sldId id="317"/>
            <p14:sldId id="279"/>
            <p14:sldId id="280"/>
            <p14:sldId id="281"/>
            <p14:sldId id="282"/>
          </p14:sldIdLst>
        </p14:section>
        <p14:section name="Invoices" id="{EECFF3B1-D7FA-447B-BD09-1D458C12967B}">
          <p14:sldIdLst>
            <p14:sldId id="320"/>
            <p14:sldId id="301"/>
            <p14:sldId id="302"/>
            <p14:sldId id="303"/>
            <p14:sldId id="304"/>
            <p14:sldId id="305"/>
            <p14:sldId id="306"/>
            <p14:sldId id="307"/>
            <p14:sldId id="365"/>
            <p14:sldId id="308"/>
            <p14:sldId id="399"/>
            <p14:sldId id="353"/>
            <p14:sldId id="354"/>
            <p14:sldId id="389"/>
            <p14:sldId id="390"/>
            <p14:sldId id="391"/>
            <p14:sldId id="392"/>
          </p14:sldIdLst>
        </p14:section>
        <p14:section name="Credit Notes" id="{E99E537E-8554-459F-A1F0-8B0773FE4F8D}">
          <p14:sldIdLst>
            <p14:sldId id="318"/>
            <p14:sldId id="404"/>
            <p14:sldId id="277"/>
            <p14:sldId id="405"/>
          </p14:sldIdLst>
        </p14:section>
        <p14:section name="Support" id="{6F18F4F3-0EC4-4025-A15C-9DA8853DBE9E}">
          <p14:sldIdLst>
            <p14:sldId id="321"/>
            <p14:sldId id="310"/>
            <p14:sldId id="311"/>
            <p14:sldId id="313"/>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9ED"/>
    <a:srgbClr val="49B8E7"/>
    <a:srgbClr val="FC4242"/>
    <a:srgbClr val="2886C1"/>
    <a:srgbClr val="D42B1E"/>
    <a:srgbClr val="4CB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23" autoAdjust="0"/>
  </p:normalViewPr>
  <p:slideViewPr>
    <p:cSldViewPr snapToGrid="0">
      <p:cViewPr varScale="1">
        <p:scale>
          <a:sx n="131" d="100"/>
          <a:sy n="131" d="100"/>
        </p:scale>
        <p:origin x="1002" y="11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Lst>
  </p:outlineViewPr>
  <p:notesTextViewPr>
    <p:cViewPr>
      <p:scale>
        <a:sx n="1" d="1"/>
        <a:sy n="1" d="1"/>
      </p:scale>
      <p:origin x="0" y="0"/>
    </p:cViewPr>
  </p:notesTextViewPr>
  <p:sorterViewPr>
    <p:cViewPr>
      <p:scale>
        <a:sx n="100" d="100"/>
        <a:sy n="100" d="100"/>
      </p:scale>
      <p:origin x="0" y="-23196"/>
    </p:cViewPr>
  </p:sorterViewPr>
  <p:notesViewPr>
    <p:cSldViewPr snapToGrid="0">
      <p:cViewPr varScale="1">
        <p:scale>
          <a:sx n="66" d="100"/>
          <a:sy n="66" d="100"/>
        </p:scale>
        <p:origin x="0" y="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6/11/relationships/changesInfo" Target="changesInfos/changesInfo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_rels/viewProps.xml.rels><?xml version="1.0" encoding="UTF-8" standalone="yes"?>
<Relationships xmlns="http://schemas.openxmlformats.org/package/2006/relationships"><Relationship Id="rId26" Type="http://schemas.openxmlformats.org/officeDocument/2006/relationships/slide" Target="slides/slide27.xml"/><Relationship Id="rId21" Type="http://schemas.openxmlformats.org/officeDocument/2006/relationships/slide" Target="slides/slide22.xml"/><Relationship Id="rId42" Type="http://schemas.openxmlformats.org/officeDocument/2006/relationships/slide" Target="slides/slide43.xml"/><Relationship Id="rId47" Type="http://schemas.openxmlformats.org/officeDocument/2006/relationships/slide" Target="slides/slide48.xml"/><Relationship Id="rId63" Type="http://schemas.openxmlformats.org/officeDocument/2006/relationships/slide" Target="slides/slide64.xml"/><Relationship Id="rId68" Type="http://schemas.openxmlformats.org/officeDocument/2006/relationships/slide" Target="slides/slide7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7.xml"/><Relationship Id="rId29" Type="http://schemas.openxmlformats.org/officeDocument/2006/relationships/slide" Target="slides/slide30.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8" Type="http://schemas.openxmlformats.org/officeDocument/2006/relationships/slide" Target="slides/slide59.xml"/><Relationship Id="rId66" Type="http://schemas.openxmlformats.org/officeDocument/2006/relationships/slide" Target="slides/slide70.xml"/><Relationship Id="rId5" Type="http://schemas.openxmlformats.org/officeDocument/2006/relationships/slide" Target="slides/slide5.xml"/><Relationship Id="rId61" Type="http://schemas.openxmlformats.org/officeDocument/2006/relationships/slide" Target="slides/slide62.xml"/><Relationship Id="rId19" Type="http://schemas.openxmlformats.org/officeDocument/2006/relationships/slide" Target="slides/slide2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7.xml"/><Relationship Id="rId64" Type="http://schemas.openxmlformats.org/officeDocument/2006/relationships/slide" Target="slides/slide65.xml"/><Relationship Id="rId69" Type="http://schemas.openxmlformats.org/officeDocument/2006/relationships/slide" Target="slides/slide73.xml"/><Relationship Id="rId8" Type="http://schemas.openxmlformats.org/officeDocument/2006/relationships/slide" Target="slides/slide9.xml"/><Relationship Id="rId51" Type="http://schemas.openxmlformats.org/officeDocument/2006/relationships/slide" Target="slides/slide52.xml"/><Relationship Id="rId3" Type="http://schemas.openxmlformats.org/officeDocument/2006/relationships/slide" Target="slides/slide3.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0.xml"/><Relationship Id="rId67" Type="http://schemas.openxmlformats.org/officeDocument/2006/relationships/slide" Target="slides/slide71.xml"/><Relationship Id="rId20" Type="http://schemas.openxmlformats.org/officeDocument/2006/relationships/slide" Target="slides/slide21.xml"/><Relationship Id="rId41" Type="http://schemas.openxmlformats.org/officeDocument/2006/relationships/slide" Target="slides/slide42.xml"/><Relationship Id="rId54" Type="http://schemas.openxmlformats.org/officeDocument/2006/relationships/slide" Target="slides/slide55.xml"/><Relationship Id="rId62" Type="http://schemas.openxmlformats.org/officeDocument/2006/relationships/slide" Target="slides/slide63.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8.xml"/><Relationship Id="rId10" Type="http://schemas.openxmlformats.org/officeDocument/2006/relationships/slide" Target="slides/slide11.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60" Type="http://schemas.openxmlformats.org/officeDocument/2006/relationships/slide" Target="slides/slide61.xml"/><Relationship Id="rId65" Type="http://schemas.openxmlformats.org/officeDocument/2006/relationships/slide" Target="slides/slide69.xml"/><Relationship Id="rId4" Type="http://schemas.openxmlformats.org/officeDocument/2006/relationships/slide" Target="slides/slide4.xml"/><Relationship Id="rId9" Type="http://schemas.openxmlformats.org/officeDocument/2006/relationships/slide" Target="slides/slide10.xml"/><Relationship Id="rId13" Type="http://schemas.openxmlformats.org/officeDocument/2006/relationships/slide" Target="slides/slide14.xml"/><Relationship Id="rId18" Type="http://schemas.openxmlformats.org/officeDocument/2006/relationships/slide" Target="slides/slide19.xml"/><Relationship Id="rId39" Type="http://schemas.openxmlformats.org/officeDocument/2006/relationships/slide" Target="slides/slide40.xml"/><Relationship Id="rId34" Type="http://schemas.openxmlformats.org/officeDocument/2006/relationships/slide" Target="slides/slide35.xml"/><Relationship Id="rId50" Type="http://schemas.openxmlformats.org/officeDocument/2006/relationships/slide" Target="slides/slide51.xml"/><Relationship Id="rId55"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iemer Andreas - Munich-MR" userId="72c65b74-fee2-4a1c-b78f-e564a682e3de" providerId="ADAL" clId="{23C43ACB-F75D-46DC-8345-8D6F90E68667}"/>
    <pc:docChg chg="modSld">
      <pc:chgData name="Schiemer Andreas - Munich-MR" userId="72c65b74-fee2-4a1c-b78f-e564a682e3de" providerId="ADAL" clId="{23C43ACB-F75D-46DC-8345-8D6F90E68667}" dt="2021-05-19T14:21:46.425" v="257" actId="14100"/>
      <pc:docMkLst>
        <pc:docMk/>
      </pc:docMkLst>
      <pc:sldChg chg="modSp mod">
        <pc:chgData name="Schiemer Andreas - Munich-MR" userId="72c65b74-fee2-4a1c-b78f-e564a682e3de" providerId="ADAL" clId="{23C43ACB-F75D-46DC-8345-8D6F90E68667}" dt="2021-05-19T14:21:46.425" v="257" actId="14100"/>
        <pc:sldMkLst>
          <pc:docMk/>
          <pc:sldMk cId="0" sldId="353"/>
        </pc:sldMkLst>
        <pc:spChg chg="mod">
          <ac:chgData name="Schiemer Andreas - Munich-MR" userId="72c65b74-fee2-4a1c-b78f-e564a682e3de" providerId="ADAL" clId="{23C43ACB-F75D-46DC-8345-8D6F90E68667}" dt="2021-05-19T14:21:46.425" v="257" actId="14100"/>
          <ac:spMkLst>
            <pc:docMk/>
            <pc:sldMk cId="0" sldId="353"/>
            <ac:spMk id="10" creationId="{00000000-0000-0000-0000-000000000000}"/>
          </ac:spMkLst>
        </pc:spChg>
        <pc:spChg chg="mod">
          <ac:chgData name="Schiemer Andreas - Munich-MR" userId="72c65b74-fee2-4a1c-b78f-e564a682e3de" providerId="ADAL" clId="{23C43ACB-F75D-46DC-8345-8D6F90E68667}" dt="2021-05-19T14:21:18.284" v="256" actId="20577"/>
          <ac:spMkLst>
            <pc:docMk/>
            <pc:sldMk cId="0" sldId="353"/>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61E52C07-42AA-4451-A9FA-EBCE04647CA0}" type="datetimeFigureOut">
              <a:rPr lang="de-DE" smtClean="0"/>
              <a:t>19.05.2021</a:t>
            </a:fld>
            <a:endParaRPr lang="de-DE"/>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de-DE"/>
              <a:t>Textmasterformat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07F70563-1E4B-4802-BFCF-FC894E00ABB0}" type="slidenum">
              <a:rPr lang="de-DE" smtClean="0"/>
              <a:t>‹Nr.›</a:t>
            </a:fld>
            <a:endParaRPr lang="de-DE"/>
          </a:p>
        </p:txBody>
      </p:sp>
    </p:spTree>
    <p:extLst>
      <p:ext uri="{BB962C8B-B14F-4D97-AF65-F5344CB8AC3E}">
        <p14:creationId xmlns:p14="http://schemas.microsoft.com/office/powerpoint/2010/main" val="279921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7F70563-1E4B-4802-BFCF-FC894E00ABB0}" type="slidenum">
              <a:rPr lang="de-DE" smtClean="0"/>
              <a:t>18</a:t>
            </a:fld>
            <a:endParaRPr lang="de-DE"/>
          </a:p>
        </p:txBody>
      </p:sp>
    </p:spTree>
    <p:extLst>
      <p:ext uri="{BB962C8B-B14F-4D97-AF65-F5344CB8AC3E}">
        <p14:creationId xmlns:p14="http://schemas.microsoft.com/office/powerpoint/2010/main" val="53914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7F70563-1E4B-4802-BFCF-FC894E00ABB0}" type="slidenum">
              <a:rPr lang="de-DE" smtClean="0"/>
              <a:t>40</a:t>
            </a:fld>
            <a:endParaRPr lang="de-DE"/>
          </a:p>
        </p:txBody>
      </p:sp>
    </p:spTree>
    <p:extLst>
      <p:ext uri="{BB962C8B-B14F-4D97-AF65-F5344CB8AC3E}">
        <p14:creationId xmlns:p14="http://schemas.microsoft.com/office/powerpoint/2010/main" val="3836898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9" name="Bildplatzhalter 4"/>
          <p:cNvSpPr>
            <a:spLocks noGrp="1"/>
          </p:cNvSpPr>
          <p:nvPr>
            <p:ph type="pic" sz="quarter" idx="13" hasCustomPrompt="1"/>
          </p:nvPr>
        </p:nvSpPr>
        <p:spPr>
          <a:xfrm>
            <a:off x="0" y="0"/>
            <a:ext cx="9144000" cy="2556000"/>
          </a:xfrm>
          <a:solidFill>
            <a:schemeClr val="tx2"/>
          </a:solidFill>
        </p:spPr>
        <p:txBody>
          <a:bodyPr tIns="720000" anchor="t" anchorCtr="1"/>
          <a:lstStyle>
            <a:lvl1pPr marL="0" indent="0">
              <a:buNone/>
              <a:defRPr baseline="0">
                <a:solidFill>
                  <a:schemeClr val="bg1"/>
                </a:solidFill>
              </a:defRPr>
            </a:lvl1pPr>
          </a:lstStyle>
          <a:p>
            <a:r>
              <a:rPr lang="de-DE" dirty="0"/>
              <a:t>Klicken Sie auf das Icon in der Mitte, um ein Titelbild einzufügen.</a:t>
            </a:r>
          </a:p>
        </p:txBody>
      </p:sp>
      <p:sp>
        <p:nvSpPr>
          <p:cNvPr id="2" name="Title 1"/>
          <p:cNvSpPr>
            <a:spLocks noGrp="1"/>
          </p:cNvSpPr>
          <p:nvPr>
            <p:ph type="ctrTitle" hasCustomPrompt="1"/>
          </p:nvPr>
        </p:nvSpPr>
        <p:spPr>
          <a:xfrm>
            <a:off x="306000" y="2862000"/>
            <a:ext cx="6318000" cy="774000"/>
          </a:xfrm>
        </p:spPr>
        <p:txBody>
          <a:bodyPr anchor="b">
            <a:noAutofit/>
          </a:bodyPr>
          <a:lstStyle>
            <a:lvl1pPr>
              <a:lnSpc>
                <a:spcPct val="100000"/>
              </a:lnSpc>
              <a:defRPr sz="2400" cap="none" baseline="0"/>
            </a:lvl1pPr>
          </a:lstStyle>
          <a:p>
            <a:r>
              <a:rPr lang="de-DE" dirty="0"/>
              <a:t>Titel 24 pt, max. zweizeilig</a:t>
            </a:r>
          </a:p>
        </p:txBody>
      </p:sp>
      <p:sp>
        <p:nvSpPr>
          <p:cNvPr id="3" name="Subtitle 2"/>
          <p:cNvSpPr>
            <a:spLocks noGrp="1"/>
          </p:cNvSpPr>
          <p:nvPr>
            <p:ph type="subTitle" idx="1" hasCustomPrompt="1"/>
          </p:nvPr>
        </p:nvSpPr>
        <p:spPr>
          <a:xfrm>
            <a:off x="306000" y="4230000"/>
            <a:ext cx="6318000" cy="648000"/>
          </a:xfrm>
        </p:spPr>
        <p:txBody>
          <a:bodyPr anchor="b">
            <a:noAutofit/>
          </a:bodyPr>
          <a:lstStyle>
            <a:lvl1pPr marL="0" marR="0" indent="0" algn="l" defTabSz="685800" rtl="0" eaLnBrk="1" fontAlgn="auto" latinLnBrk="0" hangingPunct="1">
              <a:lnSpc>
                <a:spcPct val="100000"/>
              </a:lnSpc>
              <a:spcBef>
                <a:spcPts val="0"/>
              </a:spcBef>
              <a:spcAft>
                <a:spcPts val="0"/>
              </a:spcAft>
              <a:buClrTx/>
              <a:buSzTx/>
              <a:buFont typeface="Wingdings" pitchFamily="2" charset="2"/>
              <a:buNone/>
              <a:tabLst/>
              <a:defRPr/>
            </a:lvl1pPr>
          </a:lstStyle>
          <a:p>
            <a:r>
              <a:rPr lang="de-DE" dirty="0"/>
              <a:t>Datum: TT.MM.JJJJ</a:t>
            </a:r>
            <a:br>
              <a:rPr lang="de-DE" dirty="0"/>
            </a:br>
            <a:r>
              <a:rPr lang="de-DE" dirty="0"/>
              <a:t>Name des Redners</a:t>
            </a:r>
          </a:p>
        </p:txBody>
      </p:sp>
      <p:sp>
        <p:nvSpPr>
          <p:cNvPr id="7" name="Textplatzhalter 12"/>
          <p:cNvSpPr>
            <a:spLocks noGrp="1"/>
          </p:cNvSpPr>
          <p:nvPr>
            <p:ph type="body" sz="quarter" idx="12" hasCustomPrompt="1"/>
          </p:nvPr>
        </p:nvSpPr>
        <p:spPr>
          <a:xfrm>
            <a:off x="6984000" y="2340000"/>
            <a:ext cx="2160000" cy="216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de-DE" dirty="0"/>
              <a:t>Quelle: Bitte Bildquelle angeben / Name des Fotografen</a:t>
            </a:r>
          </a:p>
        </p:txBody>
      </p:sp>
      <p:pic>
        <p:nvPicPr>
          <p:cNvPr id="14" name="Grafik 13" descr="Logo_Munich Re_42mm_RGB.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200" y="4489200"/>
            <a:ext cx="1521000" cy="354375"/>
          </a:xfrm>
          <a:prstGeom prst="rect">
            <a:avLst/>
          </a:prstGeom>
        </p:spPr>
      </p:pic>
      <p:sp>
        <p:nvSpPr>
          <p:cNvPr id="4" name="Datumsplatzhalter 3">
            <a:extLst>
              <a:ext uri="{FF2B5EF4-FFF2-40B4-BE49-F238E27FC236}">
                <a16:creationId xmlns:a16="http://schemas.microsoft.com/office/drawing/2014/main" id="{2F105DFF-B3F2-446B-89C5-A5622CF83C24}"/>
              </a:ext>
            </a:extLst>
          </p:cNvPr>
          <p:cNvSpPr>
            <a:spLocks noGrp="1"/>
          </p:cNvSpPr>
          <p:nvPr>
            <p:ph type="dt" sz="half" idx="14"/>
          </p:nvPr>
        </p:nvSpPr>
        <p:spPr/>
        <p:txBody>
          <a:bodyPr/>
          <a:lstStyle/>
          <a:p>
            <a:fld id="{BB599CE0-40CE-433E-97E2-FEA2EDE254EC}" type="datetime4">
              <a:rPr lang="de-DE" smtClean="0"/>
              <a:t>19. Mai 2021</a:t>
            </a:fld>
            <a:endParaRPr lang="de-DE" dirty="0"/>
          </a:p>
        </p:txBody>
      </p:sp>
      <p:sp>
        <p:nvSpPr>
          <p:cNvPr id="5" name="Fußzeilenplatzhalter 4">
            <a:extLst>
              <a:ext uri="{FF2B5EF4-FFF2-40B4-BE49-F238E27FC236}">
                <a16:creationId xmlns:a16="http://schemas.microsoft.com/office/drawing/2014/main" id="{82038600-EB07-4326-9736-BC368977010B}"/>
              </a:ext>
            </a:extLst>
          </p:cNvPr>
          <p:cNvSpPr>
            <a:spLocks noGrp="1"/>
          </p:cNvSpPr>
          <p:nvPr>
            <p:ph type="ftr" sz="quarter" idx="15"/>
          </p:nvPr>
        </p:nvSpPr>
        <p:spPr/>
        <p:txBody>
          <a:bodyPr/>
          <a:lstStyle/>
          <a:p>
            <a:r>
              <a:rPr lang="de-DE"/>
              <a:t>Fußzeile bearbeiten: Einfügen &gt; Kopf- und Fußzeile (Titel der Präsentation und Name des Redners)</a:t>
            </a:r>
            <a:endParaRPr lang="de-DE" dirty="0"/>
          </a:p>
        </p:txBody>
      </p:sp>
      <p:sp>
        <p:nvSpPr>
          <p:cNvPr id="6" name="Foliennummernplatzhalter 5">
            <a:extLst>
              <a:ext uri="{FF2B5EF4-FFF2-40B4-BE49-F238E27FC236}">
                <a16:creationId xmlns:a16="http://schemas.microsoft.com/office/drawing/2014/main" id="{33FE49F4-318E-4502-8A99-9B9A65F14016}"/>
              </a:ext>
            </a:extLst>
          </p:cNvPr>
          <p:cNvSpPr>
            <a:spLocks noGrp="1"/>
          </p:cNvSpPr>
          <p:nvPr>
            <p:ph type="sldNum" sz="quarter" idx="16"/>
          </p:nvPr>
        </p:nvSpPr>
        <p:spPr/>
        <p:txBody>
          <a:bodyPr/>
          <a:lstStyle/>
          <a:p>
            <a:fld id="{D56DB8AA-803C-49D2-90AA-1140CE72DCD7}"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3 Bilder mit Bildunterschrift">
    <p:spTree>
      <p:nvGrpSpPr>
        <p:cNvPr id="1" name=""/>
        <p:cNvGrpSpPr/>
        <p:nvPr/>
      </p:nvGrpSpPr>
      <p:grpSpPr>
        <a:xfrm>
          <a:off x="0" y="0"/>
          <a:ext cx="0" cy="0"/>
          <a:chOff x="0" y="0"/>
          <a:chExt cx="0" cy="0"/>
        </a:xfrm>
      </p:grpSpPr>
      <p:sp>
        <p:nvSpPr>
          <p:cNvPr id="19" name="Bildplatzhalter 18"/>
          <p:cNvSpPr>
            <a:spLocks noGrp="1"/>
          </p:cNvSpPr>
          <p:nvPr>
            <p:ph type="pic" sz="quarter" idx="13" hasCustomPrompt="1"/>
          </p:nvPr>
        </p:nvSpPr>
        <p:spPr>
          <a:xfrm>
            <a:off x="306000" y="1206000"/>
            <a:ext cx="2638800" cy="2178000"/>
          </a:xfrm>
        </p:spPr>
        <p:txBody>
          <a:bodyPr>
            <a:normAutofit/>
          </a:bodyPr>
          <a:lstStyle>
            <a:lvl1pPr marL="0" indent="0">
              <a:buFontTx/>
              <a:buNone/>
            </a:lvl1pPr>
          </a:lstStyle>
          <a:p>
            <a:r>
              <a:rPr lang="de-DE" noProof="0" dirty="0"/>
              <a:t>Klicken Sie auf das Icon in der Mitte, um ein Bild einzufügen.</a:t>
            </a:r>
          </a:p>
        </p:txBody>
      </p:sp>
      <p:sp>
        <p:nvSpPr>
          <p:cNvPr id="20" name="Bildplatzhalter 18"/>
          <p:cNvSpPr>
            <a:spLocks noGrp="1"/>
          </p:cNvSpPr>
          <p:nvPr>
            <p:ph type="pic" sz="quarter" idx="14" hasCustomPrompt="1"/>
          </p:nvPr>
        </p:nvSpPr>
        <p:spPr>
          <a:xfrm>
            <a:off x="3254400" y="1206000"/>
            <a:ext cx="2638800" cy="2178000"/>
          </a:xfrm>
        </p:spPr>
        <p:txBody>
          <a:bodyPr>
            <a:normAutofit/>
          </a:bodyPr>
          <a:lstStyle>
            <a:lvl1pPr marL="0" indent="0">
              <a:buFontTx/>
              <a:buNone/>
              <a:tabLst/>
            </a:lvl1pPr>
          </a:lstStyle>
          <a:p>
            <a:r>
              <a:rPr lang="de-DE" noProof="0" dirty="0"/>
              <a:t>Klicken Sie auf das Icon in der Mitte, um ein Bild einzufügen.</a:t>
            </a:r>
          </a:p>
        </p:txBody>
      </p:sp>
      <p:sp>
        <p:nvSpPr>
          <p:cNvPr id="21" name="Bildplatzhalter 18"/>
          <p:cNvSpPr>
            <a:spLocks noGrp="1"/>
          </p:cNvSpPr>
          <p:nvPr>
            <p:ph type="pic" sz="quarter" idx="15" hasCustomPrompt="1"/>
          </p:nvPr>
        </p:nvSpPr>
        <p:spPr>
          <a:xfrm>
            <a:off x="6199200" y="1206000"/>
            <a:ext cx="2638800" cy="2178000"/>
          </a:xfrm>
        </p:spPr>
        <p:txBody>
          <a:bodyPr>
            <a:normAutofit/>
          </a:bodyPr>
          <a:lstStyle>
            <a:lvl1pPr marL="0" indent="0">
              <a:buFontTx/>
              <a:buNone/>
            </a:lvl1pPr>
          </a:lstStyle>
          <a:p>
            <a:r>
              <a:rPr lang="de-DE" noProof="0" dirty="0"/>
              <a:t>Klicken Sie auf das Icon in der Mitte, um ein Bild einzufügen.</a:t>
            </a:r>
          </a:p>
        </p:txBody>
      </p:sp>
      <p:sp>
        <p:nvSpPr>
          <p:cNvPr id="23" name="Textplatzhalter 22"/>
          <p:cNvSpPr>
            <a:spLocks noGrp="1"/>
          </p:cNvSpPr>
          <p:nvPr>
            <p:ph type="body" sz="quarter" idx="16" hasCustomPrompt="1"/>
          </p:nvPr>
        </p:nvSpPr>
        <p:spPr>
          <a:xfrm>
            <a:off x="306000" y="3456001"/>
            <a:ext cx="2638800" cy="1377938"/>
          </a:xfrm>
        </p:spPr>
        <p:txBody>
          <a:bodyPr vert="horz" lIns="0" tIns="0" rIns="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r>
              <a:rPr lang="de-DE" noProof="0" dirty="0"/>
              <a:t>Um die Hierarchie der Unterpunkte anzupassen, verwenden Sie Start &gt; Absatz &gt; Listenebene verringern/erhöhen.</a:t>
            </a:r>
          </a:p>
          <a:p>
            <a:pPr lvl="1"/>
            <a:r>
              <a:rPr lang="de-DE" noProof="0" dirty="0"/>
              <a:t>Zweite Ebene</a:t>
            </a:r>
          </a:p>
        </p:txBody>
      </p:sp>
      <p:sp>
        <p:nvSpPr>
          <p:cNvPr id="24" name="Textplatzhalter 22"/>
          <p:cNvSpPr>
            <a:spLocks noGrp="1"/>
          </p:cNvSpPr>
          <p:nvPr>
            <p:ph type="body" sz="quarter" idx="17" hasCustomPrompt="1"/>
          </p:nvPr>
        </p:nvSpPr>
        <p:spPr>
          <a:xfrm>
            <a:off x="3254400" y="3456000"/>
            <a:ext cx="2638800" cy="1377939"/>
          </a:xfrm>
        </p:spPr>
        <p:txBody>
          <a:bodyPr vert="horz" lIns="0" tIns="0" rIns="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r>
              <a:rPr lang="de-DE" noProof="0" dirty="0"/>
              <a:t>Um die Hierarchie der Unterpunkte anzupassen, verwenden Sie Start &gt; Absatz &gt; Listenebene verringern/erhöhen.</a:t>
            </a:r>
          </a:p>
          <a:p>
            <a:pPr lvl="1"/>
            <a:r>
              <a:rPr lang="de-DE" noProof="0" dirty="0"/>
              <a:t>Zweite Ebene</a:t>
            </a:r>
          </a:p>
        </p:txBody>
      </p:sp>
      <p:sp>
        <p:nvSpPr>
          <p:cNvPr id="25" name="Textplatzhalter 22"/>
          <p:cNvSpPr>
            <a:spLocks noGrp="1"/>
          </p:cNvSpPr>
          <p:nvPr>
            <p:ph type="body" sz="quarter" idx="18" hasCustomPrompt="1"/>
          </p:nvPr>
        </p:nvSpPr>
        <p:spPr>
          <a:xfrm>
            <a:off x="6199200" y="3456001"/>
            <a:ext cx="2638800" cy="1377938"/>
          </a:xfrm>
        </p:spPr>
        <p:txBody>
          <a:bodyPr vert="horz" lIns="0" tIns="0" rIns="0" bIns="0" rtlCol="0">
            <a:noAutofit/>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vl6pPr>
              <a:spcAft>
                <a:spcPts val="0"/>
              </a:spcAft>
              <a:defRPr/>
            </a:lvl6pPr>
            <a:lvl7pPr>
              <a:spcAft>
                <a:spcPts val="0"/>
              </a:spcAft>
            </a:lvl7pPr>
            <a:lvl8pPr>
              <a:spcAft>
                <a:spcPts val="0"/>
              </a:spcAft>
            </a:lvl8pPr>
            <a:lvl9pPr>
              <a:spcAft>
                <a:spcPts val="0"/>
              </a:spcAft>
            </a:lvl9pPr>
          </a:lstStyle>
          <a:p>
            <a:pPr lvl="0">
              <a:spcAft>
                <a:spcPts val="0"/>
              </a:spcAft>
            </a:pPr>
            <a:r>
              <a:rPr lang="de-DE" noProof="0" dirty="0"/>
              <a:t>Um die Hierarchie der Unterpunkte anzupassen, verwenden Sie Start &gt; Absatz &gt; Listenebene verringern/erhöhen.</a:t>
            </a:r>
          </a:p>
          <a:p>
            <a:pPr lvl="1"/>
            <a:r>
              <a:rPr lang="de-DE" noProof="0" dirty="0"/>
              <a:t>Zweite Ebene</a:t>
            </a:r>
          </a:p>
        </p:txBody>
      </p:sp>
      <p:sp>
        <p:nvSpPr>
          <p:cNvPr id="12" name="Titel 11"/>
          <p:cNvSpPr>
            <a:spLocks noGrp="1"/>
          </p:cNvSpPr>
          <p:nvPr>
            <p:ph type="title" hasCustomPrompt="1"/>
          </p:nvPr>
        </p:nvSpPr>
        <p:spPr/>
        <p:txBody>
          <a:bodyPr/>
          <a:lstStyle/>
          <a:p>
            <a:r>
              <a:rPr lang="de-DE" noProof="0" dirty="0"/>
              <a:t>Titel 20 pt, max. zweizeilig und drei Bilder mit Text</a:t>
            </a:r>
          </a:p>
        </p:txBody>
      </p:sp>
      <p:sp>
        <p:nvSpPr>
          <p:cNvPr id="16" name="Datumsplatzhalter 15"/>
          <p:cNvSpPr>
            <a:spLocks noGrp="1"/>
          </p:cNvSpPr>
          <p:nvPr>
            <p:ph type="dt" sz="half" idx="19"/>
          </p:nvPr>
        </p:nvSpPr>
        <p:spPr/>
        <p:txBody>
          <a:bodyPr/>
          <a:lstStyle/>
          <a:p>
            <a:fld id="{3E157F0A-D072-40D6-ACBC-CD4190C97F07}" type="datetime4">
              <a:rPr lang="de-DE" smtClean="0"/>
              <a:t>19. Mai 2021</a:t>
            </a:fld>
            <a:endParaRPr lang="de-DE" dirty="0"/>
          </a:p>
        </p:txBody>
      </p:sp>
      <p:sp>
        <p:nvSpPr>
          <p:cNvPr id="17" name="Foliennummernplatzhalter 16"/>
          <p:cNvSpPr>
            <a:spLocks noGrp="1"/>
          </p:cNvSpPr>
          <p:nvPr>
            <p:ph type="sldNum" sz="quarter" idx="20"/>
          </p:nvPr>
        </p:nvSpPr>
        <p:spPr/>
        <p:txBody>
          <a:bodyPr/>
          <a:lstStyle/>
          <a:p>
            <a:fld id="{D56DB8AA-803C-49D2-90AA-1140CE72DCD7}" type="slidenum">
              <a:rPr lang="de-DE" smtClean="0"/>
              <a:pPr/>
              <a:t>‹Nr.›</a:t>
            </a:fld>
            <a:endParaRPr lang="de-DE" dirty="0"/>
          </a:p>
        </p:txBody>
      </p:sp>
      <p:sp>
        <p:nvSpPr>
          <p:cNvPr id="18" name="Fußzeilenplatzhalter 17"/>
          <p:cNvSpPr>
            <a:spLocks noGrp="1"/>
          </p:cNvSpPr>
          <p:nvPr>
            <p:ph type="ftr" sz="quarter" idx="21"/>
          </p:nvPr>
        </p:nvSpPr>
        <p:spPr/>
        <p:txBody>
          <a:bodyPr/>
          <a:lstStyle/>
          <a:p>
            <a:r>
              <a:rPr lang="de-DE"/>
              <a:t>Fußzeile bearbeiten: Einfügen &gt; Kopf- und Fußzeile (Titel der Präsentation und Name des Redners)</a:t>
            </a:r>
            <a:endParaRPr lang="de-DE" dirty="0"/>
          </a:p>
        </p:txBody>
      </p:sp>
      <p:sp>
        <p:nvSpPr>
          <p:cNvPr id="15" name="Textplatzhalter 12"/>
          <p:cNvSpPr>
            <a:spLocks noGrp="1"/>
          </p:cNvSpPr>
          <p:nvPr>
            <p:ph type="body" sz="quarter" idx="23" hasCustomPrompt="1"/>
          </p:nvPr>
        </p:nvSpPr>
        <p:spPr>
          <a:xfrm>
            <a:off x="784800" y="3222000"/>
            <a:ext cx="2160000" cy="162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de-DE" dirty="0"/>
              <a:t>Quelle: Bitte Bildquelle angeben / Name des Fotografen</a:t>
            </a:r>
          </a:p>
        </p:txBody>
      </p:sp>
      <p:sp>
        <p:nvSpPr>
          <p:cNvPr id="14" name="Textplatzhalter 12"/>
          <p:cNvSpPr>
            <a:spLocks noGrp="1"/>
          </p:cNvSpPr>
          <p:nvPr>
            <p:ph type="body" sz="quarter" idx="22" hasCustomPrompt="1"/>
          </p:nvPr>
        </p:nvSpPr>
        <p:spPr>
          <a:xfrm>
            <a:off x="3733200" y="3222000"/>
            <a:ext cx="2160000" cy="162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de-DE" dirty="0"/>
              <a:t>Quelle: Bitte Bildquelle angeben / Name des Fotografen</a:t>
            </a:r>
          </a:p>
        </p:txBody>
      </p:sp>
      <p:sp>
        <p:nvSpPr>
          <p:cNvPr id="13" name="Textplatzhalter 12"/>
          <p:cNvSpPr>
            <a:spLocks noGrp="1"/>
          </p:cNvSpPr>
          <p:nvPr>
            <p:ph type="body" sz="quarter" idx="12" hasCustomPrompt="1"/>
          </p:nvPr>
        </p:nvSpPr>
        <p:spPr>
          <a:xfrm>
            <a:off x="6678000" y="3222000"/>
            <a:ext cx="2160000" cy="162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de-DE" dirty="0"/>
              <a:t>Quelle: Bitte Bildquelle angeben / Name des Fotografen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77">
          <p15:clr>
            <a:srgbClr val="FBAE40"/>
          </p15:clr>
        </p15:guide>
        <p15:guide id="2" pos="1854">
          <p15:clr>
            <a:srgbClr val="FBAE40"/>
          </p15:clr>
        </p15:guide>
        <p15:guide id="3" pos="2051">
          <p15:clr>
            <a:srgbClr val="FBAE40"/>
          </p15:clr>
        </p15:guide>
        <p15:guide id="4" pos="3711">
          <p15:clr>
            <a:srgbClr val="FBAE40"/>
          </p15:clr>
        </p15:guide>
        <p15:guide id="5" pos="390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ild mit Kommentarspalte">
    <p:spTree>
      <p:nvGrpSpPr>
        <p:cNvPr id="1" name=""/>
        <p:cNvGrpSpPr/>
        <p:nvPr/>
      </p:nvGrpSpPr>
      <p:grpSpPr>
        <a:xfrm>
          <a:off x="0" y="0"/>
          <a:ext cx="0" cy="0"/>
          <a:chOff x="0" y="0"/>
          <a:chExt cx="0" cy="0"/>
        </a:xfrm>
      </p:grpSpPr>
      <p:sp>
        <p:nvSpPr>
          <p:cNvPr id="13" name="Textplatzhalter 12"/>
          <p:cNvSpPr>
            <a:spLocks noGrp="1"/>
          </p:cNvSpPr>
          <p:nvPr>
            <p:ph type="body" sz="quarter" idx="14" hasCustomPrompt="1"/>
          </p:nvPr>
        </p:nvSpPr>
        <p:spPr>
          <a:xfrm>
            <a:off x="5994000" y="1206000"/>
            <a:ext cx="2844000" cy="3628800"/>
          </a:xfrm>
          <a:noFill/>
          <a:effectLst/>
        </p:spPr>
        <p:txBody>
          <a:bodyPr lIns="0" tIns="0" rIns="0" bIns="0">
            <a:noAutofit/>
          </a:bodyPr>
          <a:lstStyle>
            <a:lvl1pPr>
              <a:defRPr/>
            </a:lvl1pPr>
          </a:lstStyle>
          <a:p>
            <a:pPr lvl="0"/>
            <a:r>
              <a:rPr lang="de-DE" noProof="0" dirty="0"/>
              <a:t>Um die Hierarchie der Unterpunkte anzupassen, verwenden Sie Start &gt; Absatz &gt; Listenebene verringern/erhöhen.</a:t>
            </a:r>
          </a:p>
          <a:p>
            <a:pPr lvl="1"/>
            <a:r>
              <a:rPr lang="de-DE" noProof="0" dirty="0"/>
              <a:t>Zweite Ebene</a:t>
            </a:r>
          </a:p>
          <a:p>
            <a:pPr lvl="2"/>
            <a:r>
              <a:rPr lang="de-DE" noProof="0" dirty="0"/>
              <a:t>Dritte Ebene</a:t>
            </a:r>
          </a:p>
          <a:p>
            <a:pPr lvl="3"/>
            <a:r>
              <a:rPr lang="de-DE" noProof="0" dirty="0"/>
              <a:t>Vierte Ebene</a:t>
            </a:r>
          </a:p>
        </p:txBody>
      </p:sp>
      <p:sp>
        <p:nvSpPr>
          <p:cNvPr id="8" name="Titel 7"/>
          <p:cNvSpPr>
            <a:spLocks noGrp="1"/>
          </p:cNvSpPr>
          <p:nvPr>
            <p:ph type="title" hasCustomPrompt="1"/>
          </p:nvPr>
        </p:nvSpPr>
        <p:spPr/>
        <p:txBody>
          <a:bodyPr/>
          <a:lstStyle/>
          <a:p>
            <a:r>
              <a:rPr lang="de-DE" noProof="0" dirty="0"/>
              <a:t>Titel 20 pt, max. zweizeilig und Bild mit Text</a:t>
            </a:r>
          </a:p>
        </p:txBody>
      </p:sp>
      <p:sp>
        <p:nvSpPr>
          <p:cNvPr id="14" name="Bildplatzhalter 13"/>
          <p:cNvSpPr>
            <a:spLocks noGrp="1"/>
          </p:cNvSpPr>
          <p:nvPr>
            <p:ph type="pic" sz="quarter" idx="19" hasCustomPrompt="1"/>
          </p:nvPr>
        </p:nvSpPr>
        <p:spPr>
          <a:xfrm>
            <a:off x="306000" y="1206000"/>
            <a:ext cx="5382000" cy="3628800"/>
          </a:xfrm>
        </p:spPr>
        <p:txBody>
          <a:bodyPr/>
          <a:lstStyle>
            <a:lvl1pPr marL="0" indent="0">
              <a:buNone/>
              <a:defRPr/>
            </a:lvl1pPr>
          </a:lstStyle>
          <a:p>
            <a:r>
              <a:rPr lang="de-DE" dirty="0"/>
              <a:t>Klicken Sie auf das Icon in der Mitte, um ein Bild einzufügen.</a:t>
            </a:r>
          </a:p>
        </p:txBody>
      </p:sp>
      <p:sp>
        <p:nvSpPr>
          <p:cNvPr id="12" name="Datumsplatzhalter 11"/>
          <p:cNvSpPr>
            <a:spLocks noGrp="1"/>
          </p:cNvSpPr>
          <p:nvPr>
            <p:ph type="dt" sz="half" idx="20"/>
          </p:nvPr>
        </p:nvSpPr>
        <p:spPr/>
        <p:txBody>
          <a:bodyPr/>
          <a:lstStyle/>
          <a:p>
            <a:fld id="{28DD447B-5FFB-482C-BEB6-C09D76A198AF}" type="datetime4">
              <a:rPr lang="de-DE" smtClean="0"/>
              <a:t>19. Mai 2021</a:t>
            </a:fld>
            <a:endParaRPr lang="de-DE" dirty="0"/>
          </a:p>
        </p:txBody>
      </p:sp>
      <p:sp>
        <p:nvSpPr>
          <p:cNvPr id="15" name="Foliennummernplatzhalter 14"/>
          <p:cNvSpPr>
            <a:spLocks noGrp="1"/>
          </p:cNvSpPr>
          <p:nvPr>
            <p:ph type="sldNum" sz="quarter" idx="21"/>
          </p:nvPr>
        </p:nvSpPr>
        <p:spPr/>
        <p:txBody>
          <a:bodyPr/>
          <a:lstStyle/>
          <a:p>
            <a:fld id="{D56DB8AA-803C-49D2-90AA-1140CE72DCD7}" type="slidenum">
              <a:rPr lang="de-DE" smtClean="0"/>
              <a:pPr/>
              <a:t>‹Nr.›</a:t>
            </a:fld>
            <a:endParaRPr lang="de-DE" dirty="0"/>
          </a:p>
        </p:txBody>
      </p:sp>
      <p:sp>
        <p:nvSpPr>
          <p:cNvPr id="16" name="Fußzeilenplatzhalter 15"/>
          <p:cNvSpPr>
            <a:spLocks noGrp="1"/>
          </p:cNvSpPr>
          <p:nvPr>
            <p:ph type="ftr" sz="quarter" idx="22"/>
          </p:nvPr>
        </p:nvSpPr>
        <p:spPr/>
        <p:txBody>
          <a:bodyPr/>
          <a:lstStyle/>
          <a:p>
            <a:r>
              <a:rPr lang="de-DE"/>
              <a:t>Fußzeile bearbeiten: Einfügen &gt; Kopf- und Fußzeile (Titel der Präsentation und Name des Redners)</a:t>
            </a:r>
            <a:endParaRPr lang="de-DE" dirty="0"/>
          </a:p>
        </p:txBody>
      </p:sp>
      <p:sp>
        <p:nvSpPr>
          <p:cNvPr id="9" name="Textplatzhalter 12"/>
          <p:cNvSpPr>
            <a:spLocks noGrp="1"/>
          </p:cNvSpPr>
          <p:nvPr>
            <p:ph type="body" sz="quarter" idx="12" hasCustomPrompt="1"/>
          </p:nvPr>
        </p:nvSpPr>
        <p:spPr>
          <a:xfrm>
            <a:off x="3528000" y="4618800"/>
            <a:ext cx="2160000" cy="216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de-DE" dirty="0"/>
              <a:t>Quelle: Bitte Bildquelle angeben / Name des Fotografen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itel und Inhalt mit Kommentarspalte">
    <p:spTree>
      <p:nvGrpSpPr>
        <p:cNvPr id="1" name=""/>
        <p:cNvGrpSpPr/>
        <p:nvPr/>
      </p:nvGrpSpPr>
      <p:grpSpPr>
        <a:xfrm>
          <a:off x="0" y="0"/>
          <a:ext cx="0" cy="0"/>
          <a:chOff x="0" y="0"/>
          <a:chExt cx="0" cy="0"/>
        </a:xfrm>
      </p:grpSpPr>
      <p:sp>
        <p:nvSpPr>
          <p:cNvPr id="13" name="Textplatzhalter 12"/>
          <p:cNvSpPr>
            <a:spLocks noGrp="1"/>
          </p:cNvSpPr>
          <p:nvPr>
            <p:ph type="body" sz="quarter" idx="14" hasCustomPrompt="1"/>
          </p:nvPr>
        </p:nvSpPr>
        <p:spPr>
          <a:xfrm>
            <a:off x="5994000" y="1206000"/>
            <a:ext cx="2844000" cy="3628800"/>
          </a:xfrm>
          <a:noFill/>
          <a:effectLst/>
        </p:spPr>
        <p:txBody>
          <a:bodyPr lIns="0" tIns="0" rIns="0" bIns="0">
            <a:noAutofit/>
          </a:bodyPr>
          <a:lstStyle/>
          <a:p>
            <a:pPr lvl="0"/>
            <a:r>
              <a:rPr lang="de-DE" noProof="0" dirty="0"/>
              <a:t>Um die Hierarchie der Unterpunkte anzupassen, verwenden Sie Start &gt; Absatz &gt; Listenebene verringern/erhöhen.</a:t>
            </a:r>
          </a:p>
          <a:p>
            <a:pPr lvl="1"/>
            <a:r>
              <a:rPr lang="de-DE" noProof="0" dirty="0"/>
              <a:t>Zweite Ebene</a:t>
            </a:r>
          </a:p>
          <a:p>
            <a:pPr lvl="2"/>
            <a:r>
              <a:rPr lang="de-DE" noProof="0" dirty="0"/>
              <a:t>Dritte Ebene</a:t>
            </a:r>
          </a:p>
          <a:p>
            <a:pPr lvl="3"/>
            <a:r>
              <a:rPr lang="de-DE" noProof="0" dirty="0"/>
              <a:t>Vierte Ebene</a:t>
            </a:r>
          </a:p>
        </p:txBody>
      </p:sp>
      <p:sp>
        <p:nvSpPr>
          <p:cNvPr id="8" name="Titel 7"/>
          <p:cNvSpPr>
            <a:spLocks noGrp="1"/>
          </p:cNvSpPr>
          <p:nvPr>
            <p:ph type="title" hasCustomPrompt="1"/>
          </p:nvPr>
        </p:nvSpPr>
        <p:spPr/>
        <p:txBody>
          <a:bodyPr/>
          <a:lstStyle/>
          <a:p>
            <a:r>
              <a:rPr lang="de-DE" noProof="0" dirty="0"/>
              <a:t>Titel 20 pt, max. zweizeilig und Inhalt mit Kommentarspalte</a:t>
            </a:r>
          </a:p>
        </p:txBody>
      </p:sp>
      <p:sp>
        <p:nvSpPr>
          <p:cNvPr id="14" name="Inhaltsplatzhalter 16"/>
          <p:cNvSpPr>
            <a:spLocks noGrp="1"/>
          </p:cNvSpPr>
          <p:nvPr>
            <p:ph sz="quarter" idx="19" hasCustomPrompt="1"/>
          </p:nvPr>
        </p:nvSpPr>
        <p:spPr>
          <a:xfrm>
            <a:off x="306000" y="1530000"/>
            <a:ext cx="5382000" cy="3304800"/>
          </a:xfrm>
          <a:noFill/>
          <a:effectLst/>
        </p:spPr>
        <p:txBody>
          <a:bodyPr>
            <a:noAutofit/>
          </a:bodyPr>
          <a:lstStyle>
            <a:lvl1pPr marL="0" indent="0">
              <a:spcAft>
                <a:spcPts val="0"/>
              </a:spcAft>
              <a:buFontTx/>
              <a:buNone/>
              <a:defRPr/>
            </a:lvl1pPr>
          </a:lstStyle>
          <a:p>
            <a:pPr lvl="0"/>
            <a:r>
              <a:rPr lang="de-DE" dirty="0"/>
              <a:t>Klicken Sie auf das Icon in der Mitte, um eine Tabelle, Diagramm, SmartArt Grafik, Bild oder Onlinegrafik einzufügen.</a:t>
            </a:r>
            <a:endParaRPr dirty="0"/>
          </a:p>
        </p:txBody>
      </p:sp>
      <p:sp>
        <p:nvSpPr>
          <p:cNvPr id="2" name="Datumsplatzhalter 13"/>
          <p:cNvSpPr>
            <a:spLocks noGrp="1"/>
          </p:cNvSpPr>
          <p:nvPr>
            <p:ph type="dt" sz="half" idx="16"/>
          </p:nvPr>
        </p:nvSpPr>
        <p:spPr/>
        <p:txBody>
          <a:bodyPr/>
          <a:lstStyle/>
          <a:p>
            <a:fld id="{02C13DBA-89BE-446B-B1D7-568F2CD7DAE3}" type="datetime4">
              <a:rPr lang="de-DE" smtClean="0"/>
              <a:t>19. Mai 2021</a:t>
            </a:fld>
            <a:endParaRPr lang="de-DE" dirty="0"/>
          </a:p>
        </p:txBody>
      </p:sp>
      <p:sp>
        <p:nvSpPr>
          <p:cNvPr id="15" name="Foliennummernplatzhalter 14"/>
          <p:cNvSpPr>
            <a:spLocks noGrp="1"/>
          </p:cNvSpPr>
          <p:nvPr>
            <p:ph type="sldNum" sz="quarter" idx="17"/>
          </p:nvPr>
        </p:nvSpPr>
        <p:spPr/>
        <p:txBody>
          <a:bodyPr/>
          <a:lstStyle/>
          <a:p>
            <a:fld id="{D56DB8AA-803C-49D2-90AA-1140CE72DCD7}" type="slidenum">
              <a:rPr lang="de-DE" smtClean="0"/>
              <a:pPr/>
              <a:t>‹Nr.›</a:t>
            </a:fld>
            <a:endParaRPr lang="de-DE" dirty="0"/>
          </a:p>
        </p:txBody>
      </p:sp>
      <p:sp>
        <p:nvSpPr>
          <p:cNvPr id="16" name="Fußzeilenplatzhalter 15"/>
          <p:cNvSpPr>
            <a:spLocks noGrp="1"/>
          </p:cNvSpPr>
          <p:nvPr>
            <p:ph type="ftr" sz="quarter" idx="18"/>
          </p:nvPr>
        </p:nvSpPr>
        <p:spPr/>
        <p:txBody>
          <a:bodyPr/>
          <a:lstStyle/>
          <a:p>
            <a:r>
              <a:rPr lang="de-DE"/>
              <a:t>Fußzeile bearbeiten: Einfügen &gt; Kopf- und Fußzeile (Titel der Präsentation und Name des Redners)</a:t>
            </a:r>
            <a:endParaRPr lang="de-DE" dirty="0"/>
          </a:p>
        </p:txBody>
      </p:sp>
      <p:sp>
        <p:nvSpPr>
          <p:cNvPr id="12" name="Textplatzhalter 8"/>
          <p:cNvSpPr>
            <a:spLocks noGrp="1"/>
          </p:cNvSpPr>
          <p:nvPr>
            <p:ph type="body" sz="quarter" idx="11" hasCustomPrompt="1"/>
          </p:nvPr>
        </p:nvSpPr>
        <p:spPr>
          <a:xfrm>
            <a:off x="306000" y="1206000"/>
            <a:ext cx="5382000" cy="324000"/>
          </a:xfrm>
          <a:noFill/>
        </p:spPr>
        <p:txBody>
          <a:bodyPr lIns="0" tIns="0" rIns="0" bIns="0" anchor="t">
            <a:noAutofit/>
          </a:bodyPr>
          <a:lstStyle>
            <a:lvl1pPr marL="0" indent="0">
              <a:lnSpc>
                <a:spcPct val="100000"/>
              </a:lnSpc>
              <a:spcBef>
                <a:spcPts val="0"/>
              </a:spcBef>
              <a:buFontTx/>
              <a:buNone/>
              <a:defRPr sz="1600" b="0">
                <a:solidFill>
                  <a:schemeClr val="accent1"/>
                </a:solidFill>
              </a:defRPr>
            </a:lvl1pPr>
          </a:lstStyle>
          <a:p>
            <a:pPr lvl="0"/>
            <a:r>
              <a:rPr lang="de-DE" noProof="0" dirty="0"/>
              <a:t>Überschrift 16 pt, einzeilig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5">
          <p15:clr>
            <a:srgbClr val="FBAE40"/>
          </p15:clr>
        </p15:guide>
        <p15:guide id="2" pos="37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ennfolie mit Zitat">
    <p:spTree>
      <p:nvGrpSpPr>
        <p:cNvPr id="1" name=""/>
        <p:cNvGrpSpPr/>
        <p:nvPr/>
      </p:nvGrpSpPr>
      <p:grpSpPr>
        <a:xfrm>
          <a:off x="0" y="0"/>
          <a:ext cx="0" cy="0"/>
          <a:chOff x="0" y="0"/>
          <a:chExt cx="0" cy="0"/>
        </a:xfrm>
      </p:grpSpPr>
      <p:sp>
        <p:nvSpPr>
          <p:cNvPr id="2" name="Rechteck 1"/>
          <p:cNvSpPr/>
          <p:nvPr/>
        </p:nvSpPr>
        <p:spPr>
          <a:xfrm>
            <a:off x="0" y="1075500"/>
            <a:ext cx="9144000" cy="40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platzhalter 10"/>
          <p:cNvSpPr>
            <a:spLocks noGrp="1"/>
          </p:cNvSpPr>
          <p:nvPr>
            <p:ph type="body" sz="quarter" idx="10" hasCustomPrompt="1"/>
          </p:nvPr>
        </p:nvSpPr>
        <p:spPr>
          <a:xfrm>
            <a:off x="612000" y="4212000"/>
            <a:ext cx="7920000" cy="324000"/>
          </a:xfrm>
        </p:spPr>
        <p:txBody>
          <a:bodyPr>
            <a:noAutofit/>
          </a:bodyPr>
          <a:lstStyle>
            <a:lvl1pPr marL="0" indent="0">
              <a:lnSpc>
                <a:spcPct val="100000"/>
              </a:lnSpc>
              <a:spcAft>
                <a:spcPts val="0"/>
              </a:spcAft>
              <a:buFontTx/>
              <a:buNone/>
              <a:defRPr sz="2200" i="0">
                <a:solidFill>
                  <a:schemeClr val="bg1"/>
                </a:solidFill>
              </a:defRPr>
            </a:lvl1pPr>
            <a:lvl2pPr marL="0" indent="0">
              <a:lnSpc>
                <a:spcPct val="100000"/>
              </a:lnSpc>
              <a:buFontTx/>
              <a:buNone/>
              <a:defRPr sz="2200">
                <a:solidFill>
                  <a:schemeClr val="bg1"/>
                </a:solidFill>
              </a:defRPr>
            </a:lvl2pPr>
            <a:lvl3pPr marL="0" indent="0">
              <a:lnSpc>
                <a:spcPct val="100000"/>
              </a:lnSpc>
              <a:buFontTx/>
              <a:buNone/>
              <a:defRPr sz="2200">
                <a:solidFill>
                  <a:schemeClr val="bg1"/>
                </a:solidFill>
              </a:defRPr>
            </a:lvl3pPr>
            <a:lvl4pPr marL="0" indent="0">
              <a:lnSpc>
                <a:spcPct val="100000"/>
              </a:lnSpc>
              <a:buFontTx/>
              <a:buNone/>
              <a:defRPr sz="2200">
                <a:solidFill>
                  <a:schemeClr val="bg1"/>
                </a:solidFill>
              </a:defRPr>
            </a:lvl4pPr>
            <a:lvl5pPr marL="0" indent="0">
              <a:lnSpc>
                <a:spcPct val="100000"/>
              </a:lnSpc>
              <a:buFontTx/>
              <a:buNone/>
              <a:defRPr sz="2200">
                <a:solidFill>
                  <a:schemeClr val="bg1"/>
                </a:solidFill>
              </a:defRPr>
            </a:lvl5pPr>
            <a:lvl6pPr marL="0" indent="0">
              <a:lnSpc>
                <a:spcPct val="100000"/>
              </a:lnSpc>
              <a:buFontTx/>
              <a:buNone/>
              <a:defRPr sz="2200">
                <a:solidFill>
                  <a:schemeClr val="bg1"/>
                </a:solidFill>
              </a:defRPr>
            </a:lvl6pPr>
            <a:lvl7pPr marL="0" indent="0">
              <a:lnSpc>
                <a:spcPct val="100000"/>
              </a:lnSpc>
              <a:buFontTx/>
              <a:buNone/>
              <a:defRPr sz="2200">
                <a:solidFill>
                  <a:schemeClr val="bg1"/>
                </a:solidFill>
              </a:defRPr>
            </a:lvl7pPr>
            <a:lvl8pPr marL="0" indent="0">
              <a:lnSpc>
                <a:spcPct val="100000"/>
              </a:lnSpc>
              <a:buFontTx/>
              <a:buNone/>
              <a:defRPr sz="2200">
                <a:solidFill>
                  <a:schemeClr val="bg1"/>
                </a:solidFill>
              </a:defRPr>
            </a:lvl8pPr>
            <a:lvl9pPr marL="0" indent="0">
              <a:lnSpc>
                <a:spcPct val="100000"/>
              </a:lnSpc>
              <a:buFontTx/>
              <a:buNone/>
              <a:defRPr sz="2200">
                <a:solidFill>
                  <a:schemeClr val="bg1"/>
                </a:solidFill>
              </a:defRPr>
            </a:lvl9pPr>
          </a:lstStyle>
          <a:p>
            <a:pPr lvl="0"/>
            <a:r>
              <a:rPr lang="de-DE" noProof="0" dirty="0"/>
              <a:t>Autor, max. zweizeilig</a:t>
            </a:r>
          </a:p>
        </p:txBody>
      </p:sp>
      <p:sp>
        <p:nvSpPr>
          <p:cNvPr id="9" name="Titel 8"/>
          <p:cNvSpPr>
            <a:spLocks noGrp="1"/>
          </p:cNvSpPr>
          <p:nvPr>
            <p:ph type="title" hasCustomPrompt="1"/>
          </p:nvPr>
        </p:nvSpPr>
        <p:spPr>
          <a:xfrm>
            <a:off x="612000" y="1511999"/>
            <a:ext cx="7920000" cy="2394261"/>
          </a:xfrm>
        </p:spPr>
        <p:txBody>
          <a:bodyPr anchor="b" anchorCtr="0">
            <a:noAutofit/>
          </a:bodyPr>
          <a:lstStyle>
            <a:lvl1pPr>
              <a:defRPr sz="4000" b="0" cap="none" baseline="0">
                <a:solidFill>
                  <a:schemeClr val="bg1"/>
                </a:solidFill>
              </a:defRPr>
            </a:lvl1pPr>
          </a:lstStyle>
          <a:p>
            <a:r>
              <a:rPr lang="de-DE" noProof="0" dirty="0"/>
              <a:t>Trennfolie 40 pt, mit mehrzeiligem Zitat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FBAE40"/>
          </p15:clr>
        </p15:guide>
        <p15:guide id="2" pos="537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rennfolie mit Bildauswahl">
    <p:spTree>
      <p:nvGrpSpPr>
        <p:cNvPr id="1" name=""/>
        <p:cNvGrpSpPr/>
        <p:nvPr/>
      </p:nvGrpSpPr>
      <p:grpSpPr>
        <a:xfrm>
          <a:off x="0" y="0"/>
          <a:ext cx="0" cy="0"/>
          <a:chOff x="0" y="0"/>
          <a:chExt cx="0" cy="0"/>
        </a:xfrm>
      </p:grpSpPr>
      <p:sp>
        <p:nvSpPr>
          <p:cNvPr id="10" name="Bildplatzhalter 9"/>
          <p:cNvSpPr>
            <a:spLocks noGrp="1"/>
          </p:cNvSpPr>
          <p:nvPr>
            <p:ph type="pic" sz="quarter" idx="10" hasCustomPrompt="1"/>
          </p:nvPr>
        </p:nvSpPr>
        <p:spPr>
          <a:xfrm>
            <a:off x="0" y="1076400"/>
            <a:ext cx="9144000" cy="4068000"/>
          </a:xfrm>
          <a:solidFill>
            <a:schemeClr val="tx2"/>
          </a:solidFill>
        </p:spPr>
        <p:txBody>
          <a:bodyPr tIns="1260000" anchor="t" anchorCtr="1"/>
          <a:lstStyle>
            <a:lvl1pPr>
              <a:buFontTx/>
              <a:buNone/>
              <a:defRPr>
                <a:solidFill>
                  <a:schemeClr val="bg1"/>
                </a:solidFill>
              </a:defRPr>
            </a:lvl1pPr>
          </a:lstStyle>
          <a:p>
            <a:r>
              <a:rPr lang="de-DE" dirty="0"/>
              <a:t>Klicken Sie auf das Icon in der Mitte, um ein Bild einzufügen.</a:t>
            </a:r>
          </a:p>
        </p:txBody>
      </p:sp>
      <p:sp>
        <p:nvSpPr>
          <p:cNvPr id="4" name="Titel 8"/>
          <p:cNvSpPr>
            <a:spLocks noGrp="1"/>
          </p:cNvSpPr>
          <p:nvPr>
            <p:ph type="title" hasCustomPrompt="1"/>
          </p:nvPr>
        </p:nvSpPr>
        <p:spPr/>
        <p:txBody>
          <a:bodyPr/>
          <a:lstStyle>
            <a:lvl1pPr>
              <a:defRPr/>
            </a:lvl1pPr>
          </a:lstStyle>
          <a:p>
            <a:r>
              <a:rPr lang="de-DE" dirty="0"/>
              <a:t>Trennfolie 20 pt, max. zweizeilig mit Bild und Nummer</a:t>
            </a:r>
          </a:p>
        </p:txBody>
      </p:sp>
      <p:sp>
        <p:nvSpPr>
          <p:cNvPr id="5" name="Textplatzhalter 12"/>
          <p:cNvSpPr>
            <a:spLocks noGrp="1"/>
          </p:cNvSpPr>
          <p:nvPr>
            <p:ph type="body" sz="quarter" idx="12" hasCustomPrompt="1"/>
          </p:nvPr>
        </p:nvSpPr>
        <p:spPr>
          <a:xfrm>
            <a:off x="6984000" y="4927500"/>
            <a:ext cx="2160000" cy="216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de-DE" dirty="0"/>
              <a:t>Quelle: Bitte Bildquelle angeben / Name des Fotografen</a:t>
            </a:r>
          </a:p>
        </p:txBody>
      </p:sp>
      <p:sp>
        <p:nvSpPr>
          <p:cNvPr id="13" name="Textplatzhalter 10"/>
          <p:cNvSpPr>
            <a:spLocks noGrp="1"/>
          </p:cNvSpPr>
          <p:nvPr>
            <p:ph type="body" sz="quarter" idx="11" hasCustomPrompt="1"/>
          </p:nvPr>
        </p:nvSpPr>
        <p:spPr>
          <a:xfrm>
            <a:off x="306000" y="2065500"/>
            <a:ext cx="3384000" cy="3078000"/>
          </a:xfrm>
        </p:spPr>
        <p:txBody>
          <a:bodyPr wrap="none" anchor="t">
            <a:noAutofit/>
          </a:bodyPr>
          <a:lstStyle>
            <a:lvl1pPr marL="0" indent="0" algn="dist">
              <a:lnSpc>
                <a:spcPct val="100000"/>
              </a:lnSpc>
              <a:spcAft>
                <a:spcPts val="0"/>
              </a:spcAft>
              <a:buFontTx/>
              <a:buNone/>
              <a:defRPr sz="20000" baseline="0">
                <a:solidFill>
                  <a:schemeClr val="bg1"/>
                </a:solidFill>
              </a:defRPr>
            </a:lvl1pPr>
          </a:lstStyle>
          <a:p>
            <a:r>
              <a:rPr lang="de-DE" dirty="0"/>
              <a:t>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ennfolie mit Hintergrundbild">
    <p:spTree>
      <p:nvGrpSpPr>
        <p:cNvPr id="1" name=""/>
        <p:cNvGrpSpPr/>
        <p:nvPr/>
      </p:nvGrpSpPr>
      <p:grpSpPr>
        <a:xfrm>
          <a:off x="0" y="0"/>
          <a:ext cx="0" cy="0"/>
          <a:chOff x="0" y="0"/>
          <a:chExt cx="0" cy="0"/>
        </a:xfrm>
      </p:grpSpPr>
      <p:sp>
        <p:nvSpPr>
          <p:cNvPr id="15" name="Bildplatzhalter 14"/>
          <p:cNvSpPr>
            <a:spLocks noGrp="1"/>
          </p:cNvSpPr>
          <p:nvPr>
            <p:ph type="pic" sz="quarter" idx="10" hasCustomPrompt="1"/>
          </p:nvPr>
        </p:nvSpPr>
        <p:spPr>
          <a:xfrm>
            <a:off x="0" y="0"/>
            <a:ext cx="9144000" cy="5144400"/>
          </a:xfrm>
          <a:custGeom>
            <a:avLst/>
            <a:gdLst>
              <a:gd name="connsiteX0" fmla="*/ 0 w 9144000"/>
              <a:gd name="connsiteY0" fmla="*/ 0 h 5144400"/>
              <a:gd name="connsiteX1" fmla="*/ 9144000 w 9144000"/>
              <a:gd name="connsiteY1" fmla="*/ 0 h 5144400"/>
              <a:gd name="connsiteX2" fmla="*/ 9144000 w 9144000"/>
              <a:gd name="connsiteY2" fmla="*/ 5144400 h 5144400"/>
              <a:gd name="connsiteX3" fmla="*/ 0 w 9144000"/>
              <a:gd name="connsiteY3" fmla="*/ 5144400 h 5144400"/>
              <a:gd name="connsiteX4" fmla="*/ 0 w 9144000"/>
              <a:gd name="connsiteY4" fmla="*/ 2556000 h 5144400"/>
              <a:gd name="connsiteX5" fmla="*/ 5795963 w 9144000"/>
              <a:gd name="connsiteY5" fmla="*/ 2556000 h 5144400"/>
              <a:gd name="connsiteX6" fmla="*/ 5795963 w 9144000"/>
              <a:gd name="connsiteY6" fmla="*/ 612000 h 5144400"/>
              <a:gd name="connsiteX7" fmla="*/ 0 w 9144000"/>
              <a:gd name="connsiteY7" fmla="*/ 61200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4400">
                <a:moveTo>
                  <a:pt x="0" y="0"/>
                </a:moveTo>
                <a:lnTo>
                  <a:pt x="9144000" y="0"/>
                </a:lnTo>
                <a:lnTo>
                  <a:pt x="9144000" y="5144400"/>
                </a:lnTo>
                <a:lnTo>
                  <a:pt x="0" y="5144400"/>
                </a:lnTo>
                <a:lnTo>
                  <a:pt x="0" y="2556000"/>
                </a:lnTo>
                <a:lnTo>
                  <a:pt x="5795963" y="2556000"/>
                </a:lnTo>
                <a:lnTo>
                  <a:pt x="5795963" y="612000"/>
                </a:lnTo>
                <a:lnTo>
                  <a:pt x="0" y="612000"/>
                </a:lnTo>
                <a:close/>
              </a:path>
            </a:pathLst>
          </a:custGeom>
          <a:solidFill>
            <a:schemeClr val="tx2"/>
          </a:solidFill>
        </p:spPr>
        <p:txBody>
          <a:bodyPr wrap="square" lIns="0" tIns="2880000" anchor="t" anchorCtr="1">
            <a:noAutofit/>
          </a:bodyPr>
          <a:lstStyle>
            <a:lvl1pPr>
              <a:buFontTx/>
              <a:buNone/>
              <a:defRPr>
                <a:solidFill>
                  <a:schemeClr val="bg1"/>
                </a:solidFill>
              </a:defRPr>
            </a:lvl1pPr>
          </a:lstStyle>
          <a:p>
            <a:r>
              <a:rPr lang="de-DE" noProof="0" dirty="0"/>
              <a:t>Klicken Sie auf das Icon in der Mitte, um ein Bild einzufügen.</a:t>
            </a:r>
          </a:p>
        </p:txBody>
      </p:sp>
      <p:sp>
        <p:nvSpPr>
          <p:cNvPr id="4" name="Titel 8"/>
          <p:cNvSpPr>
            <a:spLocks noGrp="1"/>
          </p:cNvSpPr>
          <p:nvPr>
            <p:ph type="title" hasCustomPrompt="1"/>
          </p:nvPr>
        </p:nvSpPr>
        <p:spPr>
          <a:xfrm>
            <a:off x="1440000" y="1368000"/>
            <a:ext cx="4356000" cy="1188000"/>
          </a:xfrm>
          <a:noFill/>
        </p:spPr>
        <p:txBody>
          <a:bodyPr lIns="0" tIns="0" rIns="306000" bIns="0">
            <a:noAutofit/>
          </a:bodyPr>
          <a:lstStyle>
            <a:lvl1pPr>
              <a:defRPr sz="2000" b="0" cap="none" baseline="0">
                <a:solidFill>
                  <a:schemeClr val="tx2"/>
                </a:solidFill>
              </a:defRPr>
            </a:lvl1pPr>
          </a:lstStyle>
          <a:p>
            <a:r>
              <a:rPr lang="de-DE" noProof="0" dirty="0"/>
              <a:t>Trennfolie 20 pt, max. dreizeilig mit Hintergrundbild</a:t>
            </a:r>
          </a:p>
        </p:txBody>
      </p:sp>
      <p:sp>
        <p:nvSpPr>
          <p:cNvPr id="9" name="Textplatzhalter 2"/>
          <p:cNvSpPr>
            <a:spLocks noGrp="1"/>
          </p:cNvSpPr>
          <p:nvPr>
            <p:ph type="body" sz="quarter" idx="24" hasCustomPrompt="1"/>
          </p:nvPr>
        </p:nvSpPr>
        <p:spPr>
          <a:xfrm>
            <a:off x="90000" y="612000"/>
            <a:ext cx="1260000" cy="1800225"/>
          </a:xfrm>
          <a:noFill/>
        </p:spPr>
        <p:txBody>
          <a:bodyPr>
            <a:noAutofit/>
          </a:bodyPr>
          <a:lstStyle>
            <a:lvl1pPr marL="0" indent="0" algn="r">
              <a:buFontTx/>
              <a:buNone/>
              <a:defRPr sz="8000">
                <a:solidFill>
                  <a:schemeClr val="accent1"/>
                </a:solidFill>
              </a:defRPr>
            </a:lvl1pPr>
          </a:lstStyle>
          <a:p>
            <a:pPr lvl="0"/>
            <a:r>
              <a:rPr lang="de-DE" dirty="0"/>
              <a:t>1</a:t>
            </a:r>
          </a:p>
        </p:txBody>
      </p:sp>
      <p:sp>
        <p:nvSpPr>
          <p:cNvPr id="5" name="Textplatzhalter 12"/>
          <p:cNvSpPr>
            <a:spLocks noGrp="1"/>
          </p:cNvSpPr>
          <p:nvPr>
            <p:ph type="body" sz="quarter" idx="12" hasCustomPrompt="1"/>
          </p:nvPr>
        </p:nvSpPr>
        <p:spPr>
          <a:xfrm>
            <a:off x="6984000" y="4928400"/>
            <a:ext cx="2160000" cy="216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de-DE" dirty="0"/>
              <a:t>Quelle: Bitte Bildquelle angeben / Name des Fotografen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Hintergrundbild und Kommentarspalte">
    <p:spTree>
      <p:nvGrpSpPr>
        <p:cNvPr id="1" name=""/>
        <p:cNvGrpSpPr/>
        <p:nvPr/>
      </p:nvGrpSpPr>
      <p:grpSpPr>
        <a:xfrm>
          <a:off x="0" y="0"/>
          <a:ext cx="0" cy="0"/>
          <a:chOff x="0" y="0"/>
          <a:chExt cx="0" cy="0"/>
        </a:xfrm>
      </p:grpSpPr>
      <p:sp>
        <p:nvSpPr>
          <p:cNvPr id="3" name="Bildplatzhalter 2"/>
          <p:cNvSpPr>
            <a:spLocks noGrp="1"/>
          </p:cNvSpPr>
          <p:nvPr>
            <p:ph type="pic" sz="quarter" idx="19" hasCustomPrompt="1"/>
          </p:nvPr>
        </p:nvSpPr>
        <p:spPr>
          <a:xfrm>
            <a:off x="0" y="1080000"/>
            <a:ext cx="9144000" cy="4068000"/>
          </a:xfrm>
          <a:solidFill>
            <a:schemeClr val="tx2"/>
          </a:solidFill>
        </p:spPr>
        <p:txBody>
          <a:bodyPr wrap="none" lIns="0" tIns="1440000" rIns="0" bIns="0" anchor="t" anchorCtr="1"/>
          <a:lstStyle>
            <a:lvl1pPr marL="0" marR="0" indent="0" algn="ctr" defTabSz="270000" rtl="0" eaLnBrk="1" fontAlgn="auto" latinLnBrk="0" hangingPunct="1">
              <a:lnSpc>
                <a:spcPct val="110000"/>
              </a:lnSpc>
              <a:spcBef>
                <a:spcPts val="0"/>
              </a:spcBef>
              <a:spcAft>
                <a:spcPts val="600"/>
              </a:spcAft>
              <a:buClrTx/>
              <a:buSzTx/>
              <a:buFont typeface="Wingdings" pitchFamily="2" charset="2"/>
              <a:buNone/>
              <a:tabLst/>
              <a:defRPr>
                <a:solidFill>
                  <a:schemeClr val="bg1"/>
                </a:solidFill>
              </a:defRPr>
            </a:lvl1pPr>
          </a:lstStyle>
          <a:p>
            <a:r>
              <a:rPr lang="de-DE" dirty="0"/>
              <a:t>Klicken Sie auf das Icon in der</a:t>
            </a:r>
            <a:br>
              <a:rPr lang="de-DE" dirty="0"/>
            </a:br>
            <a:r>
              <a:rPr lang="de-DE" dirty="0"/>
              <a:t>Mitte, um ein Bild einzufügen.</a:t>
            </a:r>
          </a:p>
        </p:txBody>
      </p:sp>
      <p:sp>
        <p:nvSpPr>
          <p:cNvPr id="13" name="Textplatzhalter 12"/>
          <p:cNvSpPr>
            <a:spLocks noGrp="1"/>
          </p:cNvSpPr>
          <p:nvPr>
            <p:ph type="body" sz="quarter" idx="14" hasCustomPrompt="1"/>
          </p:nvPr>
        </p:nvSpPr>
        <p:spPr>
          <a:xfrm>
            <a:off x="5994000" y="1206000"/>
            <a:ext cx="2844000" cy="3628800"/>
          </a:xfrm>
          <a:solidFill>
            <a:schemeClr val="bg1"/>
          </a:solidFill>
          <a:effectLst/>
        </p:spPr>
        <p:txBody>
          <a:bodyPr lIns="108000" tIns="72000" rIns="36000" bIns="36000">
            <a:noAutofit/>
          </a:bodyPr>
          <a:lstStyle/>
          <a:p>
            <a:pPr lvl="0"/>
            <a:r>
              <a:rPr lang="de-DE" noProof="0" dirty="0"/>
              <a:t>Um die Hierarchie der Unterpunkte anzupassen, verwenden Sie Start &gt; Absatz &gt; Listenebene verringern/erhöhen.</a:t>
            </a:r>
          </a:p>
          <a:p>
            <a:pPr lvl="1"/>
            <a:r>
              <a:rPr lang="de-DE" noProof="0" dirty="0"/>
              <a:t>Zweite Ebene</a:t>
            </a:r>
          </a:p>
          <a:p>
            <a:pPr lvl="2"/>
            <a:r>
              <a:rPr lang="de-DE" noProof="0" dirty="0"/>
              <a:t>Dritte Ebene</a:t>
            </a:r>
          </a:p>
          <a:p>
            <a:pPr lvl="3"/>
            <a:r>
              <a:rPr lang="de-DE" noProof="0" dirty="0"/>
              <a:t>Vierte Ebene</a:t>
            </a:r>
          </a:p>
          <a:p>
            <a:pPr lvl="4"/>
            <a:endParaRPr lang="de-DE" noProof="0" dirty="0"/>
          </a:p>
        </p:txBody>
      </p:sp>
      <p:sp>
        <p:nvSpPr>
          <p:cNvPr id="8" name="Titel 7"/>
          <p:cNvSpPr>
            <a:spLocks noGrp="1"/>
          </p:cNvSpPr>
          <p:nvPr>
            <p:ph type="title" hasCustomPrompt="1"/>
          </p:nvPr>
        </p:nvSpPr>
        <p:spPr/>
        <p:txBody>
          <a:bodyPr/>
          <a:lstStyle/>
          <a:p>
            <a:r>
              <a:rPr lang="de-DE" noProof="0" dirty="0"/>
              <a:t>Titel 20 pt, max. zweizeilig und Hintergrundbild mit Kommentarspalte</a:t>
            </a:r>
          </a:p>
        </p:txBody>
      </p:sp>
      <p:sp>
        <p:nvSpPr>
          <p:cNvPr id="12" name="Textplatzhalter 8"/>
          <p:cNvSpPr>
            <a:spLocks noGrp="1"/>
          </p:cNvSpPr>
          <p:nvPr>
            <p:ph type="body" sz="quarter" idx="11" hasCustomPrompt="1"/>
          </p:nvPr>
        </p:nvSpPr>
        <p:spPr>
          <a:xfrm>
            <a:off x="306000" y="1270800"/>
            <a:ext cx="5382000" cy="324000"/>
          </a:xfrm>
          <a:noFill/>
        </p:spPr>
        <p:txBody>
          <a:bodyPr lIns="0" tIns="0" rIns="0" bIns="0" anchor="t">
            <a:noAutofit/>
          </a:bodyPr>
          <a:lstStyle>
            <a:lvl1pPr marL="0" indent="0">
              <a:buFontTx/>
              <a:buNone/>
              <a:defRPr sz="1600" b="0">
                <a:solidFill>
                  <a:schemeClr val="bg1"/>
                </a:solidFill>
              </a:defRPr>
            </a:lvl1pPr>
          </a:lstStyle>
          <a:p>
            <a:pPr lvl="0"/>
            <a:r>
              <a:rPr lang="de-DE" noProof="0" dirty="0"/>
              <a:t>Überschrift 16 pt, einzeilig</a:t>
            </a:r>
          </a:p>
        </p:txBody>
      </p:sp>
      <p:sp>
        <p:nvSpPr>
          <p:cNvPr id="20" name="Textplatzhalter 12"/>
          <p:cNvSpPr>
            <a:spLocks noGrp="1"/>
          </p:cNvSpPr>
          <p:nvPr>
            <p:ph type="body" sz="quarter" idx="12" hasCustomPrompt="1"/>
          </p:nvPr>
        </p:nvSpPr>
        <p:spPr>
          <a:xfrm>
            <a:off x="6984000" y="4928400"/>
            <a:ext cx="2160000" cy="216000"/>
          </a:xfrm>
        </p:spPr>
        <p:txBody>
          <a:bodyPr wrap="none" tIns="72000" rIns="72000" bIns="72000" anchor="ctr"/>
          <a:lstStyle>
            <a:lvl1pPr marL="0" indent="0" algn="r">
              <a:lnSpc>
                <a:spcPct val="100000"/>
              </a:lnSpc>
              <a:spcBef>
                <a:spcPts val="0"/>
              </a:spcBef>
              <a:buFontTx/>
              <a:buNone/>
              <a:defRPr sz="600">
                <a:solidFill>
                  <a:schemeClr val="bg1"/>
                </a:solidFill>
              </a:defRPr>
            </a:lvl1pPr>
          </a:lstStyle>
          <a:p>
            <a:pPr lvl="0"/>
            <a:r>
              <a:rPr lang="de-DE" dirty="0"/>
              <a:t>Quelle: Bitte Bildquelle angeben / Name des Fotografen</a:t>
            </a:r>
          </a:p>
        </p:txBody>
      </p:sp>
    </p:spTree>
    <p:extLst>
      <p:ext uri="{BB962C8B-B14F-4D97-AF65-F5344CB8AC3E}">
        <p14:creationId xmlns:p14="http://schemas.microsoft.com/office/powerpoint/2010/main" val="57970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p>
            <a:r>
              <a:rPr lang="de-DE" noProof="0" dirty="0"/>
              <a:t>Nur Titel 20 pt, max. zweizeilig</a:t>
            </a:r>
          </a:p>
        </p:txBody>
      </p:sp>
      <p:sp>
        <p:nvSpPr>
          <p:cNvPr id="10" name="Datumsplatzhalter 9"/>
          <p:cNvSpPr>
            <a:spLocks noGrp="1"/>
          </p:cNvSpPr>
          <p:nvPr>
            <p:ph type="dt" sz="half" idx="10"/>
          </p:nvPr>
        </p:nvSpPr>
        <p:spPr/>
        <p:txBody>
          <a:bodyPr/>
          <a:lstStyle/>
          <a:p>
            <a:fld id="{F055B551-7D39-48C8-AADE-13602E43091E}" type="datetime4">
              <a:rPr lang="de-DE" smtClean="0"/>
              <a:t>19. Mai 2021</a:t>
            </a:fld>
            <a:endParaRPr lang="de-DE" dirty="0"/>
          </a:p>
        </p:txBody>
      </p:sp>
      <p:sp>
        <p:nvSpPr>
          <p:cNvPr id="11" name="Foliennummernplatzhalter 10"/>
          <p:cNvSpPr>
            <a:spLocks noGrp="1"/>
          </p:cNvSpPr>
          <p:nvPr>
            <p:ph type="sldNum" sz="quarter" idx="11"/>
          </p:nvPr>
        </p:nvSpPr>
        <p:spPr/>
        <p:txBody>
          <a:bodyPr/>
          <a:lstStyle/>
          <a:p>
            <a:fld id="{D56DB8AA-803C-49D2-90AA-1140CE72DCD7}" type="slidenum">
              <a:rPr lang="de-DE" smtClean="0"/>
              <a:pPr/>
              <a:t>‹Nr.›</a:t>
            </a:fld>
            <a:endParaRPr lang="de-DE" dirty="0"/>
          </a:p>
        </p:txBody>
      </p:sp>
      <p:sp>
        <p:nvSpPr>
          <p:cNvPr id="12" name="Fußzeilenplatzhalter 11"/>
          <p:cNvSpPr>
            <a:spLocks noGrp="1"/>
          </p:cNvSpPr>
          <p:nvPr>
            <p:ph type="ftr" sz="quarter" idx="12"/>
          </p:nvPr>
        </p:nvSpPr>
        <p:spPr/>
        <p:txBody>
          <a:bodyPr/>
          <a:lstStyle/>
          <a:p>
            <a:r>
              <a:rPr lang="de-DE"/>
              <a:t>Fußzeile bearbeiten: Einfügen &gt; Kopf- und Fußzeile (Titel der Präsentation und Name des Redners)</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976">
          <p15:clr>
            <a:srgbClr val="FBAE40"/>
          </p15:clr>
        </p15:guide>
        <p15:guide id="3" orient="horz" pos="2909">
          <p15:clr>
            <a:srgbClr val="FBAE40"/>
          </p15:clr>
        </p15:guide>
        <p15:guide id="4" orient="horz" pos="963">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el_Video">
    <p:bg>
      <p:bgRef idx="1001">
        <a:schemeClr val="bg1"/>
      </p:bgRef>
    </p:bg>
    <p:spTree>
      <p:nvGrpSpPr>
        <p:cNvPr id="1" name=""/>
        <p:cNvGrpSpPr/>
        <p:nvPr/>
      </p:nvGrpSpPr>
      <p:grpSpPr>
        <a:xfrm>
          <a:off x="0" y="0"/>
          <a:ext cx="0" cy="0"/>
          <a:chOff x="0" y="0"/>
          <a:chExt cx="0" cy="0"/>
        </a:xfrm>
      </p:grpSpPr>
      <p:sp>
        <p:nvSpPr>
          <p:cNvPr id="9" name="Medienplatzhalter 8"/>
          <p:cNvSpPr>
            <a:spLocks noGrp="1"/>
          </p:cNvSpPr>
          <p:nvPr>
            <p:ph type="media" sz="quarter" idx="13" hasCustomPrompt="1"/>
          </p:nvPr>
        </p:nvSpPr>
        <p:spPr>
          <a:xfrm>
            <a:off x="0" y="1076400"/>
            <a:ext cx="9144000" cy="4068000"/>
          </a:xfrm>
          <a:solidFill>
            <a:schemeClr val="tx2"/>
          </a:solidFill>
        </p:spPr>
        <p:txBody>
          <a:bodyPr tIns="1620000" anchor="t" anchorCtr="1">
            <a:noAutofit/>
          </a:bodyPr>
          <a:lstStyle>
            <a:lvl1pPr>
              <a:buFontTx/>
              <a:buNone/>
              <a:defRPr sz="1400">
                <a:solidFill>
                  <a:schemeClr val="bg1"/>
                </a:solidFill>
              </a:defRPr>
            </a:lvl1pPr>
          </a:lstStyle>
          <a:p>
            <a:r>
              <a:rPr lang="de-DE" noProof="0" dirty="0"/>
              <a:t>Klicken Sie auf das Icon in der Mitte, um ein Video einzufügen.</a:t>
            </a:r>
          </a:p>
        </p:txBody>
      </p:sp>
      <p:sp>
        <p:nvSpPr>
          <p:cNvPr id="4" name="Titel 3"/>
          <p:cNvSpPr>
            <a:spLocks noGrp="1"/>
          </p:cNvSpPr>
          <p:nvPr>
            <p:ph type="title" hasCustomPrompt="1"/>
          </p:nvPr>
        </p:nvSpPr>
        <p:spPr/>
        <p:txBody>
          <a:bodyPr/>
          <a:lstStyle/>
          <a:p>
            <a:r>
              <a:rPr lang="de-DE" dirty="0"/>
              <a:t>Titel 20 pt, max. zweizeilig und Video</a:t>
            </a:r>
          </a:p>
        </p:txBody>
      </p:sp>
      <p:pic>
        <p:nvPicPr>
          <p:cNvPr id="5" name="Grafik 4" descr="Logo_Munich Re_36mm_RGB.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200" y="306000"/>
            <a:ext cx="1305000" cy="303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pressum">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fld id="{37B6545C-40D1-4A1A-90E2-9AE72D9697DE}" type="datetime4">
              <a:rPr lang="de-DE" smtClean="0"/>
              <a:t>19. Mai 2021</a:t>
            </a:fld>
            <a:endParaRPr lang="de-DE" dirty="0"/>
          </a:p>
        </p:txBody>
      </p:sp>
      <p:sp>
        <p:nvSpPr>
          <p:cNvPr id="11" name="Foliennummernplatzhalter 10"/>
          <p:cNvSpPr>
            <a:spLocks noGrp="1"/>
          </p:cNvSpPr>
          <p:nvPr>
            <p:ph type="sldNum" sz="quarter" idx="11"/>
          </p:nvPr>
        </p:nvSpPr>
        <p:spPr/>
        <p:txBody>
          <a:bodyPr/>
          <a:lstStyle/>
          <a:p>
            <a:fld id="{D56DB8AA-803C-49D2-90AA-1140CE72DCD7}" type="slidenum">
              <a:rPr lang="de-DE" smtClean="0"/>
              <a:pPr/>
              <a:t>‹Nr.›</a:t>
            </a:fld>
            <a:endParaRPr lang="de-DE" dirty="0"/>
          </a:p>
        </p:txBody>
      </p:sp>
      <p:sp>
        <p:nvSpPr>
          <p:cNvPr id="12" name="Fußzeilenplatzhalter 11"/>
          <p:cNvSpPr>
            <a:spLocks noGrp="1"/>
          </p:cNvSpPr>
          <p:nvPr>
            <p:ph type="ftr" sz="quarter" idx="12"/>
          </p:nvPr>
        </p:nvSpPr>
        <p:spPr/>
        <p:txBody>
          <a:bodyPr/>
          <a:lstStyle/>
          <a:p>
            <a:r>
              <a:rPr lang="de-DE"/>
              <a:t>Fußzeile bearbeiten: Einfügen &gt; Kopf- und Fußzeile (Titel der Präsentation und Name des Redners)</a:t>
            </a:r>
            <a:endParaRPr lang="de-DE" dirty="0"/>
          </a:p>
        </p:txBody>
      </p:sp>
      <p:sp>
        <p:nvSpPr>
          <p:cNvPr id="8" name="Rechteck 7"/>
          <p:cNvSpPr/>
          <p:nvPr/>
        </p:nvSpPr>
        <p:spPr>
          <a:xfrm>
            <a:off x="306000" y="1204768"/>
            <a:ext cx="4572000" cy="1080000"/>
          </a:xfrm>
          <a:prstGeom prst="rect">
            <a:avLst/>
          </a:prstGeom>
        </p:spPr>
        <p:txBody>
          <a:bodyPr lIns="0" tIns="0" rIns="0" bIns="0">
            <a:noAutofit/>
          </a:bodyPr>
          <a:lstStyle/>
          <a:p>
            <a:pPr marL="0" marR="0" lvl="0" indent="0" algn="l" defTabSz="685800" rtl="0" eaLnBrk="1" fontAlgn="auto" latinLnBrk="0" hangingPunct="1">
              <a:lnSpc>
                <a:spcPct val="100000"/>
              </a:lnSpc>
              <a:spcBef>
                <a:spcPts val="300"/>
              </a:spcBef>
              <a:spcAft>
                <a:spcPts val="0"/>
              </a:spcAft>
              <a:buClrTx/>
              <a:buSzTx/>
              <a:buFont typeface="Wingdings" pitchFamily="2" charset="2"/>
              <a:buNone/>
              <a:tabLst/>
              <a:defRPr/>
            </a:pPr>
            <a:r>
              <a:rPr kumimoji="0" lang="de-DE" sz="1400" b="0" i="0" u="none" strike="noStrike" kern="1200" cap="small" spc="0" normalizeH="0" baseline="0" noProof="0" dirty="0">
                <a:ln>
                  <a:noFill/>
                </a:ln>
                <a:solidFill>
                  <a:srgbClr val="002060"/>
                </a:solidFill>
                <a:effectLst/>
                <a:uLnTx/>
                <a:uFillTx/>
              </a:rPr>
              <a:t>CENTRAL PROCUREMENT</a:t>
            </a:r>
          </a:p>
          <a:p>
            <a:pPr marL="0" marR="0" lvl="0" indent="0" algn="l" defTabSz="685800" rtl="0" eaLnBrk="1" fontAlgn="auto" latinLnBrk="0" hangingPunct="1">
              <a:lnSpc>
                <a:spcPct val="100000"/>
              </a:lnSpc>
              <a:spcBef>
                <a:spcPts val="300"/>
              </a:spcBef>
              <a:spcAft>
                <a:spcPts val="0"/>
              </a:spcAft>
              <a:buClrTx/>
              <a:buSzTx/>
              <a:buFont typeface="Wingdings" pitchFamily="2" charset="2"/>
              <a:buNone/>
              <a:tabLst/>
              <a:defRPr/>
            </a:pPr>
            <a:r>
              <a:rPr kumimoji="0" lang="de-DE" sz="1400" b="0" i="0" u="none" strike="noStrike" kern="1200" cap="none" spc="0" normalizeH="0" baseline="0" noProof="0" dirty="0">
                <a:ln>
                  <a:noFill/>
                </a:ln>
                <a:solidFill>
                  <a:schemeClr val="tx2"/>
                </a:solidFill>
                <a:effectLst/>
                <a:uLnTx/>
                <a:uFillTx/>
              </a:rPr>
              <a:t>Münchener Rückversicherungs-Gesellschaft</a:t>
            </a:r>
            <a:br>
              <a:rPr kumimoji="0" lang="de-DE" sz="1400" b="0" i="0" u="none" strike="noStrike" kern="1200" cap="none" spc="0" normalizeH="0" baseline="0" noProof="0" dirty="0">
                <a:ln>
                  <a:noFill/>
                </a:ln>
                <a:solidFill>
                  <a:schemeClr val="tx2"/>
                </a:solidFill>
                <a:effectLst/>
                <a:uLnTx/>
                <a:uFillTx/>
              </a:rPr>
            </a:br>
            <a:r>
              <a:rPr kumimoji="0" lang="de-DE" sz="1400" b="0" i="0" u="none" strike="noStrike" kern="1200" cap="none" spc="0" normalizeH="0" baseline="0" noProof="0" dirty="0">
                <a:ln>
                  <a:noFill/>
                </a:ln>
                <a:solidFill>
                  <a:schemeClr val="tx2"/>
                </a:solidFill>
                <a:effectLst/>
                <a:uLnTx/>
                <a:uFillTx/>
              </a:rPr>
              <a:t>Aktiengesellschaft in München</a:t>
            </a:r>
            <a:br>
              <a:rPr kumimoji="0" lang="de-DE" sz="1400" b="0" i="0" u="none" strike="noStrike" kern="1200" cap="none" spc="0" normalizeH="0" baseline="0" noProof="0" dirty="0">
                <a:ln>
                  <a:noFill/>
                </a:ln>
                <a:solidFill>
                  <a:schemeClr val="tx2"/>
                </a:solidFill>
                <a:effectLst/>
                <a:uLnTx/>
                <a:uFillTx/>
              </a:rPr>
            </a:br>
            <a:r>
              <a:rPr kumimoji="0" lang="de-DE" sz="1400" b="0" i="0" u="none" strike="noStrike" kern="1200" cap="none" spc="0" normalizeH="0" baseline="0" noProof="0" dirty="0">
                <a:ln>
                  <a:noFill/>
                </a:ln>
                <a:solidFill>
                  <a:schemeClr val="tx2"/>
                </a:solidFill>
                <a:effectLst/>
                <a:uLnTx/>
                <a:uFillTx/>
              </a:rPr>
              <a:t>Königinstr. 107</a:t>
            </a:r>
            <a:br>
              <a:rPr kumimoji="0" lang="de-DE" sz="1400" b="0" i="0" u="none" strike="noStrike" kern="1200" cap="none" spc="0" normalizeH="0" baseline="0" noProof="0" dirty="0">
                <a:ln>
                  <a:noFill/>
                </a:ln>
                <a:solidFill>
                  <a:schemeClr val="tx2"/>
                </a:solidFill>
                <a:effectLst/>
                <a:uLnTx/>
                <a:uFillTx/>
              </a:rPr>
            </a:br>
            <a:r>
              <a:rPr kumimoji="0" lang="de-DE" sz="1400" b="0" i="0" u="none" strike="noStrike" kern="1200" cap="none" spc="0" normalizeH="0" baseline="0" noProof="0" dirty="0">
                <a:ln>
                  <a:noFill/>
                </a:ln>
                <a:solidFill>
                  <a:schemeClr val="tx2"/>
                </a:solidFill>
                <a:effectLst/>
                <a:uLnTx/>
                <a:uFillTx/>
              </a:rPr>
              <a:t>80802 München</a:t>
            </a:r>
            <a:br>
              <a:rPr kumimoji="0" lang="de-DE" sz="1400" b="0" i="0" u="none" strike="noStrike" kern="1200" cap="none" spc="0" normalizeH="0" baseline="0" noProof="0" dirty="0">
                <a:ln>
                  <a:noFill/>
                </a:ln>
                <a:solidFill>
                  <a:schemeClr val="tx2"/>
                </a:solidFill>
                <a:effectLst/>
                <a:uLnTx/>
                <a:uFillTx/>
              </a:rPr>
            </a:br>
            <a:r>
              <a:rPr kumimoji="0" lang="de-DE" sz="1400" b="0" i="0" u="none" strike="noStrike" kern="1200" cap="none" spc="0" normalizeH="0" baseline="0" noProof="0" dirty="0">
                <a:ln>
                  <a:noFill/>
                </a:ln>
                <a:solidFill>
                  <a:schemeClr val="tx2"/>
                </a:solidFill>
                <a:effectLst/>
                <a:uLnTx/>
                <a:uFillTx/>
              </a:rPr>
              <a:t>Germany </a:t>
            </a:r>
          </a:p>
        </p:txBody>
      </p:sp>
      <p:sp>
        <p:nvSpPr>
          <p:cNvPr id="13" name="Textfeld 12"/>
          <p:cNvSpPr txBox="1"/>
          <p:nvPr/>
        </p:nvSpPr>
        <p:spPr>
          <a:xfrm>
            <a:off x="306000" y="360363"/>
            <a:ext cx="6840000" cy="558000"/>
          </a:xfrm>
          <a:prstGeom prst="rect">
            <a:avLst/>
          </a:prstGeom>
          <a:noFill/>
          <a:effectLst/>
        </p:spPr>
        <p:txBody>
          <a:bodyPr wrap="square" lIns="0" tIns="0" rIns="0" bIns="0" rtlCol="0">
            <a:spAutoFit/>
          </a:bodyPr>
          <a:lstStyle/>
          <a:p>
            <a:pPr algn="l" defTabSz="685800" rtl="0" eaLnBrk="1" latinLnBrk="0" hangingPunct="1">
              <a:spcBef>
                <a:spcPct val="0"/>
              </a:spcBef>
              <a:buNone/>
            </a:pPr>
            <a:r>
              <a:rPr lang="de-DE" sz="2000" kern="1200" noProof="0" dirty="0">
                <a:solidFill>
                  <a:schemeClr val="tx2"/>
                </a:solidFill>
              </a:rPr>
              <a:t>Impressum</a:t>
            </a:r>
          </a:p>
        </p:txBody>
      </p:sp>
      <p:grpSp>
        <p:nvGrpSpPr>
          <p:cNvPr id="4" name="Gruppieren 3"/>
          <p:cNvGrpSpPr/>
          <p:nvPr/>
        </p:nvGrpSpPr>
        <p:grpSpPr>
          <a:xfrm>
            <a:off x="7060" y="2662770"/>
            <a:ext cx="9060244" cy="482184"/>
            <a:chOff x="83757" y="2862001"/>
            <a:chExt cx="9060244" cy="482184"/>
          </a:xfrm>
        </p:grpSpPr>
        <p:sp>
          <p:nvSpPr>
            <p:cNvPr id="9" name="TextBox 15"/>
            <p:cNvSpPr txBox="1"/>
            <p:nvPr/>
          </p:nvSpPr>
          <p:spPr>
            <a:xfrm>
              <a:off x="83757" y="2862002"/>
              <a:ext cx="9060244" cy="482183"/>
            </a:xfrm>
            <a:prstGeom prst="rect">
              <a:avLst/>
            </a:prstGeom>
            <a:noFill/>
            <a:effectLst/>
          </p:spPr>
          <p:txBody>
            <a:bodyPr wrap="square" lIns="0" tIns="0" rIns="0" bIns="0" rtlCol="0">
              <a:spAutoFit/>
            </a:bodyPr>
            <a:lstStyle/>
            <a:p>
              <a:pPr algn="l">
                <a:spcBef>
                  <a:spcPts val="400"/>
                </a:spcBef>
              </a:pPr>
              <a:fld id="{2EA1A526-505F-4320-8510-64E59A38533D}" type="datetime1">
                <a:rPr lang="de-DE" sz="1400" i="0" smtClean="0">
                  <a:solidFill>
                    <a:schemeClr val="tx2"/>
                  </a:solidFill>
                </a:rPr>
                <a:pPr algn="l">
                  <a:spcBef>
                    <a:spcPts val="400"/>
                  </a:spcBef>
                </a:pPr>
                <a:t>19.05.2021</a:t>
              </a:fld>
              <a:r>
                <a:rPr lang="de-DE" sz="1400" i="0" dirty="0">
                  <a:solidFill>
                    <a:schemeClr val="tx2"/>
                  </a:solidFill>
                </a:rPr>
                <a:t> </a:t>
              </a:r>
              <a:r>
                <a:rPr kumimoji="0" lang="de-DE" sz="1400" b="0" i="0" u="none" strike="noStrike" kern="1200" cap="none" spc="0" normalizeH="0" baseline="0" noProof="0" dirty="0">
                  <a:ln>
                    <a:noFill/>
                  </a:ln>
                  <a:solidFill>
                    <a:schemeClr val="tx2"/>
                  </a:solidFill>
                  <a:effectLst/>
                  <a:uLnTx/>
                  <a:uFillTx/>
                </a:rPr>
                <a:t>Münchener Rückversicherungs-Gesellschaft</a:t>
              </a:r>
            </a:p>
            <a:p>
              <a:pPr marL="0" marR="0" lvl="0" indent="0" algn="l" defTabSz="685800" rtl="0" eaLnBrk="1" fontAlgn="auto" latinLnBrk="0" hangingPunct="1">
                <a:lnSpc>
                  <a:spcPct val="100000"/>
                </a:lnSpc>
                <a:spcBef>
                  <a:spcPts val="400"/>
                </a:spcBef>
                <a:spcAft>
                  <a:spcPts val="0"/>
                </a:spcAft>
                <a:buClrTx/>
                <a:buSzTx/>
                <a:buFontTx/>
                <a:buNone/>
                <a:tabLst/>
                <a:defRPr/>
              </a:pPr>
              <a:fld id="{953158A1-D36F-4775-AC10-954A35492F00}" type="datetime1">
                <a:rPr kumimoji="0" lang="de-DE" sz="1400" b="0" i="0" u="none" strike="noStrike" kern="1200" cap="none" spc="0" normalizeH="0" baseline="0" noProof="0" smtClean="0">
                  <a:ln>
                    <a:noFill/>
                  </a:ln>
                  <a:solidFill>
                    <a:schemeClr val="tx2"/>
                  </a:solidFill>
                  <a:effectLst/>
                  <a:uLnTx/>
                  <a:uFillTx/>
                </a:rPr>
                <a:pPr marL="0" marR="0" lvl="0" indent="0" algn="l" defTabSz="685800" rtl="0" eaLnBrk="1" fontAlgn="auto" latinLnBrk="0" hangingPunct="1">
                  <a:lnSpc>
                    <a:spcPct val="100000"/>
                  </a:lnSpc>
                  <a:spcBef>
                    <a:spcPts val="400"/>
                  </a:spcBef>
                  <a:spcAft>
                    <a:spcPts val="0"/>
                  </a:spcAft>
                  <a:buClrTx/>
                  <a:buSzTx/>
                  <a:buFontTx/>
                  <a:buNone/>
                  <a:tabLst/>
                  <a:defRPr/>
                </a:pPr>
                <a:t>19.05.2021</a:t>
              </a:fld>
              <a:r>
                <a:rPr kumimoji="0" lang="de-DE" sz="1400" b="0" i="0" u="none" strike="noStrike" kern="1200" cap="none" spc="0" normalizeH="0" baseline="0" noProof="0" dirty="0">
                  <a:ln>
                    <a:noFill/>
                  </a:ln>
                  <a:solidFill>
                    <a:schemeClr val="tx2"/>
                  </a:solidFill>
                  <a:effectLst/>
                  <a:uLnTx/>
                  <a:uFillTx/>
                </a:rPr>
                <a:t> </a:t>
              </a:r>
              <a:r>
                <a:rPr kumimoji="0" lang="de-DE" sz="1400" b="0" i="0" u="none" strike="noStrike" kern="1200" cap="none" spc="0" normalizeH="0" baseline="0" noProof="0" dirty="0" err="1">
                  <a:ln>
                    <a:noFill/>
                  </a:ln>
                  <a:solidFill>
                    <a:schemeClr val="tx2"/>
                  </a:solidFill>
                  <a:effectLst/>
                  <a:uLnTx/>
                  <a:uFillTx/>
                </a:rPr>
                <a:t>Munich Reinsurance Company</a:t>
              </a:r>
            </a:p>
          </p:txBody>
        </p:sp>
        <p:sp>
          <p:nvSpPr>
            <p:cNvPr id="16" name="Jahr2"/>
            <p:cNvSpPr txBox="1">
              <a:spLocks/>
            </p:cNvSpPr>
            <p:nvPr/>
          </p:nvSpPr>
          <p:spPr>
            <a:xfrm>
              <a:off x="83757" y="2862001"/>
              <a:ext cx="482978" cy="482183"/>
            </a:xfrm>
            <a:prstGeom prst="rect">
              <a:avLst/>
            </a:prstGeom>
            <a:solidFill>
              <a:schemeClr val="accent4">
                <a:lumMod val="20000"/>
                <a:lumOff val="80000"/>
              </a:schemeClr>
            </a:solidFill>
          </p:spPr>
          <p:txBody>
            <a:bodyPr vert="horz" lIns="0" tIns="0" rIns="36000" bIns="0" rtlCol="0" anchor="ctr">
              <a:noAutofit/>
            </a:bodyPr>
            <a:lstStyle>
              <a:defPPr>
                <a:defRPr lang="de-DE"/>
              </a:defPPr>
              <a:lvl1pPr marL="0" algn="r" defTabSz="685800" rtl="0" eaLnBrk="1" latinLnBrk="0" hangingPunct="1">
                <a:defRPr sz="600" kern="1200">
                  <a:solidFill>
                    <a:schemeClr val="accent4">
                      <a:lumMod val="75000"/>
                    </a:schemeClr>
                  </a:solidFill>
                </a:defRPr>
              </a:lvl1pPr>
              <a:lvl2pPr marL="342900" algn="l" defTabSz="685800" rtl="0" eaLnBrk="1" latinLnBrk="0" hangingPunct="1">
                <a:defRPr sz="1350" kern="1200">
                  <a:solidFill>
                    <a:schemeClr val="tx1"/>
                  </a:solidFill>
                </a:defRPr>
              </a:lvl2pPr>
              <a:lvl3pPr marL="685800" algn="l" defTabSz="685800" rtl="0" eaLnBrk="1" latinLnBrk="0" hangingPunct="1">
                <a:defRPr sz="1350" kern="1200">
                  <a:solidFill>
                    <a:schemeClr val="tx1"/>
                  </a:solidFill>
                </a:defRPr>
              </a:lvl3pPr>
              <a:lvl4pPr marL="1028700" algn="l" defTabSz="685800" rtl="0" eaLnBrk="1" latinLnBrk="0" hangingPunct="1">
                <a:defRPr sz="1350" kern="1200">
                  <a:solidFill>
                    <a:schemeClr val="tx1"/>
                  </a:solidFill>
                </a:defRPr>
              </a:lvl4pPr>
              <a:lvl5pPr marL="1371600" algn="l" defTabSz="685800" rtl="0" eaLnBrk="1" latinLnBrk="0" hangingPunct="1">
                <a:defRPr sz="1350" kern="1200">
                  <a:solidFill>
                    <a:schemeClr val="tx1"/>
                  </a:solidFill>
                </a:defRPr>
              </a:lvl5pPr>
              <a:lvl6pPr marL="1714500" algn="l" defTabSz="685800" rtl="0" eaLnBrk="1" latinLnBrk="0" hangingPunct="1">
                <a:defRPr sz="1350" kern="1200">
                  <a:solidFill>
                    <a:schemeClr val="tx1"/>
                  </a:solidFill>
                </a:defRPr>
              </a:lvl6pPr>
              <a:lvl7pPr marL="2057400" algn="l" defTabSz="685800" rtl="0" eaLnBrk="1" latinLnBrk="0" hangingPunct="1">
                <a:defRPr sz="1350" kern="1200">
                  <a:solidFill>
                    <a:schemeClr val="tx1"/>
                  </a:solidFill>
                </a:defRPr>
              </a:lvl7pPr>
              <a:lvl8pPr marL="2400300" algn="l" defTabSz="685800" rtl="0" eaLnBrk="1" latinLnBrk="0" hangingPunct="1">
                <a:defRPr sz="1350" kern="1200">
                  <a:solidFill>
                    <a:schemeClr val="tx1"/>
                  </a:solidFill>
                </a:defRPr>
              </a:lvl8pPr>
              <a:lvl9pPr marL="2743200" algn="l" defTabSz="685800" rtl="0" eaLnBrk="1" latinLnBrk="0" hangingPunct="1">
                <a:defRPr sz="1350" kern="1200">
                  <a:solidFill>
                    <a:schemeClr val="tx1"/>
                  </a:solidFill>
                </a:defRPr>
              </a:lvl9pPr>
            </a:lstStyle>
            <a:p>
              <a:pPr>
                <a:spcBef>
                  <a:spcPts val="400"/>
                </a:spcBef>
              </a:pPr>
              <a:r>
                <a:rPr kumimoji="0" lang="de-DE" sz="1400" b="0" i="0" u="none" strike="noStrike" kern="1200" cap="none" spc="0" normalizeH="0" baseline="0" noProof="0" dirty="0">
                  <a:ln>
                    <a:noFill/>
                  </a:ln>
                  <a:solidFill>
                    <a:schemeClr val="tx2"/>
                  </a:solidFill>
                  <a:effectLst/>
                  <a:uLnTx/>
                  <a:uFillTx/>
                </a:rPr>
                <a:t>©</a:t>
              </a:r>
            </a:p>
            <a:p>
              <a:pPr>
                <a:spcBef>
                  <a:spcPts val="400"/>
                </a:spcBef>
              </a:pPr>
              <a:r>
                <a:rPr kumimoji="0" lang="de-DE" sz="1400" b="0" i="0" u="none" strike="noStrike" kern="1200" cap="none" spc="0" normalizeH="0" baseline="0" noProof="0" dirty="0">
                  <a:ln>
                    <a:noFill/>
                  </a:ln>
                  <a:solidFill>
                    <a:schemeClr val="tx2"/>
                  </a:solidFill>
                  <a:effectLst/>
                  <a:uLnTx/>
                  <a:uFillTx/>
                </a:rPr>
                <a:t>© </a:t>
              </a:r>
              <a:endParaRPr lang="de-DE" sz="1400" dirty="0">
                <a:solidFill>
                  <a:schemeClr val="tx2"/>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 Titelfolie">
    <p:spTree>
      <p:nvGrpSpPr>
        <p:cNvPr id="1" name=""/>
        <p:cNvGrpSpPr/>
        <p:nvPr/>
      </p:nvGrpSpPr>
      <p:grpSpPr>
        <a:xfrm>
          <a:off x="0" y="0"/>
          <a:ext cx="0" cy="0"/>
          <a:chOff x="0" y="0"/>
          <a:chExt cx="0" cy="0"/>
        </a:xfrm>
      </p:grpSpPr>
      <p:sp>
        <p:nvSpPr>
          <p:cNvPr id="7" name="Bildplatzhalter 12"/>
          <p:cNvSpPr>
            <a:spLocks noGrp="1"/>
          </p:cNvSpPr>
          <p:nvPr>
            <p:ph type="pic" sz="quarter" idx="13"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7560000 w 9144000"/>
              <a:gd name="connsiteY3" fmla="*/ 5143500 h 5143500"/>
              <a:gd name="connsiteX4" fmla="*/ 7560000 w 9144000"/>
              <a:gd name="connsiteY4" fmla="*/ 2565900 h 5143500"/>
              <a:gd name="connsiteX5" fmla="*/ 0 w 9144000"/>
              <a:gd name="connsiteY5" fmla="*/ 25659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43500">
                <a:moveTo>
                  <a:pt x="0" y="0"/>
                </a:moveTo>
                <a:lnTo>
                  <a:pt x="9144000" y="0"/>
                </a:lnTo>
                <a:lnTo>
                  <a:pt x="9144000" y="5143500"/>
                </a:lnTo>
                <a:lnTo>
                  <a:pt x="7560000" y="5143500"/>
                </a:lnTo>
                <a:lnTo>
                  <a:pt x="7560000" y="2565900"/>
                </a:lnTo>
                <a:lnTo>
                  <a:pt x="0" y="2565900"/>
                </a:lnTo>
                <a:close/>
              </a:path>
            </a:pathLst>
          </a:custGeom>
          <a:solidFill>
            <a:schemeClr val="tx2"/>
          </a:solidFill>
        </p:spPr>
        <p:txBody>
          <a:bodyPr wrap="square" tIns="1980000" anchor="t" anchorCtr="1">
            <a:noAutofit/>
          </a:bodyPr>
          <a:lstStyle>
            <a:lvl1pPr marL="0" indent="0">
              <a:buNone/>
              <a:defRPr baseline="0">
                <a:solidFill>
                  <a:schemeClr val="bg1"/>
                </a:solidFill>
              </a:defRPr>
            </a:lvl1pPr>
          </a:lstStyle>
          <a:p>
            <a:r>
              <a:rPr lang="de-DE" dirty="0"/>
              <a:t>Klicken Sie auf das Icon in der Mitte, um ein Titelbild einzufügen.</a:t>
            </a:r>
          </a:p>
        </p:txBody>
      </p:sp>
      <p:sp>
        <p:nvSpPr>
          <p:cNvPr id="2" name="Title 1"/>
          <p:cNvSpPr>
            <a:spLocks noGrp="1"/>
          </p:cNvSpPr>
          <p:nvPr>
            <p:ph type="ctrTitle" hasCustomPrompt="1"/>
          </p:nvPr>
        </p:nvSpPr>
        <p:spPr>
          <a:xfrm>
            <a:off x="306000" y="2862000"/>
            <a:ext cx="4716000" cy="774000"/>
          </a:xfrm>
          <a:noFill/>
        </p:spPr>
        <p:txBody>
          <a:bodyPr lIns="0" rIns="0" bIns="0" anchor="b">
            <a:noAutofit/>
          </a:bodyPr>
          <a:lstStyle>
            <a:lvl1pPr>
              <a:lnSpc>
                <a:spcPct val="100000"/>
              </a:lnSpc>
              <a:defRPr sz="2400" cap="none" baseline="0"/>
            </a:lvl1pPr>
          </a:lstStyle>
          <a:p>
            <a:r>
              <a:rPr lang="de-DE" dirty="0"/>
              <a:t>Titel 24 pt, max. zweizeilig</a:t>
            </a:r>
          </a:p>
        </p:txBody>
      </p:sp>
      <p:sp>
        <p:nvSpPr>
          <p:cNvPr id="3" name="Subtitle 2"/>
          <p:cNvSpPr>
            <a:spLocks noGrp="1"/>
          </p:cNvSpPr>
          <p:nvPr>
            <p:ph type="subTitle" idx="1" hasCustomPrompt="1"/>
          </p:nvPr>
        </p:nvSpPr>
        <p:spPr>
          <a:xfrm>
            <a:off x="306000" y="4230000"/>
            <a:ext cx="4716000" cy="648000"/>
          </a:xfrm>
        </p:spPr>
        <p:txBody>
          <a:bodyPr anchor="b"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de-DE" dirty="0"/>
              <a:t>Datum: TT.MM.JJJJ</a:t>
            </a:r>
            <a:br>
              <a:rPr lang="de-DE" dirty="0"/>
            </a:br>
            <a:r>
              <a:rPr lang="de-DE" dirty="0"/>
              <a:t>Name des Redners</a:t>
            </a:r>
          </a:p>
        </p:txBody>
      </p:sp>
      <p:sp>
        <p:nvSpPr>
          <p:cNvPr id="9" name="Textplatzhalter 12"/>
          <p:cNvSpPr>
            <a:spLocks noGrp="1"/>
          </p:cNvSpPr>
          <p:nvPr>
            <p:ph type="body" sz="quarter" idx="12" hasCustomPrompt="1"/>
          </p:nvPr>
        </p:nvSpPr>
        <p:spPr>
          <a:xfrm>
            <a:off x="5400000" y="2340000"/>
            <a:ext cx="2160000" cy="216000"/>
          </a:xfrm>
        </p:spPr>
        <p:txBody>
          <a:bodyPr wrap="none" tIns="72000" rIns="0" bIns="72000" anchor="ctr"/>
          <a:lstStyle>
            <a:lvl1pPr marL="0" indent="0" algn="r">
              <a:lnSpc>
                <a:spcPct val="100000"/>
              </a:lnSpc>
              <a:spcBef>
                <a:spcPts val="0"/>
              </a:spcBef>
              <a:buFontTx/>
              <a:buNone/>
              <a:defRPr sz="600">
                <a:solidFill>
                  <a:schemeClr val="bg1"/>
                </a:solidFill>
              </a:defRPr>
            </a:lvl1pPr>
          </a:lstStyle>
          <a:p>
            <a:pPr lvl="0"/>
            <a:r>
              <a:rPr lang="de-DE" dirty="0"/>
              <a:t>Quelle: Bitte Bildquelle angeben / Name des Fotografen</a:t>
            </a:r>
          </a:p>
        </p:txBody>
      </p:sp>
      <p:pic>
        <p:nvPicPr>
          <p:cNvPr id="14" name="Grafik 13" descr="Logo_Munich Re_42mm_RGB.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8000" y="4489200"/>
            <a:ext cx="1521000" cy="354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e-DE" dirty="0"/>
              <a:t>Titel 20 pt, max. zweizeilig für Agenda</a:t>
            </a:r>
            <a:endParaRPr lang="de-DE" noProof="0" dirty="0"/>
          </a:p>
        </p:txBody>
      </p:sp>
      <p:sp>
        <p:nvSpPr>
          <p:cNvPr id="3" name="Content Placeholder 2"/>
          <p:cNvSpPr>
            <a:spLocks noGrp="1"/>
          </p:cNvSpPr>
          <p:nvPr>
            <p:ph idx="1" hasCustomPrompt="1"/>
          </p:nvPr>
        </p:nvSpPr>
        <p:spPr/>
        <p:txBody>
          <a:bodyPr/>
          <a:lstStyle>
            <a:lvl1pPr marL="450000" indent="-450000">
              <a:spcAft>
                <a:spcPts val="900"/>
              </a:spcAft>
              <a:buClr>
                <a:schemeClr val="accent1"/>
              </a:buClr>
              <a:buSzPct val="145000"/>
              <a:buAutoNum type="arabicPeriod"/>
              <a:defRPr/>
            </a:lvl1pPr>
            <a:lvl2pPr marL="720000">
              <a:defRPr/>
            </a:lvl2pPr>
            <a:lvl3pPr marL="990000">
              <a:defRPr/>
            </a:lvl3pPr>
            <a:lvl4pPr marL="1260000">
              <a:defRPr/>
            </a:lvl4pPr>
            <a:lvl5pPr marL="1530000">
              <a:defRPr/>
            </a:lvl5pPr>
            <a:lvl6pPr marL="1800000">
              <a:defRPr/>
            </a:lvl6pPr>
            <a:lvl7pPr marL="2070000">
              <a:defRPr/>
            </a:lvl7pPr>
            <a:lvl8pPr marL="2340000">
              <a:defRPr baseline="0"/>
            </a:lvl8pPr>
            <a:lvl9pPr marL="2610000">
              <a:defRPr baseline="0"/>
            </a:lvl9pPr>
          </a:lstStyle>
          <a:p>
            <a:pPr lvl="0"/>
            <a:r>
              <a:rPr lang="de-DE" dirty="0"/>
              <a:t>Um die Hierarchie der Unterpunkte anzupassen, verwenden Sie Start &gt; Absatz &gt; Listenebene verringern/erhöhen. Alternativ Tabelle, Diagramm, SmartArt Grafik, Bild oder Onlinegrafik einfügen.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7" name="Datumsplatzhalter 6"/>
          <p:cNvSpPr>
            <a:spLocks noGrp="1"/>
          </p:cNvSpPr>
          <p:nvPr>
            <p:ph type="dt" sz="half" idx="10"/>
          </p:nvPr>
        </p:nvSpPr>
        <p:spPr/>
        <p:txBody>
          <a:bodyPr/>
          <a:lstStyle/>
          <a:p>
            <a:fld id="{DB81584D-C415-46D8-87BB-730E0320988B}" type="datetime4">
              <a:rPr lang="de-DE" noProof="0" smtClean="0"/>
              <a:t>19. Mai 2021</a:t>
            </a:fld>
            <a:endParaRPr lang="de-DE" noProof="0"/>
          </a:p>
        </p:txBody>
      </p:sp>
      <p:sp>
        <p:nvSpPr>
          <p:cNvPr id="8" name="Foliennummernplatzhalter 7"/>
          <p:cNvSpPr>
            <a:spLocks noGrp="1"/>
          </p:cNvSpPr>
          <p:nvPr>
            <p:ph type="sldNum" sz="quarter" idx="11"/>
          </p:nvPr>
        </p:nvSpPr>
        <p:spPr/>
        <p:txBody>
          <a:bodyPr/>
          <a:lstStyle/>
          <a:p>
            <a:fld id="{D94909C6-CC71-4962-A18E-AF0515723D95}" type="slidenum">
              <a:rPr lang="de-DE" noProof="0" smtClean="0"/>
              <a:pPr/>
              <a:t>‹Nr.›</a:t>
            </a:fld>
            <a:endParaRPr lang="de-DE" noProof="0"/>
          </a:p>
        </p:txBody>
      </p:sp>
      <p:sp>
        <p:nvSpPr>
          <p:cNvPr id="9" name="Fußzeilenplatzhalter 8"/>
          <p:cNvSpPr>
            <a:spLocks noGrp="1"/>
          </p:cNvSpPr>
          <p:nvPr>
            <p:ph type="ftr" sz="quarter" idx="12"/>
          </p:nvPr>
        </p:nvSpPr>
        <p:spPr/>
        <p:txBody>
          <a:bodyPr/>
          <a:lstStyle/>
          <a:p>
            <a:r>
              <a:rPr lang="de-DE" noProof="0"/>
              <a:t>Fußzeile bearbeiten: Einfügen &gt; Kopf- und Fußzeile (Titel der Präsentation und Name des Redners)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und Aufzählu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Titel 20 pt, max. zweizeilig und Aufzählung</a:t>
            </a:r>
            <a:endParaRPr lang="de-DE" noProof="0" dirty="0"/>
          </a:p>
        </p:txBody>
      </p:sp>
      <p:sp>
        <p:nvSpPr>
          <p:cNvPr id="3" name="Content Placeholder 2"/>
          <p:cNvSpPr>
            <a:spLocks noGrp="1"/>
          </p:cNvSpPr>
          <p:nvPr>
            <p:ph idx="1" hasCustomPrompt="1"/>
          </p:nvPr>
        </p:nvSpPr>
        <p:spPr/>
        <p:txBody>
          <a:bodyPr/>
          <a:lstStyle/>
          <a:p>
            <a:pPr lvl="0"/>
            <a:r>
              <a:rPr lang="de-DE" dirty="0"/>
              <a:t>Um die Hierarchie der Unterpunkte anzupassen, verwenden Sie Start &gt; Absatz &gt; Listenebene verringern/erhöhen. Alternativ Tabelle, Diagramm, SmartArt Grafik, Bild oder Onlinegrafik einfügen.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1" name="Foliennummernplatzhalter 10">
            <a:extLst>
              <a:ext uri="{FF2B5EF4-FFF2-40B4-BE49-F238E27FC236}">
                <a16:creationId xmlns:a16="http://schemas.microsoft.com/office/drawing/2014/main" id="{9C870A41-10D0-42DF-89DE-6A62F37CAC31}"/>
              </a:ext>
            </a:extLst>
          </p:cNvPr>
          <p:cNvSpPr>
            <a:spLocks noGrp="1"/>
          </p:cNvSpPr>
          <p:nvPr>
            <p:ph type="sldNum" sz="quarter" idx="12"/>
          </p:nvPr>
        </p:nvSpPr>
        <p:spPr/>
        <p:txBody>
          <a:bodyPr/>
          <a:lstStyle/>
          <a:p>
            <a:fld id="{D56DB8AA-803C-49D2-90AA-1140CE72DCD7}" type="slidenum">
              <a:rPr lang="de-DE" smtClean="0"/>
              <a:pPr/>
              <a:t>‹Nr.›</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Nummerieru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Titel 20 pt, max. zweizeilig und Nummerierung</a:t>
            </a:r>
            <a:endParaRPr lang="de-DE" noProof="0" dirty="0"/>
          </a:p>
        </p:txBody>
      </p:sp>
      <p:sp>
        <p:nvSpPr>
          <p:cNvPr id="3" name="Content Placeholder 2"/>
          <p:cNvSpPr>
            <a:spLocks noGrp="1"/>
          </p:cNvSpPr>
          <p:nvPr>
            <p:ph idx="1" hasCustomPrompt="1"/>
          </p:nvPr>
        </p:nvSpPr>
        <p:spPr/>
        <p:txBody>
          <a:bodyPr/>
          <a:lstStyle>
            <a:lvl1pPr>
              <a:buAutoNum type="arabicPeriod"/>
              <a:defRPr/>
            </a:lvl1pPr>
          </a:lstStyle>
          <a:p>
            <a:pPr lvl="0"/>
            <a:r>
              <a:rPr lang="de-DE" dirty="0"/>
              <a:t>Um die Hierarchie der Unterpunkte anzupassen, verwenden Sie Start &gt; Absatz &gt; Listenebene verringern/erhöhen. Alternativ Tabelle, Diagramm, SmartArt Grafik, Bild oder Onlinegrafik einfügen.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7" name="Datumsplatzhalter 6"/>
          <p:cNvSpPr>
            <a:spLocks noGrp="1"/>
          </p:cNvSpPr>
          <p:nvPr>
            <p:ph type="dt" sz="half" idx="10"/>
          </p:nvPr>
        </p:nvSpPr>
        <p:spPr/>
        <p:txBody>
          <a:bodyPr/>
          <a:lstStyle/>
          <a:p>
            <a:fld id="{294D1B1A-475B-4A36-B8BF-46A139806734}" type="datetime4">
              <a:rPr lang="de-DE" noProof="0" smtClean="0"/>
              <a:t>19. Mai 2021</a:t>
            </a:fld>
            <a:endParaRPr lang="de-DE" noProof="0"/>
          </a:p>
        </p:txBody>
      </p:sp>
      <p:sp>
        <p:nvSpPr>
          <p:cNvPr id="8" name="Foliennummernplatzhalter 7"/>
          <p:cNvSpPr>
            <a:spLocks noGrp="1"/>
          </p:cNvSpPr>
          <p:nvPr>
            <p:ph type="sldNum" sz="quarter" idx="11"/>
          </p:nvPr>
        </p:nvSpPr>
        <p:spPr/>
        <p:txBody>
          <a:bodyPr/>
          <a:lstStyle/>
          <a:p>
            <a:fld id="{D94909C6-CC71-4962-A18E-AF0515723D95}" type="slidenum">
              <a:rPr lang="de-DE" noProof="0" smtClean="0"/>
              <a:pPr/>
              <a:t>‹Nr.›</a:t>
            </a:fld>
            <a:endParaRPr lang="de-DE" noProof="0"/>
          </a:p>
        </p:txBody>
      </p:sp>
      <p:sp>
        <p:nvSpPr>
          <p:cNvPr id="9" name="Fußzeilenplatzhalter 8"/>
          <p:cNvSpPr>
            <a:spLocks noGrp="1"/>
          </p:cNvSpPr>
          <p:nvPr>
            <p:ph type="ftr" sz="quarter" idx="12"/>
          </p:nvPr>
        </p:nvSpPr>
        <p:spPr/>
        <p:txBody>
          <a:bodyPr/>
          <a:lstStyle/>
          <a:p>
            <a:r>
              <a:rPr lang="de-DE" noProof="0"/>
              <a:t>Fußzeile bearbeiten: Einfügen &gt; Kopf- und Fußzeile (Titel der Präsentation und Name des Redners)</a:t>
            </a:r>
          </a:p>
        </p:txBody>
      </p:sp>
    </p:spTree>
    <p:extLst>
      <p:ext uri="{BB962C8B-B14F-4D97-AF65-F5344CB8AC3E}">
        <p14:creationId xmlns:p14="http://schemas.microsoft.com/office/powerpoint/2010/main" val="361029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und Standard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None/>
              <a:defRPr/>
            </a:lvl1pPr>
            <a:lvl2pPr marL="270000" indent="0">
              <a:buNone/>
            </a:lvl2pPr>
            <a:lvl3pPr marL="540000" indent="0">
              <a:buNone/>
            </a:lvl3pPr>
            <a:lvl4pPr marL="810000" indent="0">
              <a:buNone/>
            </a:lvl4pPr>
            <a:lvl5pPr marL="1080000" indent="0">
              <a:buNone/>
            </a:lvl5pPr>
            <a:lvl6pPr marL="1350000" indent="0">
              <a:buNone/>
            </a:lvl6pPr>
            <a:lvl7pPr marL="1620000" indent="0">
              <a:buNone/>
            </a:lvl7pPr>
            <a:lvl8pPr marL="1890000" indent="0">
              <a:buNone/>
            </a:lvl8pPr>
            <a:lvl9pPr marL="2160000" indent="0">
              <a:buNone/>
            </a:lvl9pPr>
          </a:lstStyle>
          <a:p>
            <a:pPr lvl="0"/>
            <a:r>
              <a:rPr lang="de-DE" dirty="0"/>
              <a:t>Um die Hierarchie der Unterpunkte anzupassen, verwenden Sie Start &gt; Absatz &gt; Listenebene verringern/erhöhen. Alternativ Tabelle, Diagramm, SmartArt Grafik, Bild oder Onlinegrafik einfügen.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 name="Title 1"/>
          <p:cNvSpPr>
            <a:spLocks noGrp="1"/>
          </p:cNvSpPr>
          <p:nvPr>
            <p:ph type="title" hasCustomPrompt="1"/>
          </p:nvPr>
        </p:nvSpPr>
        <p:spPr/>
        <p:txBody>
          <a:bodyPr/>
          <a:lstStyle/>
          <a:p>
            <a:r>
              <a:rPr lang="de-DE" dirty="0"/>
              <a:t>Titel 20 pt, max. zweizeilig und Standardtext</a:t>
            </a:r>
            <a:endParaRPr lang="de-DE" noProof="0" dirty="0"/>
          </a:p>
        </p:txBody>
      </p:sp>
      <p:sp>
        <p:nvSpPr>
          <p:cNvPr id="7" name="Datumsplatzhalter 6"/>
          <p:cNvSpPr>
            <a:spLocks noGrp="1"/>
          </p:cNvSpPr>
          <p:nvPr>
            <p:ph type="dt" sz="half" idx="10"/>
          </p:nvPr>
        </p:nvSpPr>
        <p:spPr/>
        <p:txBody>
          <a:bodyPr/>
          <a:lstStyle/>
          <a:p>
            <a:fld id="{D429BC30-F137-4644-821D-5D373F4A61AA}" type="datetime4">
              <a:rPr lang="de-DE" noProof="0" smtClean="0"/>
              <a:t>19. Mai 2021</a:t>
            </a:fld>
            <a:endParaRPr lang="de-DE" noProof="0"/>
          </a:p>
        </p:txBody>
      </p:sp>
      <p:sp>
        <p:nvSpPr>
          <p:cNvPr id="8" name="Foliennummernplatzhalter 7"/>
          <p:cNvSpPr>
            <a:spLocks noGrp="1"/>
          </p:cNvSpPr>
          <p:nvPr>
            <p:ph type="sldNum" sz="quarter" idx="11"/>
          </p:nvPr>
        </p:nvSpPr>
        <p:spPr/>
        <p:txBody>
          <a:bodyPr/>
          <a:lstStyle/>
          <a:p>
            <a:fld id="{D94909C6-CC71-4962-A18E-AF0515723D95}" type="slidenum">
              <a:rPr lang="de-DE" noProof="0" smtClean="0"/>
              <a:pPr/>
              <a:t>‹Nr.›</a:t>
            </a:fld>
            <a:endParaRPr lang="de-DE" noProof="0"/>
          </a:p>
        </p:txBody>
      </p:sp>
      <p:sp>
        <p:nvSpPr>
          <p:cNvPr id="9" name="Fußzeilenplatzhalter 8"/>
          <p:cNvSpPr>
            <a:spLocks noGrp="1"/>
          </p:cNvSpPr>
          <p:nvPr>
            <p:ph type="ftr" sz="quarter" idx="12"/>
          </p:nvPr>
        </p:nvSpPr>
        <p:spPr/>
        <p:txBody>
          <a:bodyPr/>
          <a:lstStyle/>
          <a:p>
            <a:r>
              <a:rPr lang="de-DE" noProof="0"/>
              <a:t>Fußzeile bearbeiten: Einfügen &gt; Kopf- und Fußzeile (Titel der Präsentation und Name des Redners)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9" name="Textplatzhalter 8"/>
          <p:cNvSpPr>
            <a:spLocks noGrp="1"/>
          </p:cNvSpPr>
          <p:nvPr>
            <p:ph type="body" sz="quarter" idx="11" hasCustomPrompt="1"/>
          </p:nvPr>
        </p:nvSpPr>
        <p:spPr>
          <a:xfrm>
            <a:off x="306000" y="1206000"/>
            <a:ext cx="8532000" cy="324000"/>
          </a:xfrm>
          <a:noFill/>
        </p:spPr>
        <p:txBody>
          <a:bodyPr lIns="0" tIns="0" rIns="0" bIns="0" anchor="t">
            <a:noAutofit/>
          </a:bodyPr>
          <a:lstStyle>
            <a:lvl1pPr marL="0" indent="0" algn="l">
              <a:lnSpc>
                <a:spcPct val="100000"/>
              </a:lnSpc>
              <a:spcBef>
                <a:spcPts val="0"/>
              </a:spcBef>
              <a:buFontTx/>
              <a:buNone/>
              <a:defRPr sz="1600" b="0">
                <a:solidFill>
                  <a:schemeClr val="accent1"/>
                </a:solidFill>
              </a:defRPr>
            </a:lvl1pPr>
          </a:lstStyle>
          <a:p>
            <a:pPr lvl="0"/>
            <a:r>
              <a:rPr lang="de-DE" noProof="0" dirty="0"/>
              <a:t>Überschrift 16 pt, einzeilig</a:t>
            </a:r>
          </a:p>
        </p:txBody>
      </p:sp>
      <p:sp>
        <p:nvSpPr>
          <p:cNvPr id="11" name="Datumsplatzhalter 10"/>
          <p:cNvSpPr>
            <a:spLocks noGrp="1"/>
          </p:cNvSpPr>
          <p:nvPr>
            <p:ph type="dt" sz="half" idx="12"/>
          </p:nvPr>
        </p:nvSpPr>
        <p:spPr/>
        <p:txBody>
          <a:bodyPr/>
          <a:lstStyle/>
          <a:p>
            <a:fld id="{BBB6AF48-3DF6-423B-A9BA-A0D06F8B3FE9}" type="datetime4">
              <a:rPr lang="de-DE" smtClean="0"/>
              <a:t>19. Mai 2021</a:t>
            </a:fld>
            <a:endParaRPr lang="de-DE"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‹Nr.›</a:t>
            </a:fld>
            <a:endParaRPr lang="de-DE" dirty="0"/>
          </a:p>
        </p:txBody>
      </p:sp>
      <p:sp>
        <p:nvSpPr>
          <p:cNvPr id="14" name="Fußzeilenplatzhalter 13"/>
          <p:cNvSpPr>
            <a:spLocks noGrp="1"/>
          </p:cNvSpPr>
          <p:nvPr>
            <p:ph type="ftr" sz="quarter" idx="14"/>
          </p:nvPr>
        </p:nvSpPr>
        <p:spPr/>
        <p:txBody>
          <a:bodyPr/>
          <a:lstStyle/>
          <a:p>
            <a:r>
              <a:rPr lang="de-DE"/>
              <a:t>Fußzeile bearbeiten: Einfügen &gt; Kopf- und Fußzeile (Titel der Präsentation und Name des Redners)</a:t>
            </a:r>
            <a:endParaRPr lang="de-DE" dirty="0"/>
          </a:p>
        </p:txBody>
      </p:sp>
      <p:sp>
        <p:nvSpPr>
          <p:cNvPr id="16" name="Titel 15"/>
          <p:cNvSpPr>
            <a:spLocks noGrp="1"/>
          </p:cNvSpPr>
          <p:nvPr>
            <p:ph type="title" hasCustomPrompt="1"/>
          </p:nvPr>
        </p:nvSpPr>
        <p:spPr/>
        <p:txBody>
          <a:bodyPr/>
          <a:lstStyle/>
          <a:p>
            <a:r>
              <a:rPr lang="de-DE" dirty="0"/>
              <a:t>Titel 20 pt, max. zweizeilig und Diagramm</a:t>
            </a:r>
          </a:p>
        </p:txBody>
      </p:sp>
      <p:sp>
        <p:nvSpPr>
          <p:cNvPr id="18" name="Diagrammplatzhalter 17"/>
          <p:cNvSpPr>
            <a:spLocks noGrp="1"/>
          </p:cNvSpPr>
          <p:nvPr>
            <p:ph type="chart" sz="quarter" idx="15" hasCustomPrompt="1"/>
          </p:nvPr>
        </p:nvSpPr>
        <p:spPr>
          <a:xfrm>
            <a:off x="306000" y="1530000"/>
            <a:ext cx="8532000" cy="3304800"/>
          </a:xfrm>
          <a:noFill/>
        </p:spPr>
        <p:txBody>
          <a:bodyPr/>
          <a:lstStyle>
            <a:lvl1pPr marL="0" indent="0">
              <a:buNone/>
            </a:lvl1pPr>
          </a:lstStyle>
          <a:p>
            <a:r>
              <a:rPr lang="de-DE" dirty="0"/>
              <a:t>Klicken Sie auf das Icon in der Mitte, um ein Diagramm einzufügen. </a:t>
            </a:r>
            <a:br>
              <a:rPr lang="de-DE" dirty="0"/>
            </a:br>
            <a:r>
              <a:rPr lang="de-DE" dirty="0"/>
              <a:t>Diagrammfarben ändern: Klick auf Diagramm &gt; Im Ribbon Diagrammtools &gt; Entwurf &gt; Farbfelder (Schnellfarben für Diagramme). Dort unter Monochrom Farbe 5 oder 8 wählen.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10" name="Titel 9"/>
          <p:cNvSpPr>
            <a:spLocks noGrp="1"/>
          </p:cNvSpPr>
          <p:nvPr>
            <p:ph type="title" hasCustomPrompt="1"/>
          </p:nvPr>
        </p:nvSpPr>
        <p:spPr/>
        <p:txBody>
          <a:bodyPr/>
          <a:lstStyle/>
          <a:p>
            <a:r>
              <a:rPr lang="de-DE" noProof="0" dirty="0"/>
              <a:t>Titel 20 pt, max. zweizeilig und Tabelle</a:t>
            </a:r>
          </a:p>
        </p:txBody>
      </p:sp>
      <p:sp>
        <p:nvSpPr>
          <p:cNvPr id="7" name="Datumsplatzhalter 6"/>
          <p:cNvSpPr>
            <a:spLocks noGrp="1"/>
          </p:cNvSpPr>
          <p:nvPr>
            <p:ph type="dt" sz="half" idx="16"/>
          </p:nvPr>
        </p:nvSpPr>
        <p:spPr/>
        <p:txBody>
          <a:bodyPr/>
          <a:lstStyle/>
          <a:p>
            <a:fld id="{04E6582E-F065-405F-85D6-1290BD4B529C}" type="datetime4">
              <a:rPr lang="de-DE" smtClean="0"/>
              <a:t>19. Mai 2021</a:t>
            </a:fld>
            <a:endParaRPr lang="de-DE" dirty="0"/>
          </a:p>
        </p:txBody>
      </p:sp>
      <p:sp>
        <p:nvSpPr>
          <p:cNvPr id="8" name="Foliennummernplatzhalter 7"/>
          <p:cNvSpPr>
            <a:spLocks noGrp="1"/>
          </p:cNvSpPr>
          <p:nvPr>
            <p:ph type="sldNum" sz="quarter" idx="17"/>
          </p:nvPr>
        </p:nvSpPr>
        <p:spPr/>
        <p:txBody>
          <a:bodyPr/>
          <a:lstStyle/>
          <a:p>
            <a:fld id="{D56DB8AA-803C-49D2-90AA-1140CE72DCD7}" type="slidenum">
              <a:rPr lang="de-DE" smtClean="0"/>
              <a:pPr/>
              <a:t>‹Nr.›</a:t>
            </a:fld>
            <a:endParaRPr lang="de-DE" dirty="0"/>
          </a:p>
        </p:txBody>
      </p:sp>
      <p:sp>
        <p:nvSpPr>
          <p:cNvPr id="9" name="Fußzeilenplatzhalter 8"/>
          <p:cNvSpPr>
            <a:spLocks noGrp="1"/>
          </p:cNvSpPr>
          <p:nvPr>
            <p:ph type="ftr" sz="quarter" idx="18"/>
          </p:nvPr>
        </p:nvSpPr>
        <p:spPr/>
        <p:txBody>
          <a:bodyPr/>
          <a:lstStyle/>
          <a:p>
            <a:r>
              <a:rPr lang="de-DE"/>
              <a:t>Fußzeile bearbeiten: Einfügen &gt; Kopf- und Fußzeile (Titel der Präsentation und Name des Redners)</a:t>
            </a:r>
            <a:endParaRPr lang="de-DE" dirty="0"/>
          </a:p>
        </p:txBody>
      </p:sp>
      <p:sp>
        <p:nvSpPr>
          <p:cNvPr id="12" name="Tabellenplatzhalter 11"/>
          <p:cNvSpPr>
            <a:spLocks noGrp="1"/>
          </p:cNvSpPr>
          <p:nvPr>
            <p:ph type="tbl" sz="quarter" idx="19" hasCustomPrompt="1"/>
          </p:nvPr>
        </p:nvSpPr>
        <p:spPr>
          <a:xfrm>
            <a:off x="306000" y="1205138"/>
            <a:ext cx="8532000" cy="3628800"/>
          </a:xfrm>
        </p:spPr>
        <p:txBody>
          <a:bodyPr/>
          <a:lstStyle>
            <a:lvl1pPr marL="0" indent="0">
              <a:buFontTx/>
              <a:buNone/>
            </a:lvl1pPr>
          </a:lstStyle>
          <a:p>
            <a:r>
              <a:rPr lang="de-DE" dirty="0"/>
              <a:t>Klicken Sie auf das Icon in der Mitte, um eine Tabelle einzufügen.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itel_und 2 Tex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Titel 20 pt, max. zweizeilig und zwei Inhaltsblöcke</a:t>
            </a:r>
          </a:p>
        </p:txBody>
      </p:sp>
      <p:sp>
        <p:nvSpPr>
          <p:cNvPr id="13" name="Datumsplatzhalter 12"/>
          <p:cNvSpPr>
            <a:spLocks noGrp="1"/>
          </p:cNvSpPr>
          <p:nvPr>
            <p:ph type="dt" sz="half" idx="10"/>
          </p:nvPr>
        </p:nvSpPr>
        <p:spPr/>
        <p:txBody>
          <a:bodyPr/>
          <a:lstStyle/>
          <a:p>
            <a:fld id="{9FAAB80A-193C-4A50-AC7F-C56A607EACBF}" type="datetime4">
              <a:rPr lang="de-DE" smtClean="0"/>
              <a:t>19. Mai 2021</a:t>
            </a:fld>
            <a:endParaRPr lang="de-DE" dirty="0"/>
          </a:p>
        </p:txBody>
      </p:sp>
      <p:sp>
        <p:nvSpPr>
          <p:cNvPr id="14" name="Foliennummernplatzhalter 13"/>
          <p:cNvSpPr>
            <a:spLocks noGrp="1"/>
          </p:cNvSpPr>
          <p:nvPr>
            <p:ph type="sldNum" sz="quarter" idx="11"/>
          </p:nvPr>
        </p:nvSpPr>
        <p:spPr/>
        <p:txBody>
          <a:bodyPr/>
          <a:lstStyle/>
          <a:p>
            <a:fld id="{D56DB8AA-803C-49D2-90AA-1140CE72DCD7}" type="slidenum">
              <a:rPr lang="de-DE" smtClean="0"/>
              <a:pPr/>
              <a:t>‹Nr.›</a:t>
            </a:fld>
            <a:endParaRPr lang="de-DE" dirty="0"/>
          </a:p>
        </p:txBody>
      </p:sp>
      <p:sp>
        <p:nvSpPr>
          <p:cNvPr id="15" name="Fußzeilenplatzhalter 14"/>
          <p:cNvSpPr>
            <a:spLocks noGrp="1"/>
          </p:cNvSpPr>
          <p:nvPr>
            <p:ph type="ftr" sz="quarter" idx="12"/>
          </p:nvPr>
        </p:nvSpPr>
        <p:spPr/>
        <p:txBody>
          <a:bodyPr/>
          <a:lstStyle/>
          <a:p>
            <a:r>
              <a:rPr lang="de-DE"/>
              <a:t>Fußzeile bearbeiten: Einfügen &gt; Kopf- und Fußzeile (Titel der Präsentation und Name des Redners)</a:t>
            </a:r>
            <a:endParaRPr lang="de-DE" dirty="0"/>
          </a:p>
        </p:txBody>
      </p:sp>
      <p:sp>
        <p:nvSpPr>
          <p:cNvPr id="20" name="Inhaltsplatzhalter 19"/>
          <p:cNvSpPr>
            <a:spLocks noGrp="1"/>
          </p:cNvSpPr>
          <p:nvPr>
            <p:ph sz="quarter" idx="13" hasCustomPrompt="1"/>
          </p:nvPr>
        </p:nvSpPr>
        <p:spPr>
          <a:xfrm>
            <a:off x="306000" y="1530000"/>
            <a:ext cx="4111200" cy="3304800"/>
          </a:xfrm>
          <a:noFill/>
        </p:spPr>
        <p:txBody>
          <a:bodyPr lIns="0" tIns="0" rIns="0" bIns="0"/>
          <a:lstStyle>
            <a:lvl1pPr>
              <a:defRPr/>
            </a:lvl1pPr>
          </a:lstStyle>
          <a:p>
            <a:pPr lvl="0"/>
            <a:r>
              <a:rPr lang="de-DE" dirty="0"/>
              <a:t>Um die Hierarchie der Unterpunkte anzupassen, verwenden Sie Start &gt; Absatz &gt; Listenebene verringern/erhöhen.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22" name="Inhaltsplatzhalter 21"/>
          <p:cNvSpPr>
            <a:spLocks noGrp="1"/>
          </p:cNvSpPr>
          <p:nvPr>
            <p:ph sz="quarter" idx="14" hasCustomPrompt="1"/>
          </p:nvPr>
        </p:nvSpPr>
        <p:spPr>
          <a:xfrm>
            <a:off x="4723200" y="1530000"/>
            <a:ext cx="4111200" cy="3304800"/>
          </a:xfrm>
          <a:noFill/>
        </p:spPr>
        <p:txBody>
          <a:bodyPr lIns="0" tIns="0" rIns="0" bIns="0"/>
          <a:lstStyle>
            <a:lvl1pPr>
              <a:defRPr/>
            </a:lvl1pPr>
          </a:lstStyle>
          <a:p>
            <a:pPr lvl="0"/>
            <a:r>
              <a:rPr lang="de-DE" dirty="0"/>
              <a:t>Um die Hierarchie der Unterpunkte anzupassen, verwenden Sie Start &gt; Absatz &gt; Listenebene verringern/erhöhen.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3" name="Textplatzhalter 2"/>
          <p:cNvSpPr>
            <a:spLocks noGrp="1"/>
          </p:cNvSpPr>
          <p:nvPr>
            <p:ph type="body" idx="1" hasCustomPrompt="1"/>
          </p:nvPr>
        </p:nvSpPr>
        <p:spPr>
          <a:xfrm>
            <a:off x="306000" y="1206000"/>
            <a:ext cx="4111200" cy="324000"/>
          </a:xfrm>
          <a:noFill/>
        </p:spPr>
        <p:txBody>
          <a:bodyPr lIns="0" tIns="0" rIns="0" bIns="0" anchor="t"/>
          <a:lstStyle>
            <a:lvl1pPr marL="0" indent="0">
              <a:buFontTx/>
              <a:buNone/>
              <a:defRPr sz="1600">
                <a:solidFill>
                  <a:schemeClr val="accent1"/>
                </a:solidFill>
              </a:defRPr>
            </a:lvl1pPr>
          </a:lstStyle>
          <a:p>
            <a:pPr lvl="0"/>
            <a:r>
              <a:rPr lang="de-DE" dirty="0"/>
              <a:t>Überschrift 16 pt, einzeilig</a:t>
            </a:r>
          </a:p>
        </p:txBody>
      </p:sp>
      <p:sp>
        <p:nvSpPr>
          <p:cNvPr id="5" name="Textplatzhalter 4"/>
          <p:cNvSpPr>
            <a:spLocks noGrp="1"/>
          </p:cNvSpPr>
          <p:nvPr>
            <p:ph type="body" sz="quarter" idx="3" hasCustomPrompt="1"/>
          </p:nvPr>
        </p:nvSpPr>
        <p:spPr>
          <a:xfrm>
            <a:off x="4723200" y="1206000"/>
            <a:ext cx="4111200" cy="324000"/>
          </a:xfrm>
          <a:noFill/>
        </p:spPr>
        <p:txBody>
          <a:bodyPr lIns="0" tIns="0" rIns="0" bIns="0" anchor="t"/>
          <a:lstStyle>
            <a:lvl1pPr marL="0" indent="0">
              <a:buFontTx/>
              <a:buNone/>
              <a:defRPr sz="1600">
                <a:solidFill>
                  <a:schemeClr val="accent1"/>
                </a:solidFill>
              </a:defRPr>
            </a:lvl1pPr>
          </a:lstStyle>
          <a:p>
            <a:pPr lvl="0"/>
            <a:r>
              <a:rPr lang="de-DE" dirty="0"/>
              <a:t>Überschrift 16 pt, einzeilig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976">
          <p15:clr>
            <a:srgbClr val="FBAE40"/>
          </p15:clr>
        </p15:guide>
        <p15:guide id="2" pos="2784">
          <p15:clr>
            <a:srgbClr val="FBAE40"/>
          </p15:clr>
        </p15:guide>
        <p15:guide id="3" orient="horz" pos="965">
          <p15:clr>
            <a:srgbClr val="FBAE40"/>
          </p15:clr>
        </p15:guide>
        <p15:guide id="4" orient="horz" pos="11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6000" y="360363"/>
            <a:ext cx="6840000" cy="558000"/>
          </a:xfrm>
          <a:prstGeom prst="rect">
            <a:avLst/>
          </a:prstGeom>
        </p:spPr>
        <p:txBody>
          <a:bodyPr vert="horz" lIns="0" tIns="0" rIns="0" bIns="0" rtlCol="0" anchor="t" anchorCtr="0">
            <a:noAutofit/>
          </a:bodyPr>
          <a:lstStyle/>
          <a:p>
            <a:r>
              <a:rPr lang="de-DE" dirty="0"/>
              <a:t>Titel 20 pt, max. zweizeilig</a:t>
            </a:r>
          </a:p>
        </p:txBody>
      </p:sp>
      <p:sp>
        <p:nvSpPr>
          <p:cNvPr id="3" name="Textplatzhalter 2"/>
          <p:cNvSpPr>
            <a:spLocks noGrp="1"/>
          </p:cNvSpPr>
          <p:nvPr>
            <p:ph type="body" idx="1"/>
          </p:nvPr>
        </p:nvSpPr>
        <p:spPr>
          <a:xfrm>
            <a:off x="306000" y="1206000"/>
            <a:ext cx="8530200" cy="3628800"/>
          </a:xfrm>
          <a:prstGeom prst="rect">
            <a:avLst/>
          </a:prstGeom>
        </p:spPr>
        <p:txBody>
          <a:bodyPr vert="horz" lIns="0" tIns="0" rIns="0" bIns="0" rtlCol="0">
            <a:noAutofit/>
          </a:bodyPr>
          <a:lstStyle/>
          <a:p>
            <a:pPr lvl="0"/>
            <a:r>
              <a:rPr lang="de-DE" dirty="0"/>
              <a:t>Um die Hierarchie der Unterpunkte anzupassen, verwenden Sie Start &gt; Absatz &gt; Listenebene verringern/erhöhen. Alternativ Tabelle, Diagramm, SmartArt Grafik, Bild oder Onlinegrafik einfügen.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0" name="Datumsplatzhalter 3"/>
          <p:cNvSpPr>
            <a:spLocks noGrp="1"/>
          </p:cNvSpPr>
          <p:nvPr>
            <p:ph type="dt" sz="half" idx="2"/>
          </p:nvPr>
        </p:nvSpPr>
        <p:spPr>
          <a:xfrm>
            <a:off x="7618295" y="4896000"/>
            <a:ext cx="833438" cy="202500"/>
          </a:xfrm>
          <a:prstGeom prst="rect">
            <a:avLst/>
          </a:prstGeom>
        </p:spPr>
        <p:txBody>
          <a:bodyPr vert="horz" lIns="0" tIns="0" rIns="0" bIns="0" rtlCol="0" anchor="ctr"/>
          <a:lstStyle>
            <a:lvl1pPr algn="r">
              <a:defRPr sz="600">
                <a:solidFill>
                  <a:schemeClr val="accent4">
                    <a:lumMod val="75000"/>
                  </a:schemeClr>
                </a:solidFill>
              </a:defRPr>
            </a:lvl1pPr>
          </a:lstStyle>
          <a:p>
            <a:fld id="{846A4B55-F74D-48B8-91C5-E0A27907C6F3}" type="datetime4">
              <a:rPr lang="de-DE" smtClean="0"/>
              <a:t>19. Mai 2021</a:t>
            </a:fld>
            <a:endParaRPr lang="de-DE" dirty="0"/>
          </a:p>
        </p:txBody>
      </p:sp>
      <p:sp>
        <p:nvSpPr>
          <p:cNvPr id="11" name="Fußzeilenplatzhalter 4"/>
          <p:cNvSpPr>
            <a:spLocks noGrp="1"/>
          </p:cNvSpPr>
          <p:nvPr>
            <p:ph type="ftr" sz="quarter" idx="3"/>
          </p:nvPr>
        </p:nvSpPr>
        <p:spPr>
          <a:xfrm>
            <a:off x="3976685" y="4896000"/>
            <a:ext cx="3598784" cy="202500"/>
          </a:xfrm>
          <a:prstGeom prst="rect">
            <a:avLst/>
          </a:prstGeom>
        </p:spPr>
        <p:txBody>
          <a:bodyPr vert="horz" lIns="0" tIns="0" rIns="0" bIns="0" rtlCol="0" anchor="ctr"/>
          <a:lstStyle>
            <a:lvl1pPr algn="r">
              <a:defRPr sz="600">
                <a:solidFill>
                  <a:schemeClr val="accent4">
                    <a:lumMod val="75000"/>
                  </a:schemeClr>
                </a:solidFill>
              </a:defRPr>
            </a:lvl1pPr>
          </a:lstStyle>
          <a:p>
            <a:r>
              <a:rPr lang="de-DE"/>
              <a:t>Fußzeile bearbeiten: Einfügen &gt; Kopf- und Fußzeile (Titel der Präsentation und Name des Redners)</a:t>
            </a:r>
            <a:endParaRPr lang="de-DE" dirty="0"/>
          </a:p>
        </p:txBody>
      </p:sp>
      <p:sp>
        <p:nvSpPr>
          <p:cNvPr id="12" name="Foliennummernplatzhalter 5"/>
          <p:cNvSpPr>
            <a:spLocks noGrp="1"/>
          </p:cNvSpPr>
          <p:nvPr>
            <p:ph type="sldNum" sz="quarter" idx="4"/>
          </p:nvPr>
        </p:nvSpPr>
        <p:spPr>
          <a:xfrm>
            <a:off x="8447812" y="4896000"/>
            <a:ext cx="389503" cy="202500"/>
          </a:xfrm>
          <a:prstGeom prst="rect">
            <a:avLst/>
          </a:prstGeom>
        </p:spPr>
        <p:txBody>
          <a:bodyPr vert="horz" lIns="0" tIns="0" rIns="0" bIns="0" rtlCol="0" anchor="ctr"/>
          <a:lstStyle>
            <a:lvl1pPr algn="r">
              <a:defRPr sz="600" b="1">
                <a:solidFill>
                  <a:schemeClr val="accent4">
                    <a:lumMod val="75000"/>
                  </a:schemeClr>
                </a:solidFill>
              </a:defRPr>
            </a:lvl1pPr>
          </a:lstStyle>
          <a:p>
            <a:fld id="{D56DB8AA-803C-49D2-90AA-1140CE72DCD7}" type="slidenum">
              <a:rPr lang="de-DE" smtClean="0"/>
              <a:pPr/>
              <a:t>‹Nr.›</a:t>
            </a:fld>
            <a:endParaRPr lang="de-DE" dirty="0"/>
          </a:p>
        </p:txBody>
      </p:sp>
      <p:pic>
        <p:nvPicPr>
          <p:cNvPr id="16" name="Grafik 15" descr="Logo_Munich Re_36mm_RGB.em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31200" y="306000"/>
            <a:ext cx="1305000" cy="303750"/>
          </a:xfrm>
          <a:prstGeom prst="rect">
            <a:avLst/>
          </a:prstGeom>
        </p:spPr>
      </p:pic>
    </p:spTree>
  </p:cSld>
  <p:clrMap bg1="lt1" tx1="dk1" bg2="lt2" tx2="dk2" accent1="accent1" accent2="accent2" accent3="accent3" accent4="accent4" accent5="accent5" accent6="accent6" hlink="hlink" folHlink="folHlink"/>
  <p:sldLayoutIdLst>
    <p:sldLayoutId id="2147483741" r:id="rId1"/>
    <p:sldLayoutId id="2147483745" r:id="rId2"/>
    <p:sldLayoutId id="2147483751" r:id="rId3"/>
    <p:sldLayoutId id="2147483752" r:id="rId4"/>
    <p:sldLayoutId id="2147483755" r:id="rId5"/>
    <p:sldLayoutId id="2147483753" r:id="rId6"/>
    <p:sldLayoutId id="2147483715" r:id="rId7"/>
    <p:sldLayoutId id="2147483716" r:id="rId8"/>
    <p:sldLayoutId id="2147483717" r:id="rId9"/>
    <p:sldLayoutId id="2147483718" r:id="rId10"/>
    <p:sldLayoutId id="2147483719" r:id="rId11"/>
    <p:sldLayoutId id="2147483720" r:id="rId12"/>
    <p:sldLayoutId id="2147483721" r:id="rId13"/>
    <p:sldLayoutId id="2147483743" r:id="rId14"/>
    <p:sldLayoutId id="2147483723" r:id="rId15"/>
    <p:sldLayoutId id="2147483757" r:id="rId16"/>
    <p:sldLayoutId id="2147483724" r:id="rId17"/>
    <p:sldLayoutId id="2147483725" r:id="rId18"/>
    <p:sldLayoutId id="2147483744"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270000" rtl="0" eaLnBrk="1" latinLnBrk="0" hangingPunct="1">
        <a:spcBef>
          <a:spcPct val="0"/>
        </a:spcBef>
        <a:buNone/>
        <a:defRPr sz="2000" kern="1200">
          <a:solidFill>
            <a:schemeClr val="tx2"/>
          </a:solidFill>
          <a:latin typeface="+mj-lt"/>
          <a:ea typeface="+mj-ea"/>
          <a:cs typeface="+mj-cs"/>
        </a:defRPr>
      </a:lvl1pPr>
    </p:titleStyle>
    <p:bodyStyle>
      <a:lvl1pPr marL="27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1pPr>
      <a:lvl2pPr marL="54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2pPr>
      <a:lvl3pPr marL="81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3pPr>
      <a:lvl4pPr marL="108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4pPr>
      <a:lvl5pPr marL="135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5pPr>
      <a:lvl6pPr marL="1620000" indent="-270000" algn="l" defTabSz="270000" rtl="0" eaLnBrk="1" latinLnBrk="0" hangingPunct="1">
        <a:lnSpc>
          <a:spcPct val="110000"/>
        </a:lnSpc>
        <a:spcBef>
          <a:spcPts val="0"/>
        </a:spcBef>
        <a:spcAft>
          <a:spcPts val="600"/>
        </a:spcAft>
        <a:buFont typeface="Wingdings" pitchFamily="2" charset="2"/>
        <a:buChar char="§"/>
        <a:defRPr sz="1400" kern="1200">
          <a:solidFill>
            <a:schemeClr val="tx2"/>
          </a:solidFill>
          <a:latin typeface="+mn-lt"/>
          <a:ea typeface="+mn-ea"/>
          <a:cs typeface="+mn-cs"/>
        </a:defRPr>
      </a:lvl6pPr>
      <a:lvl7pPr marL="1890000" indent="-270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7pPr>
      <a:lvl8pPr marL="2160000" indent="-270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8pPr>
      <a:lvl9pPr marL="2430000" indent="-270000" algn="l" defTabSz="270000" rtl="0" eaLnBrk="1" latinLnBrk="0" hangingPunct="1">
        <a:lnSpc>
          <a:spcPct val="110000"/>
        </a:lnSpc>
        <a:spcBef>
          <a:spcPts val="0"/>
        </a:spcBef>
        <a:spcAft>
          <a:spcPts val="600"/>
        </a:spcAft>
        <a:buFont typeface="Wingdings" pitchFamily="2" charset="2"/>
        <a:buChar char="§"/>
        <a:defRPr sz="1400" kern="1200" baseline="0">
          <a:solidFill>
            <a:schemeClr val="tx2"/>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orient="horz" pos="761">
          <p15:clr>
            <a:srgbClr val="F26B43"/>
          </p15:clr>
        </p15:guide>
        <p15:guide id="4" pos="5567">
          <p15:clr>
            <a:srgbClr val="F26B43"/>
          </p15:clr>
        </p15:guide>
        <p15:guide id="5" orient="horz" pos="3047">
          <p15:clr>
            <a:srgbClr val="F26B43"/>
          </p15:clr>
        </p15:guide>
        <p15:guide id="6" orient="horz" pos="2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mailto:Procurement@munichre.com" TargetMode="External"/><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hyperlink" Target="mailto:IRCoupaTeam@irco.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hyperlink" Target="https://pixabay.com/de/wolke-wetter-natur-blau-wasser-23297/" TargetMode="External"/><Relationship Id="rId5" Type="http://schemas.openxmlformats.org/officeDocument/2006/relationships/image" Target="../media/image55.png"/><Relationship Id="rId4" Type="http://schemas.openxmlformats.org/officeDocument/2006/relationships/hyperlink" Target="https://supplier.coupahost.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4.pn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png"/><Relationship Id="rId1" Type="http://schemas.openxmlformats.org/officeDocument/2006/relationships/slideLayout" Target="../slideLayouts/slideLayout4.xml"/><Relationship Id="rId6" Type="http://schemas.openxmlformats.org/officeDocument/2006/relationships/hyperlink" Target="mailto:Procurement@munichre.com" TargetMode="External"/><Relationship Id="rId5" Type="http://schemas.openxmlformats.org/officeDocument/2006/relationships/image" Target="../media/image85.jpg"/><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5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4.xml"/><Relationship Id="rId4" Type="http://schemas.openxmlformats.org/officeDocument/2006/relationships/image" Target="../media/image95.png"/></Relationships>
</file>

<file path=ppt/slides/_rels/slide5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6.png"/><Relationship Id="rId1" Type="http://schemas.openxmlformats.org/officeDocument/2006/relationships/slideLayout" Target="../slideLayouts/slideLayout4.xml"/><Relationship Id="rId5" Type="http://schemas.openxmlformats.org/officeDocument/2006/relationships/image" Target="../media/image98.png"/><Relationship Id="rId4" Type="http://schemas.openxmlformats.org/officeDocument/2006/relationships/image" Target="../media/image97.png"/></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image" Target="../media/image101.png"/><Relationship Id="rId1" Type="http://schemas.openxmlformats.org/officeDocument/2006/relationships/slideLayout" Target="../slideLayouts/slideLayout4.xml"/><Relationship Id="rId4" Type="http://schemas.openxmlformats.org/officeDocument/2006/relationships/image" Target="../media/image10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4.xml"/><Relationship Id="rId5" Type="http://schemas.openxmlformats.org/officeDocument/2006/relationships/hyperlink" Target="mailto:Procurement@munichre.com" TargetMode="External"/><Relationship Id="rId4" Type="http://schemas.openxmlformats.org/officeDocument/2006/relationships/image" Target="../media/image112.png"/></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3.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6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3.xml"/><Relationship Id="rId4" Type="http://schemas.openxmlformats.org/officeDocument/2006/relationships/image" Target="../media/image122.png"/></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s://success.coupa.com/" TargetMode="External"/><Relationship Id="rId2" Type="http://schemas.openxmlformats.org/officeDocument/2006/relationships/hyperlink" Target="https://www.munichre.com/" TargetMode="External"/><Relationship Id="rId1" Type="http://schemas.openxmlformats.org/officeDocument/2006/relationships/slideLayout" Target="../slideLayouts/slideLayout4.xml"/><Relationship Id="rId5" Type="http://schemas.openxmlformats.org/officeDocument/2006/relationships/hyperlink" Target="mailto:Procurement@munichre.com" TargetMode="External"/><Relationship Id="rId4" Type="http://schemas.openxmlformats.org/officeDocument/2006/relationships/hyperlink" Target="https://supplier.coupahost.com/"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drinnen, Person, Tisch, Küche enthält.&#10;&#10;Automatisch generierte Beschreibung">
            <a:extLst>
              <a:ext uri="{FF2B5EF4-FFF2-40B4-BE49-F238E27FC236}">
                <a16:creationId xmlns:a16="http://schemas.microsoft.com/office/drawing/2014/main" id="{400CAF90-DB40-4E40-B648-0388576F9867}"/>
              </a:ext>
            </a:extLst>
          </p:cNvPr>
          <p:cNvPicPr>
            <a:picLocks noGrp="1" noChangeAspect="1"/>
          </p:cNvPicPr>
          <p:nvPr>
            <p:ph type="pic" sz="quarter" idx="13"/>
          </p:nvPr>
        </p:nvPicPr>
        <p:blipFill rotWithShape="1">
          <a:blip r:embed="rId2"/>
          <a:srcRect t="36195" b="21928"/>
          <a:stretch/>
        </p:blipFill>
        <p:spPr>
          <a:xfrm>
            <a:off x="20" y="10"/>
            <a:ext cx="9143980" cy="2555990"/>
          </a:xfrm>
          <a:noFill/>
        </p:spPr>
      </p:pic>
      <p:sp>
        <p:nvSpPr>
          <p:cNvPr id="3" name="Titel 2"/>
          <p:cNvSpPr>
            <a:spLocks noGrp="1"/>
          </p:cNvSpPr>
          <p:nvPr>
            <p:ph type="ctrTitle"/>
          </p:nvPr>
        </p:nvSpPr>
        <p:spPr>
          <a:xfrm>
            <a:off x="306000" y="2862000"/>
            <a:ext cx="6318000" cy="774000"/>
          </a:xfrm>
        </p:spPr>
        <p:txBody>
          <a:bodyPr anchor="b">
            <a:normAutofit/>
          </a:bodyPr>
          <a:lstStyle/>
          <a:p>
            <a:r>
              <a:rPr lang="de-DE" b="1" spc="-4" dirty="0"/>
              <a:t>Munich Re - Coupa Supplier Guide</a:t>
            </a:r>
            <a:endParaRPr lang="de-DE" dirty="0"/>
          </a:p>
        </p:txBody>
      </p:sp>
      <p:sp>
        <p:nvSpPr>
          <p:cNvPr id="4" name="Untertitel 3"/>
          <p:cNvSpPr>
            <a:spLocks noGrp="1"/>
          </p:cNvSpPr>
          <p:nvPr>
            <p:ph type="subTitle" idx="1"/>
          </p:nvPr>
        </p:nvSpPr>
        <p:spPr>
          <a:xfrm>
            <a:off x="306000" y="4230000"/>
            <a:ext cx="6318000" cy="648000"/>
          </a:xfrm>
        </p:spPr>
        <p:txBody>
          <a:bodyPr anchor="b">
            <a:normAutofit/>
          </a:bodyPr>
          <a:lstStyle/>
          <a:p>
            <a:pPr>
              <a:spcAft>
                <a:spcPts val="600"/>
              </a:spcAft>
            </a:pPr>
            <a:r>
              <a:rPr lang="de-DE" dirty="0"/>
              <a:t>January 2021</a:t>
            </a:r>
            <a:br>
              <a:rPr lang="de-DE" dirty="0"/>
            </a:br>
            <a:r>
              <a:rPr lang="de-DE" dirty="0"/>
              <a:t>Central Procurement</a:t>
            </a:r>
          </a:p>
        </p:txBody>
      </p:sp>
      <p:sp>
        <p:nvSpPr>
          <p:cNvPr id="6" name="object 14">
            <a:extLst>
              <a:ext uri="{FF2B5EF4-FFF2-40B4-BE49-F238E27FC236}">
                <a16:creationId xmlns:a16="http://schemas.microsoft.com/office/drawing/2014/main" id="{A7E19C3C-4EC1-4C2C-B6E6-5E64E356F0B6}"/>
              </a:ext>
            </a:extLst>
          </p:cNvPr>
          <p:cNvSpPr/>
          <p:nvPr/>
        </p:nvSpPr>
        <p:spPr>
          <a:xfrm>
            <a:off x="7592569" y="4058550"/>
            <a:ext cx="1153220" cy="342899"/>
          </a:xfrm>
          <a:prstGeom prst="rect">
            <a:avLst/>
          </a:prstGeom>
          <a:blipFill>
            <a:blip r:embed="rId3" cstate="print"/>
            <a:stretch>
              <a:fillRect/>
            </a:stretch>
          </a:blipFill>
        </p:spPr>
        <p:txBody>
          <a:bodyPr wrap="square" lIns="0" tIns="0" rIns="0" bIns="0" rtlCol="0"/>
          <a:lstStyle/>
          <a:p>
            <a:endParaRPr sz="1013"/>
          </a:p>
        </p:txBody>
      </p:sp>
    </p:spTree>
    <p:extLst>
      <p:ext uri="{BB962C8B-B14F-4D97-AF65-F5344CB8AC3E}">
        <p14:creationId xmlns:p14="http://schemas.microsoft.com/office/powerpoint/2010/main" val="171232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2">
            <a:extLst>
              <a:ext uri="{FF2B5EF4-FFF2-40B4-BE49-F238E27FC236}">
                <a16:creationId xmlns:a16="http://schemas.microsoft.com/office/drawing/2014/main" id="{BC844E15-BA34-42CC-8DF1-E43C7D478410}"/>
              </a:ext>
            </a:extLst>
          </p:cNvPr>
          <p:cNvSpPr txBox="1"/>
          <p:nvPr/>
        </p:nvSpPr>
        <p:spPr>
          <a:xfrm>
            <a:off x="306000" y="1119882"/>
            <a:ext cx="7897495" cy="458780"/>
          </a:xfrm>
          <a:prstGeom prst="rect">
            <a:avLst/>
          </a:prstGeom>
        </p:spPr>
        <p:txBody>
          <a:bodyPr vert="horz" wrap="square" lIns="0" tIns="12700" rIns="0" bIns="0" rtlCol="0">
            <a:spAutoFit/>
          </a:bodyPr>
          <a:lstStyle/>
          <a:p>
            <a:pPr marL="12700" marR="5080" indent="-635">
              <a:lnSpc>
                <a:spcPct val="150000"/>
              </a:lnSpc>
              <a:spcBef>
                <a:spcPts val="100"/>
              </a:spcBef>
            </a:pPr>
            <a:r>
              <a:rPr sz="1000" spc="-5" dirty="0">
                <a:latin typeface="Arial" panose="020B0604020202020204" pitchFamily="34" charset="0"/>
                <a:cs typeface="Arial" panose="020B0604020202020204" pitchFamily="34" charset="0"/>
              </a:rPr>
              <a:t>After reviewing this</a:t>
            </a:r>
            <a:r>
              <a:rPr lang="de-DE" sz="1000" spc="-5"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documentation </a:t>
            </a:r>
            <a:r>
              <a:rPr sz="1000" spc="-10" dirty="0">
                <a:latin typeface="Arial" panose="020B0604020202020204" pitchFamily="34" charset="0"/>
                <a:cs typeface="Arial" panose="020B0604020202020204" pitchFamily="34" charset="0"/>
              </a:rPr>
              <a:t>you will have </a:t>
            </a:r>
            <a:r>
              <a:rPr sz="1000" spc="-5" dirty="0">
                <a:latin typeface="Arial" panose="020B0604020202020204" pitchFamily="34" charset="0"/>
                <a:cs typeface="Arial" panose="020B0604020202020204" pitchFamily="34" charset="0"/>
              </a:rPr>
              <a:t>gained </a:t>
            </a:r>
            <a:r>
              <a:rPr sz="1000" dirty="0">
                <a:latin typeface="Arial" panose="020B0604020202020204" pitchFamily="34" charset="0"/>
                <a:cs typeface="Arial" panose="020B0604020202020204" pitchFamily="34" charset="0"/>
              </a:rPr>
              <a:t>a </a:t>
            </a:r>
            <a:r>
              <a:rPr sz="1000" spc="-5" dirty="0">
                <a:latin typeface="Arial" panose="020B0604020202020204" pitchFamily="34" charset="0"/>
                <a:cs typeface="Arial" panose="020B0604020202020204" pitchFamily="34" charset="0"/>
              </a:rPr>
              <a:t>basic </a:t>
            </a:r>
            <a:r>
              <a:rPr sz="1000" spc="-10" dirty="0">
                <a:latin typeface="Arial" panose="020B0604020202020204" pitchFamily="34" charset="0"/>
                <a:cs typeface="Arial" panose="020B0604020202020204" pitchFamily="34" charset="0"/>
              </a:rPr>
              <a:t>understanding of </a:t>
            </a:r>
            <a:r>
              <a:rPr sz="1000" spc="-5" dirty="0">
                <a:latin typeface="Arial" panose="020B0604020202020204" pitchFamily="34" charset="0"/>
                <a:cs typeface="Arial" panose="020B0604020202020204" pitchFamily="34" charset="0"/>
              </a:rPr>
              <a:t>the </a:t>
            </a:r>
            <a:r>
              <a:rPr sz="1000" spc="-10" dirty="0">
                <a:latin typeface="Arial" panose="020B0604020202020204" pitchFamily="34" charset="0"/>
                <a:cs typeface="Arial" panose="020B0604020202020204" pitchFamily="34" charset="0"/>
              </a:rPr>
              <a:t>Coupa </a:t>
            </a:r>
            <a:r>
              <a:rPr sz="1000" dirty="0">
                <a:latin typeface="Arial" panose="020B0604020202020204" pitchFamily="34" charset="0"/>
                <a:cs typeface="Arial" panose="020B0604020202020204" pitchFamily="34" charset="0"/>
              </a:rPr>
              <a:t>system </a:t>
            </a:r>
            <a:r>
              <a:rPr sz="1000" spc="-5" dirty="0">
                <a:latin typeface="Arial" panose="020B0604020202020204" pitchFamily="34" charset="0"/>
                <a:cs typeface="Arial" panose="020B0604020202020204" pitchFamily="34" charset="0"/>
              </a:rPr>
              <a:t>and it’s introduction at </a:t>
            </a:r>
            <a:r>
              <a:rPr lang="de-DE" sz="1000" spc="-15" dirty="0">
                <a:latin typeface="Arial" panose="020B0604020202020204" pitchFamily="34" charset="0"/>
                <a:cs typeface="Arial" panose="020B0604020202020204" pitchFamily="34" charset="0"/>
              </a:rPr>
              <a:t>Munich Re</a:t>
            </a:r>
            <a:r>
              <a:rPr sz="1000" spc="-15" dirty="0">
                <a:latin typeface="Arial" panose="020B0604020202020204" pitchFamily="34" charset="0"/>
                <a:cs typeface="Arial" panose="020B0604020202020204" pitchFamily="34" charset="0"/>
              </a:rPr>
              <a:t>. </a:t>
            </a:r>
            <a:endParaRPr lang="de-DE" sz="1000" spc="-15" dirty="0">
              <a:latin typeface="Arial" panose="020B0604020202020204" pitchFamily="34" charset="0"/>
              <a:cs typeface="Arial" panose="020B0604020202020204" pitchFamily="34" charset="0"/>
            </a:endParaRPr>
          </a:p>
          <a:p>
            <a:pPr marL="12700" marR="5080" indent="-635">
              <a:lnSpc>
                <a:spcPct val="150000"/>
              </a:lnSpc>
              <a:spcBef>
                <a:spcPts val="100"/>
              </a:spcBef>
            </a:pPr>
            <a:r>
              <a:rPr sz="1000" spc="-50" dirty="0">
                <a:latin typeface="Arial" panose="020B0604020202020204" pitchFamily="34" charset="0"/>
                <a:cs typeface="Arial" panose="020B0604020202020204" pitchFamily="34" charset="0"/>
              </a:rPr>
              <a:t>You </a:t>
            </a:r>
            <a:r>
              <a:rPr sz="1000" spc="-10" dirty="0">
                <a:latin typeface="Arial" panose="020B0604020202020204" pitchFamily="34" charset="0"/>
                <a:cs typeface="Arial" panose="020B0604020202020204" pitchFamily="34" charset="0"/>
              </a:rPr>
              <a:t>will </a:t>
            </a:r>
            <a:r>
              <a:rPr sz="1000" spc="-5" dirty="0">
                <a:latin typeface="Arial" panose="020B0604020202020204" pitchFamily="34" charset="0"/>
                <a:cs typeface="Arial" panose="020B0604020202020204" pitchFamily="34" charset="0"/>
              </a:rPr>
              <a:t>be able</a:t>
            </a:r>
            <a:r>
              <a:rPr sz="1000" spc="-15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to:</a:t>
            </a:r>
          </a:p>
        </p:txBody>
      </p:sp>
      <p:sp>
        <p:nvSpPr>
          <p:cNvPr id="20" name="object 3">
            <a:extLst>
              <a:ext uri="{FF2B5EF4-FFF2-40B4-BE49-F238E27FC236}">
                <a16:creationId xmlns:a16="http://schemas.microsoft.com/office/drawing/2014/main" id="{A3302C1F-3CCC-4EA6-BFF5-6B1C65B609E0}"/>
              </a:ext>
            </a:extLst>
          </p:cNvPr>
          <p:cNvSpPr txBox="1"/>
          <p:nvPr/>
        </p:nvSpPr>
        <p:spPr>
          <a:xfrm>
            <a:off x="306000" y="1804119"/>
            <a:ext cx="7500620" cy="1167627"/>
          </a:xfrm>
          <a:prstGeom prst="rect">
            <a:avLst/>
          </a:prstGeom>
        </p:spPr>
        <p:txBody>
          <a:bodyPr vert="horz" wrap="square" lIns="0" tIns="13335" rIns="0" bIns="0" rtlCol="0">
            <a:spAutoFit/>
          </a:bodyPr>
          <a:lstStyle/>
          <a:p>
            <a:pPr marL="297180" indent="-285115">
              <a:lnSpc>
                <a:spcPct val="100000"/>
              </a:lnSpc>
              <a:spcBef>
                <a:spcPts val="105"/>
              </a:spcBef>
              <a:buClr>
                <a:srgbClr val="49B8E7"/>
              </a:buClr>
              <a:buSzPct val="107142"/>
              <a:buFont typeface="Wingdings" panose="05000000000000000000" pitchFamily="2" charset="2"/>
              <a:buChar char="§"/>
              <a:tabLst>
                <a:tab pos="297180" algn="l"/>
                <a:tab pos="297815" algn="l"/>
              </a:tabLst>
            </a:pPr>
            <a:r>
              <a:rPr sz="1000" dirty="0">
                <a:latin typeface="Arial" panose="020B0604020202020204" pitchFamily="34" charset="0"/>
                <a:cs typeface="Arial" panose="020B0604020202020204" pitchFamily="34" charset="0"/>
              </a:rPr>
              <a:t>Register </a:t>
            </a:r>
            <a:r>
              <a:rPr sz="1000" spc="-5" dirty="0">
                <a:latin typeface="Arial" panose="020B0604020202020204" pitchFamily="34" charset="0"/>
                <a:cs typeface="Arial" panose="020B0604020202020204" pitchFamily="34" charset="0"/>
              </a:rPr>
              <a:t>and </a:t>
            </a:r>
            <a:r>
              <a:rPr sz="1000" dirty="0">
                <a:latin typeface="Arial" panose="020B0604020202020204" pitchFamily="34" charset="0"/>
                <a:cs typeface="Arial" panose="020B0604020202020204" pitchFamily="34" charset="0"/>
              </a:rPr>
              <a:t>setup </a:t>
            </a:r>
            <a:r>
              <a:rPr sz="1000" spc="-10" dirty="0">
                <a:latin typeface="Arial" panose="020B0604020202020204" pitchFamily="34" charset="0"/>
                <a:cs typeface="Arial" panose="020B0604020202020204" pitchFamily="34" charset="0"/>
              </a:rPr>
              <a:t>your </a:t>
            </a:r>
            <a:r>
              <a:rPr sz="1000" spc="-5" dirty="0">
                <a:latin typeface="Arial" panose="020B0604020202020204" pitchFamily="34" charset="0"/>
                <a:cs typeface="Arial" panose="020B0604020202020204" pitchFamily="34" charset="0"/>
              </a:rPr>
              <a:t>profile on </a:t>
            </a:r>
            <a:r>
              <a:rPr sz="1000" dirty="0">
                <a:latin typeface="Arial" panose="020B0604020202020204" pitchFamily="34" charset="0"/>
                <a:cs typeface="Arial" panose="020B0604020202020204" pitchFamily="34" charset="0"/>
              </a:rPr>
              <a:t>the </a:t>
            </a:r>
            <a:r>
              <a:rPr sz="1000" spc="-5" dirty="0">
                <a:latin typeface="Arial" panose="020B0604020202020204" pitchFamily="34" charset="0"/>
                <a:cs typeface="Arial" panose="020B0604020202020204" pitchFamily="34" charset="0"/>
              </a:rPr>
              <a:t>Coupa Supplier </a:t>
            </a:r>
            <a:r>
              <a:rPr sz="1000" dirty="0">
                <a:latin typeface="Arial" panose="020B0604020202020204" pitchFamily="34" charset="0"/>
                <a:cs typeface="Arial" panose="020B0604020202020204" pitchFamily="34" charset="0"/>
              </a:rPr>
              <a:t>Portal</a:t>
            </a:r>
            <a:r>
              <a:rPr lang="de-DE" sz="1000" dirty="0">
                <a:latin typeface="Arial" panose="020B0604020202020204" pitchFamily="34" charset="0"/>
                <a:cs typeface="Arial" panose="020B0604020202020204" pitchFamily="34" charset="0"/>
              </a:rPr>
              <a:t> </a:t>
            </a:r>
            <a:r>
              <a:rPr sz="1000" spc="-190" dirty="0">
                <a:latin typeface="Arial" panose="020B0604020202020204" pitchFamily="34" charset="0"/>
                <a:cs typeface="Arial" panose="020B0604020202020204" pitchFamily="34" charset="0"/>
              </a:rPr>
              <a:t> </a:t>
            </a:r>
            <a:r>
              <a:rPr lang="de-DE" sz="1000" spc="-19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(CSP).</a:t>
            </a:r>
          </a:p>
          <a:p>
            <a:pPr marL="297180" indent="-285115">
              <a:lnSpc>
                <a:spcPct val="100000"/>
              </a:lnSpc>
              <a:spcBef>
                <a:spcPts val="1440"/>
              </a:spcBef>
              <a:buClr>
                <a:srgbClr val="49B8E7"/>
              </a:buClr>
              <a:buSzPct val="107142"/>
              <a:buFont typeface="Wingdings" panose="05000000000000000000" pitchFamily="2" charset="2"/>
              <a:buChar char="§"/>
              <a:tabLst>
                <a:tab pos="297180" algn="l"/>
                <a:tab pos="297815" algn="l"/>
              </a:tabLst>
            </a:pPr>
            <a:r>
              <a:rPr sz="1000" dirty="0">
                <a:latin typeface="Arial" panose="020B0604020202020204" pitchFamily="34" charset="0"/>
                <a:cs typeface="Arial" panose="020B0604020202020204" pitchFamily="34" charset="0"/>
              </a:rPr>
              <a:t>Perform basic </a:t>
            </a:r>
            <a:r>
              <a:rPr sz="1000" spc="-5" dirty="0">
                <a:latin typeface="Arial" panose="020B0604020202020204" pitchFamily="34" charset="0"/>
                <a:cs typeface="Arial" panose="020B0604020202020204" pitchFamily="34" charset="0"/>
              </a:rPr>
              <a:t>navigation of </a:t>
            </a:r>
            <a:r>
              <a:rPr sz="1000" dirty="0">
                <a:latin typeface="Arial" panose="020B0604020202020204" pitchFamily="34" charset="0"/>
                <a:cs typeface="Arial" panose="020B0604020202020204" pitchFamily="34" charset="0"/>
              </a:rPr>
              <a:t>the </a:t>
            </a:r>
            <a:r>
              <a:rPr sz="1000" spc="-5" dirty="0">
                <a:latin typeface="Arial" panose="020B0604020202020204" pitchFamily="34" charset="0"/>
                <a:cs typeface="Arial" panose="020B0604020202020204" pitchFamily="34" charset="0"/>
              </a:rPr>
              <a:t>Coupa Supplier </a:t>
            </a:r>
            <a:r>
              <a:rPr sz="1000" dirty="0">
                <a:latin typeface="Arial" panose="020B0604020202020204" pitchFamily="34" charset="0"/>
                <a:cs typeface="Arial" panose="020B0604020202020204" pitchFamily="34" charset="0"/>
              </a:rPr>
              <a:t>Portal</a:t>
            </a:r>
            <a:r>
              <a:rPr lang="de-DE" sz="1000" dirty="0">
                <a:latin typeface="Arial" panose="020B0604020202020204" pitchFamily="34" charset="0"/>
                <a:cs typeface="Arial" panose="020B0604020202020204" pitchFamily="34" charset="0"/>
              </a:rPr>
              <a:t> </a:t>
            </a:r>
            <a:r>
              <a:rPr sz="1000" spc="-18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(CSP).</a:t>
            </a:r>
          </a:p>
          <a:p>
            <a:pPr marL="297180" indent="-285115" algn="just">
              <a:lnSpc>
                <a:spcPct val="100000"/>
              </a:lnSpc>
              <a:spcBef>
                <a:spcPts val="1435"/>
              </a:spcBef>
              <a:buClr>
                <a:srgbClr val="49B8E7"/>
              </a:buClr>
              <a:buSzPct val="107142"/>
              <a:buFont typeface="Wingdings" panose="05000000000000000000" pitchFamily="2" charset="2"/>
              <a:buChar char="§"/>
              <a:tabLst>
                <a:tab pos="297815" algn="l"/>
              </a:tabLst>
            </a:pPr>
            <a:r>
              <a:rPr sz="1000" spc="-5" dirty="0">
                <a:latin typeface="Arial" panose="020B0604020202020204" pitchFamily="34" charset="0"/>
                <a:cs typeface="Arial" panose="020B0604020202020204" pitchFamily="34" charset="0"/>
              </a:rPr>
              <a:t>View/manage </a:t>
            </a:r>
            <a:r>
              <a:rPr sz="1000" dirty="0">
                <a:latin typeface="Arial" panose="020B0604020202020204" pitchFamily="34" charset="0"/>
                <a:cs typeface="Arial" panose="020B0604020202020204" pitchFamily="34" charset="0"/>
              </a:rPr>
              <a:t>purchase </a:t>
            </a:r>
            <a:r>
              <a:rPr sz="1000" spc="-5" dirty="0">
                <a:latin typeface="Arial" panose="020B0604020202020204" pitchFamily="34" charset="0"/>
                <a:cs typeface="Arial" panose="020B0604020202020204" pitchFamily="34" charset="0"/>
              </a:rPr>
              <a:t>orders through </a:t>
            </a:r>
            <a:r>
              <a:rPr sz="1000" dirty="0">
                <a:latin typeface="Arial" panose="020B0604020202020204" pitchFamily="34" charset="0"/>
                <a:cs typeface="Arial" panose="020B0604020202020204" pitchFamily="34" charset="0"/>
              </a:rPr>
              <a:t>the </a:t>
            </a:r>
            <a:r>
              <a:rPr sz="1000" spc="-5" dirty="0">
                <a:latin typeface="Arial" panose="020B0604020202020204" pitchFamily="34" charset="0"/>
                <a:cs typeface="Arial" panose="020B0604020202020204" pitchFamily="34" charset="0"/>
              </a:rPr>
              <a:t>Coupa Supplier </a:t>
            </a:r>
            <a:r>
              <a:rPr sz="1000" dirty="0">
                <a:latin typeface="Arial" panose="020B0604020202020204" pitchFamily="34" charset="0"/>
                <a:cs typeface="Arial" panose="020B0604020202020204" pitchFamily="34" charset="0"/>
              </a:rPr>
              <a:t>Portal</a:t>
            </a:r>
            <a:r>
              <a:rPr lang="de-DE" sz="1000" dirty="0">
                <a:latin typeface="Arial" panose="020B0604020202020204" pitchFamily="34" charset="0"/>
                <a:cs typeface="Arial" panose="020B0604020202020204" pitchFamily="34" charset="0"/>
              </a:rPr>
              <a:t> </a:t>
            </a:r>
            <a:r>
              <a:rPr sz="1000" spc="-22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(CSP).</a:t>
            </a:r>
            <a:endParaRPr lang="de-DE" sz="1000" dirty="0">
              <a:latin typeface="Arial" panose="020B0604020202020204" pitchFamily="34" charset="0"/>
              <a:cs typeface="Arial" panose="020B0604020202020204" pitchFamily="34" charset="0"/>
            </a:endParaRPr>
          </a:p>
          <a:p>
            <a:pPr marL="297180" indent="-285115" algn="just">
              <a:lnSpc>
                <a:spcPct val="100000"/>
              </a:lnSpc>
              <a:spcBef>
                <a:spcPts val="1435"/>
              </a:spcBef>
              <a:buClr>
                <a:srgbClr val="49B8E7"/>
              </a:buClr>
              <a:buSzPct val="107142"/>
              <a:buFont typeface="Wingdings" panose="05000000000000000000" pitchFamily="2" charset="2"/>
              <a:buChar char="§"/>
              <a:tabLst>
                <a:tab pos="297815" algn="l"/>
              </a:tabLst>
            </a:pPr>
            <a:r>
              <a:rPr sz="1000" spc="-5" dirty="0">
                <a:latin typeface="Arial" panose="020B0604020202020204" pitchFamily="34" charset="0"/>
                <a:cs typeface="Arial" panose="020B0604020202020204" pitchFamily="34" charset="0"/>
              </a:rPr>
              <a:t>Create invoices/credit notes within the Coupa Supplier Portal </a:t>
            </a:r>
            <a:r>
              <a:rPr sz="1000" dirty="0">
                <a:latin typeface="Arial" panose="020B0604020202020204" pitchFamily="34" charset="0"/>
                <a:cs typeface="Arial" panose="020B0604020202020204" pitchFamily="34" charset="0"/>
              </a:rPr>
              <a:t>(CSP) </a:t>
            </a:r>
            <a:r>
              <a:rPr sz="1000" spc="-5" dirty="0">
                <a:latin typeface="Arial" panose="020B0604020202020204" pitchFamily="34" charset="0"/>
                <a:cs typeface="Arial" panose="020B0604020202020204" pitchFamily="34" charset="0"/>
              </a:rPr>
              <a:t>via the “PO flip”</a:t>
            </a:r>
            <a:r>
              <a:rPr lang="de-DE" sz="1000" spc="-5"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functionality</a:t>
            </a:r>
            <a:r>
              <a:rPr lang="de-DE" sz="1000" spc="-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p:txBody>
      </p:sp>
      <p:sp>
        <p:nvSpPr>
          <p:cNvPr id="21" name="Titel 39">
            <a:extLst>
              <a:ext uri="{FF2B5EF4-FFF2-40B4-BE49-F238E27FC236}">
                <a16:creationId xmlns:a16="http://schemas.microsoft.com/office/drawing/2014/main" id="{1305966C-F591-4FAB-AB22-CC1D6A52E4A9}"/>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en-US" dirty="0"/>
              <a:t>Introduction to Coupa</a:t>
            </a:r>
          </a:p>
          <a:p>
            <a:r>
              <a:rPr lang="en-US" sz="1800" dirty="0">
                <a:solidFill>
                  <a:srgbClr val="49B8E7"/>
                </a:solidFill>
              </a:rPr>
              <a:t>Supplier Information – Basic understanding</a:t>
            </a:r>
          </a:p>
        </p:txBody>
      </p:sp>
      <p:sp>
        <p:nvSpPr>
          <p:cNvPr id="2" name="Foliennummernplatzhalter 1">
            <a:extLst>
              <a:ext uri="{FF2B5EF4-FFF2-40B4-BE49-F238E27FC236}">
                <a16:creationId xmlns:a16="http://schemas.microsoft.com/office/drawing/2014/main" id="{76F64DB6-2B10-4ADA-B149-1EE1C4EA1873}"/>
              </a:ext>
            </a:extLst>
          </p:cNvPr>
          <p:cNvSpPr>
            <a:spLocks noGrp="1"/>
          </p:cNvSpPr>
          <p:nvPr>
            <p:ph type="sldNum" sz="quarter" idx="12"/>
          </p:nvPr>
        </p:nvSpPr>
        <p:spPr/>
        <p:txBody>
          <a:bodyPr/>
          <a:lstStyle/>
          <a:p>
            <a:fld id="{D56DB8AA-803C-49D2-90AA-1140CE72DCD7}" type="slidenum">
              <a:rPr lang="de-DE" smtClean="0"/>
              <a:pPr/>
              <a:t>10</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6000" y="1147924"/>
            <a:ext cx="8390668" cy="2315057"/>
          </a:xfrm>
          <a:prstGeom prst="rect">
            <a:avLst/>
          </a:prstGeom>
        </p:spPr>
        <p:txBody>
          <a:bodyPr vert="horz" wrap="square" lIns="0" tIns="9525" rIns="0" bIns="0" rtlCol="0">
            <a:spAutoFit/>
          </a:bodyPr>
          <a:lstStyle/>
          <a:p>
            <a:pPr marL="180975" marR="3810" indent="-171450">
              <a:lnSpc>
                <a:spcPct val="150000"/>
              </a:lnSpc>
              <a:spcBef>
                <a:spcPts val="79"/>
              </a:spcBef>
              <a:buClr>
                <a:srgbClr val="49B8E7"/>
              </a:buClr>
              <a:buSzPct val="107142"/>
              <a:buFont typeface="Wingdings" panose="05000000000000000000" pitchFamily="2" charset="2"/>
              <a:buChar char="§"/>
              <a:tabLst>
                <a:tab pos="224314" algn="l"/>
                <a:tab pos="224790" algn="l"/>
              </a:tabLst>
            </a:pPr>
            <a:r>
              <a:rPr lang="de-DE" sz="1000" spc="-19" dirty="0">
                <a:latin typeface="Arial" panose="020B0604020202020204" pitchFamily="34" charset="0"/>
                <a:cs typeface="Arial" panose="020B0604020202020204" pitchFamily="34" charset="0"/>
              </a:rPr>
              <a:t>Munich Re </a:t>
            </a:r>
            <a:r>
              <a:rPr sz="1000" spc="-19" dirty="0">
                <a:latin typeface="Arial" panose="020B0604020202020204" pitchFamily="34" charset="0"/>
                <a:cs typeface="Arial" panose="020B0604020202020204" pitchFamily="34" charset="0"/>
              </a:rPr>
              <a:t>is in the process of rolling out Coupa globally. </a:t>
            </a:r>
            <a:r>
              <a:rPr lang="de-DE" sz="1000" spc="-19" dirty="0">
                <a:latin typeface="Arial" panose="020B0604020202020204" pitchFamily="34" charset="0"/>
                <a:cs typeface="Arial" panose="020B0604020202020204" pitchFamily="34" charset="0"/>
              </a:rPr>
              <a:t>Go Live for Germany was May 15th for </a:t>
            </a:r>
            <a:r>
              <a:rPr lang="de-DE" sz="1000" spc="-19" dirty="0" err="1">
                <a:latin typeface="Arial" panose="020B0604020202020204" pitchFamily="34" charset="0"/>
                <a:cs typeface="Arial" panose="020B0604020202020204" pitchFamily="34" charset="0"/>
              </a:rPr>
              <a:t>POs</a:t>
            </a:r>
            <a:r>
              <a:rPr lang="de-DE" sz="1000" spc="-19" dirty="0">
                <a:latin typeface="Arial" panose="020B0604020202020204" pitchFamily="34" charset="0"/>
                <a:cs typeface="Arial" panose="020B0604020202020204" pitchFamily="34" charset="0"/>
              </a:rPr>
              <a:t> (Invoices at July 6th). </a:t>
            </a:r>
            <a:r>
              <a:rPr sz="1000" spc="-19" dirty="0">
                <a:latin typeface="Arial" panose="020B0604020202020204" pitchFamily="34" charset="0"/>
                <a:cs typeface="Arial" panose="020B0604020202020204" pitchFamily="34" charset="0"/>
              </a:rPr>
              <a:t>We expect to go live with the new system </a:t>
            </a:r>
            <a:r>
              <a:rPr lang="de-DE" sz="1000" spc="-19" dirty="0">
                <a:latin typeface="Arial" panose="020B0604020202020204" pitchFamily="34" charset="0"/>
                <a:cs typeface="Arial" panose="020B0604020202020204" pitchFamily="34" charset="0"/>
              </a:rPr>
              <a:t>in the US and UK </a:t>
            </a:r>
            <a:r>
              <a:rPr sz="1000" spc="-19" dirty="0">
                <a:latin typeface="Arial" panose="020B0604020202020204" pitchFamily="34" charset="0"/>
                <a:cs typeface="Arial" panose="020B0604020202020204" pitchFamily="34" charset="0"/>
              </a:rPr>
              <a:t>starting in </a:t>
            </a:r>
            <a:r>
              <a:rPr lang="de-DE" sz="1000" spc="-19" dirty="0">
                <a:latin typeface="Arial" panose="020B0604020202020204" pitchFamily="34" charset="0"/>
                <a:cs typeface="Arial" panose="020B0604020202020204" pitchFamily="34" charset="0"/>
              </a:rPr>
              <a:t>2021</a:t>
            </a:r>
            <a:r>
              <a:rPr sz="1000" spc="-19" dirty="0">
                <a:latin typeface="Arial" panose="020B0604020202020204" pitchFamily="34" charset="0"/>
                <a:cs typeface="Arial" panose="020B0604020202020204" pitchFamily="34" charset="0"/>
              </a:rPr>
              <a:t>.</a:t>
            </a:r>
          </a:p>
          <a:p>
            <a:pPr marL="224314" marR="3810" indent="-215265">
              <a:lnSpc>
                <a:spcPct val="150000"/>
              </a:lnSpc>
              <a:spcBef>
                <a:spcPts val="450"/>
              </a:spcBef>
              <a:buClr>
                <a:srgbClr val="49B8E7"/>
              </a:buClr>
              <a:buSzPct val="107142"/>
              <a:buFont typeface="Wingdings" panose="05000000000000000000" pitchFamily="2" charset="2"/>
              <a:buChar char="§"/>
              <a:tabLst>
                <a:tab pos="224314" algn="l"/>
                <a:tab pos="224790" algn="l"/>
              </a:tabLst>
            </a:pPr>
            <a:r>
              <a:rPr sz="1000" spc="-4" dirty="0">
                <a:latin typeface="Arial" panose="020B0604020202020204" pitchFamily="34" charset="0"/>
                <a:cs typeface="Arial" panose="020B0604020202020204" pitchFamily="34" charset="0"/>
              </a:rPr>
              <a:t>Purchase orders </a:t>
            </a:r>
            <a:r>
              <a:rPr sz="1000" spc="-8" dirty="0">
                <a:latin typeface="Arial" panose="020B0604020202020204" pitchFamily="34" charset="0"/>
                <a:cs typeface="Arial" panose="020B0604020202020204" pitchFamily="34" charset="0"/>
              </a:rPr>
              <a:t>sent </a:t>
            </a:r>
            <a:r>
              <a:rPr sz="1000" spc="-4" dirty="0">
                <a:latin typeface="Arial" panose="020B0604020202020204" pitchFamily="34" charset="0"/>
                <a:cs typeface="Arial" panose="020B0604020202020204" pitchFamily="34" charset="0"/>
              </a:rPr>
              <a:t>from </a:t>
            </a:r>
            <a:r>
              <a:rPr sz="1000" spc="-8" dirty="0">
                <a:latin typeface="Arial" panose="020B0604020202020204" pitchFamily="34" charset="0"/>
                <a:cs typeface="Arial" panose="020B0604020202020204" pitchFamily="34" charset="0"/>
              </a:rPr>
              <a:t>Coupa </a:t>
            </a:r>
            <a:r>
              <a:rPr sz="1000" spc="-4" dirty="0">
                <a:latin typeface="Arial" panose="020B0604020202020204" pitchFamily="34" charset="0"/>
                <a:cs typeface="Arial" panose="020B0604020202020204" pitchFamily="34" charset="0"/>
              </a:rPr>
              <a:t>will </a:t>
            </a:r>
            <a:r>
              <a:rPr sz="1000" spc="-8" dirty="0">
                <a:latin typeface="Arial" panose="020B0604020202020204" pitchFamily="34" charset="0"/>
                <a:cs typeface="Arial" panose="020B0604020202020204" pitchFamily="34" charset="0"/>
              </a:rPr>
              <a:t>have </a:t>
            </a:r>
            <a:r>
              <a:rPr sz="1000" dirty="0">
                <a:latin typeface="Arial" panose="020B0604020202020204" pitchFamily="34" charset="0"/>
                <a:cs typeface="Arial" panose="020B0604020202020204" pitchFamily="34" charset="0"/>
              </a:rPr>
              <a:t>a </a:t>
            </a:r>
            <a:r>
              <a:rPr sz="1000" spc="-4" dirty="0">
                <a:latin typeface="Arial" panose="020B0604020202020204" pitchFamily="34" charset="0"/>
                <a:cs typeface="Arial" panose="020B0604020202020204" pitchFamily="34" charset="0"/>
              </a:rPr>
              <a:t>naming convention </a:t>
            </a:r>
            <a:r>
              <a:rPr sz="1000" spc="-8" dirty="0">
                <a:latin typeface="Arial" panose="020B0604020202020204" pitchFamily="34" charset="0"/>
                <a:cs typeface="Arial" panose="020B0604020202020204" pitchFamily="34" charset="0"/>
              </a:rPr>
              <a:t>of</a:t>
            </a:r>
            <a:r>
              <a:rPr lang="de-DE" sz="1000" spc="-8" dirty="0">
                <a:latin typeface="Arial" panose="020B0604020202020204" pitchFamily="34" charset="0"/>
                <a:cs typeface="Arial" panose="020B0604020202020204" pitchFamily="34" charset="0"/>
              </a:rPr>
              <a:t> a 7-digits </a:t>
            </a:r>
            <a:r>
              <a:rPr lang="de-DE" sz="1000" spc="-8" dirty="0" err="1">
                <a:latin typeface="Arial" panose="020B0604020202020204" pitchFamily="34" charset="0"/>
                <a:cs typeface="Arial" panose="020B0604020202020204" pitchFamily="34" charset="0"/>
              </a:rPr>
              <a:t>number</a:t>
            </a:r>
            <a:r>
              <a:rPr lang="de-DE" sz="1000" spc="-8" dirty="0">
                <a:latin typeface="Arial" panose="020B0604020202020204" pitchFamily="34" charset="0"/>
                <a:cs typeface="Arial" panose="020B0604020202020204" pitchFamily="34" charset="0"/>
              </a:rPr>
              <a:t> </a:t>
            </a:r>
            <a:r>
              <a:rPr lang="de-DE" sz="1000" b="1" spc="-8" dirty="0">
                <a:latin typeface="Arial" panose="020B0604020202020204" pitchFamily="34" charset="0"/>
                <a:cs typeface="Arial" panose="020B0604020202020204" pitchFamily="34" charset="0"/>
              </a:rPr>
              <a:t>#</a:t>
            </a:r>
            <a:r>
              <a:rPr lang="de-DE" sz="1000" b="1" spc="-8" dirty="0" err="1">
                <a:latin typeface="Arial" panose="020B0604020202020204" pitchFamily="34" charset="0"/>
                <a:cs typeface="Arial" panose="020B0604020202020204" pitchFamily="34" charset="0"/>
              </a:rPr>
              <a:t>XXXXXXX</a:t>
            </a:r>
            <a:r>
              <a:rPr lang="de-DE" sz="1000" b="1" spc="-8" dirty="0">
                <a:latin typeface="Arial" panose="020B0604020202020204" pitchFamily="34" charset="0"/>
                <a:cs typeface="Arial" panose="020B0604020202020204" pitchFamily="34" charset="0"/>
              </a:rPr>
              <a:t> </a:t>
            </a:r>
            <a:r>
              <a:rPr lang="de-DE" sz="1000" spc="-8" dirty="0">
                <a:latin typeface="Arial" panose="020B0604020202020204" pitchFamily="34" charset="0"/>
                <a:cs typeface="Arial" panose="020B0604020202020204" pitchFamily="34" charset="0"/>
              </a:rPr>
              <a:t>(</a:t>
            </a:r>
            <a:r>
              <a:rPr lang="de-DE" sz="1000" b="1" spc="-8" dirty="0">
                <a:latin typeface="Arial" panose="020B0604020202020204" pitchFamily="34" charset="0"/>
                <a:cs typeface="Arial" panose="020B0604020202020204" pitchFamily="34" charset="0"/>
              </a:rPr>
              <a:t>e.g. 0000307)</a:t>
            </a:r>
            <a:r>
              <a:rPr sz="1000" b="1" spc="-8"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and will require invoice </a:t>
            </a:r>
            <a:r>
              <a:rPr sz="1000" dirty="0">
                <a:latin typeface="Arial" panose="020B0604020202020204" pitchFamily="34" charset="0"/>
                <a:cs typeface="Arial" panose="020B0604020202020204" pitchFamily="34" charset="0"/>
              </a:rPr>
              <a:t>submission </a:t>
            </a:r>
            <a:r>
              <a:rPr sz="1000" spc="-4" dirty="0">
                <a:latin typeface="Arial" panose="020B0604020202020204" pitchFamily="34" charset="0"/>
                <a:cs typeface="Arial" panose="020B0604020202020204" pitchFamily="34" charset="0"/>
              </a:rPr>
              <a:t>through Coupa via </a:t>
            </a:r>
            <a:r>
              <a:rPr sz="1000" dirty="0">
                <a:latin typeface="Arial" panose="020B0604020202020204" pitchFamily="34" charset="0"/>
                <a:cs typeface="Arial" panose="020B0604020202020204" pitchFamily="34" charset="0"/>
              </a:rPr>
              <a:t>the </a:t>
            </a:r>
            <a:r>
              <a:rPr sz="1000" spc="-4" dirty="0">
                <a:latin typeface="Arial" panose="020B0604020202020204" pitchFamily="34" charset="0"/>
                <a:cs typeface="Arial" panose="020B0604020202020204" pitchFamily="34" charset="0"/>
              </a:rPr>
              <a:t>new </a:t>
            </a:r>
            <a:r>
              <a:rPr sz="1000" dirty="0">
                <a:latin typeface="Arial" panose="020B0604020202020204" pitchFamily="34" charset="0"/>
                <a:cs typeface="Arial" panose="020B0604020202020204" pitchFamily="34" charset="0"/>
              </a:rPr>
              <a:t>electronic </a:t>
            </a:r>
            <a:r>
              <a:rPr sz="1000" spc="-4" dirty="0">
                <a:latin typeface="Arial" panose="020B0604020202020204" pitchFamily="34" charset="0"/>
                <a:cs typeface="Arial" panose="020B0604020202020204" pitchFamily="34" charset="0"/>
              </a:rPr>
              <a:t>invoicing</a:t>
            </a:r>
            <a:r>
              <a:rPr sz="1000" spc="-127"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procedures.</a:t>
            </a:r>
            <a:r>
              <a:rPr lang="de-DE" sz="1000" spc="-4" dirty="0">
                <a:latin typeface="Arial" panose="020B0604020202020204" pitchFamily="34" charset="0"/>
                <a:cs typeface="Arial" panose="020B0604020202020204" pitchFamily="34" charset="0"/>
              </a:rPr>
              <a:t> (The </a:t>
            </a:r>
            <a:r>
              <a:rPr lang="de-DE" sz="1000" spc="-4" dirty="0" err="1">
                <a:latin typeface="Arial" panose="020B0604020202020204" pitchFamily="34" charset="0"/>
                <a:cs typeface="Arial" panose="020B0604020202020204" pitchFamily="34" charset="0"/>
              </a:rPr>
              <a:t>current</a:t>
            </a:r>
            <a:r>
              <a:rPr lang="de-DE" sz="1000" spc="-4" dirty="0">
                <a:latin typeface="Arial" panose="020B0604020202020204" pitchFamily="34" charset="0"/>
                <a:cs typeface="Arial" panose="020B0604020202020204" pitchFamily="34" charset="0"/>
              </a:rPr>
              <a:t> </a:t>
            </a:r>
            <a:r>
              <a:rPr lang="de-DE" sz="1000" spc="-4" dirty="0" err="1">
                <a:latin typeface="Arial" panose="020B0604020202020204" pitchFamily="34" charset="0"/>
                <a:cs typeface="Arial" panose="020B0604020202020204" pitchFamily="34" charset="0"/>
              </a:rPr>
              <a:t>process</a:t>
            </a:r>
            <a:r>
              <a:rPr lang="de-DE" sz="1000" spc="-4" dirty="0">
                <a:latin typeface="Arial" panose="020B0604020202020204" pitchFamily="34" charset="0"/>
                <a:cs typeface="Arial" panose="020B0604020202020204" pitchFamily="34" charset="0"/>
              </a:rPr>
              <a:t> </a:t>
            </a:r>
            <a:r>
              <a:rPr lang="de-DE" sz="1000" spc="-4" dirty="0" err="1">
                <a:latin typeface="Arial" panose="020B0604020202020204" pitchFamily="34" charset="0"/>
                <a:cs typeface="Arial" panose="020B0604020202020204" pitchFamily="34" charset="0"/>
              </a:rPr>
              <a:t>has</a:t>
            </a:r>
            <a:r>
              <a:rPr lang="de-DE" sz="1000" spc="-4" dirty="0">
                <a:latin typeface="Arial" panose="020B0604020202020204" pitchFamily="34" charset="0"/>
                <a:cs typeface="Arial" panose="020B0604020202020204" pitchFamily="34" charset="0"/>
              </a:rPr>
              <a:t> a </a:t>
            </a:r>
            <a:r>
              <a:rPr lang="de-DE" sz="1000" spc="-4" dirty="0" err="1">
                <a:latin typeface="Arial" panose="020B0604020202020204" pitchFamily="34" charset="0"/>
                <a:cs typeface="Arial" panose="020B0604020202020204" pitchFamily="34" charset="0"/>
              </a:rPr>
              <a:t>naming</a:t>
            </a:r>
            <a:r>
              <a:rPr lang="de-DE" sz="1000" spc="-4" dirty="0">
                <a:latin typeface="Arial" panose="020B0604020202020204" pitchFamily="34" charset="0"/>
                <a:cs typeface="Arial" panose="020B0604020202020204" pitchFamily="34" charset="0"/>
              </a:rPr>
              <a:t> </a:t>
            </a:r>
            <a:r>
              <a:rPr lang="de-DE" sz="1000" spc="-4" dirty="0" err="1">
                <a:latin typeface="Arial" panose="020B0604020202020204" pitchFamily="34" charset="0"/>
                <a:cs typeface="Arial" panose="020B0604020202020204" pitchFamily="34" charset="0"/>
              </a:rPr>
              <a:t>convention</a:t>
            </a:r>
            <a:r>
              <a:rPr lang="de-DE" sz="1000" spc="-4" dirty="0">
                <a:latin typeface="Arial" panose="020B0604020202020204" pitchFamily="34" charset="0"/>
                <a:cs typeface="Arial" panose="020B0604020202020204" pitchFamily="34" charset="0"/>
              </a:rPr>
              <a:t> of 45XXXXXXXX.)</a:t>
            </a:r>
            <a:endParaRPr sz="1000" dirty="0">
              <a:latin typeface="Arial" panose="020B0604020202020204" pitchFamily="34" charset="0"/>
              <a:cs typeface="Arial" panose="020B0604020202020204" pitchFamily="34" charset="0"/>
            </a:endParaRPr>
          </a:p>
          <a:p>
            <a:pPr marL="523399" marR="3810" lvl="1" indent="-213836">
              <a:lnSpc>
                <a:spcPct val="150000"/>
              </a:lnSpc>
              <a:spcBef>
                <a:spcPts val="450"/>
              </a:spcBef>
              <a:buClr>
                <a:srgbClr val="49B8E7"/>
              </a:buClr>
              <a:buSzPct val="107142"/>
              <a:buFont typeface="Symbol" panose="05050102010706020507" pitchFamily="18" charset="2"/>
              <a:buChar char="-"/>
              <a:tabLst>
                <a:tab pos="523399" algn="l"/>
                <a:tab pos="523875" algn="l"/>
              </a:tabLst>
            </a:pPr>
            <a:r>
              <a:rPr sz="1000" spc="-4" dirty="0">
                <a:latin typeface="Arial" panose="020B0604020202020204" pitchFamily="34" charset="0"/>
                <a:cs typeface="Arial" panose="020B0604020202020204" pitchFamily="34" charset="0"/>
              </a:rPr>
              <a:t>Any purchase </a:t>
            </a:r>
            <a:r>
              <a:rPr sz="1000" spc="-8" dirty="0">
                <a:latin typeface="Arial" panose="020B0604020202020204" pitchFamily="34" charset="0"/>
                <a:cs typeface="Arial" panose="020B0604020202020204" pitchFamily="34" charset="0"/>
              </a:rPr>
              <a:t>orders </a:t>
            </a:r>
            <a:r>
              <a:rPr sz="1000" spc="-4" dirty="0">
                <a:latin typeface="Arial" panose="020B0604020202020204" pitchFamily="34" charset="0"/>
                <a:cs typeface="Arial" panose="020B0604020202020204" pitchFamily="34" charset="0"/>
              </a:rPr>
              <a:t>received that </a:t>
            </a:r>
            <a:r>
              <a:rPr sz="1000" spc="-8" dirty="0">
                <a:latin typeface="Arial" panose="020B0604020202020204" pitchFamily="34" charset="0"/>
                <a:cs typeface="Arial" panose="020B0604020202020204" pitchFamily="34" charset="0"/>
              </a:rPr>
              <a:t>do </a:t>
            </a:r>
            <a:r>
              <a:rPr sz="1000" spc="-4" dirty="0">
                <a:latin typeface="Arial" panose="020B0604020202020204" pitchFamily="34" charset="0"/>
                <a:cs typeface="Arial" panose="020B0604020202020204" pitchFamily="34" charset="0"/>
              </a:rPr>
              <a:t>not contain the </a:t>
            </a:r>
            <a:r>
              <a:rPr lang="de-DE" sz="1000" b="1" spc="-8" dirty="0">
                <a:latin typeface="Arial" panose="020B0604020202020204" pitchFamily="34" charset="0"/>
                <a:cs typeface="Arial" panose="020B0604020202020204" pitchFamily="34" charset="0"/>
              </a:rPr>
              <a:t>#</a:t>
            </a:r>
            <a:r>
              <a:rPr lang="de-DE" sz="1000" b="1" spc="-8" dirty="0" err="1">
                <a:latin typeface="Arial" panose="020B0604020202020204" pitchFamily="34" charset="0"/>
                <a:cs typeface="Arial" panose="020B0604020202020204" pitchFamily="34" charset="0"/>
              </a:rPr>
              <a:t>XXXXXXX</a:t>
            </a:r>
            <a:r>
              <a:rPr sz="1000" b="1"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naming </a:t>
            </a:r>
            <a:r>
              <a:rPr sz="1000" spc="-4" dirty="0">
                <a:latin typeface="Arial" panose="020B0604020202020204" pitchFamily="34" charset="0"/>
                <a:cs typeface="Arial" panose="020B0604020202020204" pitchFamily="34" charset="0"/>
              </a:rPr>
              <a:t>convention </a:t>
            </a:r>
            <a:r>
              <a:rPr sz="1000" dirty="0">
                <a:latin typeface="Arial" panose="020B0604020202020204" pitchFamily="34" charset="0"/>
                <a:cs typeface="Arial" panose="020B0604020202020204" pitchFamily="34" charset="0"/>
              </a:rPr>
              <a:t>should </a:t>
            </a:r>
            <a:r>
              <a:rPr sz="1000" spc="-4" dirty="0">
                <a:latin typeface="Arial" panose="020B0604020202020204" pitchFamily="34" charset="0"/>
                <a:cs typeface="Arial" panose="020B0604020202020204" pitchFamily="34" charset="0"/>
              </a:rPr>
              <a:t>be handled </a:t>
            </a:r>
            <a:r>
              <a:rPr sz="1000" dirty="0">
                <a:latin typeface="Arial" panose="020B0604020202020204" pitchFamily="34" charset="0"/>
                <a:cs typeface="Arial" panose="020B0604020202020204" pitchFamily="34" charset="0"/>
              </a:rPr>
              <a:t>using the current</a:t>
            </a:r>
            <a:r>
              <a:rPr sz="1000" spc="-12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processes.</a:t>
            </a:r>
            <a:endParaRPr sz="1000" dirty="0">
              <a:latin typeface="Arial" panose="020B0604020202020204" pitchFamily="34" charset="0"/>
              <a:cs typeface="Arial" panose="020B0604020202020204" pitchFamily="34" charset="0"/>
            </a:endParaRPr>
          </a:p>
          <a:p>
            <a:pPr marL="523399" marR="4763" lvl="1" indent="-213836">
              <a:lnSpc>
                <a:spcPct val="150000"/>
              </a:lnSpc>
              <a:spcBef>
                <a:spcPts val="446"/>
              </a:spcBef>
              <a:buClr>
                <a:srgbClr val="49B8E7"/>
              </a:buClr>
              <a:buSzPct val="107142"/>
              <a:buFont typeface="Symbol" panose="05050102010706020507" pitchFamily="18" charset="2"/>
              <a:buChar char="-"/>
              <a:tabLst>
                <a:tab pos="523399" algn="l"/>
                <a:tab pos="523875" algn="l"/>
              </a:tabLst>
            </a:pPr>
            <a:r>
              <a:rPr sz="1000" spc="-30" dirty="0">
                <a:latin typeface="Arial" panose="020B0604020202020204" pitchFamily="34" charset="0"/>
                <a:cs typeface="Arial" panose="020B0604020202020204" pitchFamily="34" charset="0"/>
              </a:rPr>
              <a:t>Your </a:t>
            </a:r>
            <a:r>
              <a:rPr sz="1000" spc="-4" dirty="0">
                <a:latin typeface="Arial" panose="020B0604020202020204" pitchFamily="34" charset="0"/>
                <a:cs typeface="Arial" panose="020B0604020202020204" pitchFamily="34" charset="0"/>
              </a:rPr>
              <a:t>local contact may </a:t>
            </a:r>
            <a:r>
              <a:rPr sz="1000" dirty="0">
                <a:latin typeface="Arial" panose="020B0604020202020204" pitchFamily="34" charset="0"/>
                <a:cs typeface="Arial" panose="020B0604020202020204" pitchFamily="34" charset="0"/>
              </a:rPr>
              <a:t>still </a:t>
            </a:r>
            <a:r>
              <a:rPr sz="1000" spc="-4" dirty="0">
                <a:latin typeface="Arial" panose="020B0604020202020204" pitchFamily="34" charset="0"/>
                <a:cs typeface="Arial" panose="020B0604020202020204" pitchFamily="34" charset="0"/>
              </a:rPr>
              <a:t>send POs </a:t>
            </a:r>
            <a:r>
              <a:rPr sz="1000" dirty="0">
                <a:latin typeface="Arial" panose="020B0604020202020204" pitchFamily="34" charset="0"/>
                <a:cs typeface="Arial" panose="020B0604020202020204" pitchFamily="34" charset="0"/>
              </a:rPr>
              <a:t>to </a:t>
            </a:r>
            <a:r>
              <a:rPr sz="1000" spc="-8" dirty="0">
                <a:latin typeface="Arial" panose="020B0604020202020204" pitchFamily="34" charset="0"/>
                <a:cs typeface="Arial" panose="020B0604020202020204" pitchFamily="34" charset="0"/>
              </a:rPr>
              <a:t>you </a:t>
            </a:r>
            <a:r>
              <a:rPr sz="1000" spc="-4" dirty="0">
                <a:latin typeface="Arial" panose="020B0604020202020204" pitchFamily="34" charset="0"/>
                <a:cs typeface="Arial" panose="020B0604020202020204" pitchFamily="34" charset="0"/>
              </a:rPr>
              <a:t>manually for the foreseeable future, </a:t>
            </a:r>
            <a:r>
              <a:rPr sz="1000" dirty="0">
                <a:latin typeface="Arial" panose="020B0604020202020204" pitchFamily="34" charset="0"/>
                <a:cs typeface="Arial" panose="020B0604020202020204" pitchFamily="34" charset="0"/>
              </a:rPr>
              <a:t>so </a:t>
            </a:r>
            <a:r>
              <a:rPr sz="1000" spc="-4" dirty="0">
                <a:latin typeface="Arial" panose="020B0604020202020204" pitchFamily="34" charset="0"/>
                <a:cs typeface="Arial" panose="020B0604020202020204" pitchFamily="34" charset="0"/>
              </a:rPr>
              <a:t>please</a:t>
            </a:r>
            <a:r>
              <a:rPr lang="de-DE" sz="1000" spc="-4"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confirm </a:t>
            </a:r>
            <a:r>
              <a:rPr sz="1000" spc="-4" dirty="0">
                <a:latin typeface="Arial" panose="020B0604020202020204" pitchFamily="34" charset="0"/>
                <a:cs typeface="Arial" panose="020B0604020202020204" pitchFamily="34" charset="0"/>
              </a:rPr>
              <a:t>all orders with </a:t>
            </a:r>
            <a:r>
              <a:rPr sz="1000" dirty="0">
                <a:latin typeface="Arial" panose="020B0604020202020204" pitchFamily="34" charset="0"/>
                <a:cs typeface="Arial" panose="020B0604020202020204" pitchFamily="34" charset="0"/>
              </a:rPr>
              <a:t>the</a:t>
            </a:r>
            <a:r>
              <a:rPr sz="1000" spc="-71"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requester.</a:t>
            </a:r>
            <a:endParaRPr sz="1000" dirty="0">
              <a:latin typeface="Arial" panose="020B0604020202020204" pitchFamily="34" charset="0"/>
              <a:cs typeface="Arial" panose="020B0604020202020204" pitchFamily="34" charset="0"/>
            </a:endParaRPr>
          </a:p>
          <a:p>
            <a:pPr marL="514350" lvl="1" indent="-171450">
              <a:lnSpc>
                <a:spcPct val="100000"/>
              </a:lnSpc>
              <a:buClr>
                <a:srgbClr val="49B8E7"/>
              </a:buClr>
              <a:buFont typeface="Wingdings" panose="05000000000000000000" pitchFamily="2" charset="2"/>
              <a:buChar char="§"/>
            </a:pPr>
            <a:endParaRPr sz="1000" dirty="0">
              <a:latin typeface="Arial" panose="020B0604020202020204" pitchFamily="34" charset="0"/>
              <a:cs typeface="Arial" panose="020B0604020202020204" pitchFamily="34" charset="0"/>
            </a:endParaRPr>
          </a:p>
          <a:p>
            <a:pPr marL="514350" lvl="1" indent="-171450">
              <a:spcBef>
                <a:spcPts val="30"/>
              </a:spcBef>
              <a:buClr>
                <a:srgbClr val="49B8E7"/>
              </a:buClr>
              <a:buFont typeface="Wingdings" panose="05000000000000000000" pitchFamily="2" charset="2"/>
              <a:buChar char="§"/>
            </a:pPr>
            <a:endParaRPr sz="1000" dirty="0">
              <a:latin typeface="Arial" panose="020B0604020202020204" pitchFamily="34" charset="0"/>
              <a:cs typeface="Arial" panose="020B0604020202020204" pitchFamily="34" charset="0"/>
            </a:endParaRPr>
          </a:p>
          <a:p>
            <a:pPr marL="223838" marR="3810" indent="-214789" algn="just">
              <a:lnSpc>
                <a:spcPct val="150000"/>
              </a:lnSpc>
              <a:buClr>
                <a:srgbClr val="49B8E7"/>
              </a:buClr>
              <a:buSzPct val="107142"/>
              <a:buFont typeface="Wingdings" panose="05000000000000000000" pitchFamily="2" charset="2"/>
              <a:buChar char="§"/>
              <a:tabLst>
                <a:tab pos="224790" algn="l"/>
              </a:tabLst>
            </a:pPr>
            <a:r>
              <a:rPr lang="de-DE" sz="1000" b="1" spc="-15" dirty="0">
                <a:latin typeface="Arial" panose="020B0604020202020204" pitchFamily="34" charset="0"/>
                <a:cs typeface="Arial" panose="020B0604020202020204" pitchFamily="34" charset="0"/>
              </a:rPr>
              <a:t>Munich Re </a:t>
            </a:r>
            <a:r>
              <a:rPr sz="1000" b="1" spc="-4" dirty="0">
                <a:latin typeface="Arial" panose="020B0604020202020204" pitchFamily="34" charset="0"/>
                <a:cs typeface="Arial" panose="020B0604020202020204" pitchFamily="34" charset="0"/>
              </a:rPr>
              <a:t>is requiring </a:t>
            </a:r>
            <a:r>
              <a:rPr sz="1000" b="1" spc="-8" dirty="0">
                <a:latin typeface="Arial" panose="020B0604020202020204" pitchFamily="34" charset="0"/>
                <a:cs typeface="Arial" panose="020B0604020202020204" pitchFamily="34" charset="0"/>
              </a:rPr>
              <a:t>electronic </a:t>
            </a:r>
            <a:r>
              <a:rPr sz="1000" b="1" spc="-4" dirty="0">
                <a:latin typeface="Arial" panose="020B0604020202020204" pitchFamily="34" charset="0"/>
                <a:cs typeface="Arial" panose="020B0604020202020204" pitchFamily="34" charset="0"/>
              </a:rPr>
              <a:t>invoicing through </a:t>
            </a:r>
            <a:r>
              <a:rPr sz="1000" b="1" spc="-8" dirty="0">
                <a:latin typeface="Arial" panose="020B0604020202020204" pitchFamily="34" charset="0"/>
                <a:cs typeface="Arial" panose="020B0604020202020204" pitchFamily="34" charset="0"/>
              </a:rPr>
              <a:t>Coupa</a:t>
            </a:r>
            <a:r>
              <a:rPr sz="1000" spc="-8"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allowing suppliers to</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use the Coupa Supplier Portal </a:t>
            </a:r>
            <a:r>
              <a:rPr sz="1000" dirty="0">
                <a:latin typeface="Arial" panose="020B0604020202020204" pitchFamily="34" charset="0"/>
                <a:cs typeface="Arial" panose="020B0604020202020204" pitchFamily="34" charset="0"/>
              </a:rPr>
              <a:t>to </a:t>
            </a:r>
            <a:r>
              <a:rPr sz="1000" spc="-4" dirty="0">
                <a:latin typeface="Arial" panose="020B0604020202020204" pitchFamily="34" charset="0"/>
                <a:cs typeface="Arial" panose="020B0604020202020204" pitchFamily="34" charset="0"/>
              </a:rPr>
              <a:t>simplify </a:t>
            </a:r>
            <a:r>
              <a:rPr sz="1000" dirty="0">
                <a:latin typeface="Arial" panose="020B0604020202020204" pitchFamily="34" charset="0"/>
                <a:cs typeface="Arial" panose="020B0604020202020204" pitchFamily="34" charset="0"/>
              </a:rPr>
              <a:t>&amp; </a:t>
            </a:r>
            <a:r>
              <a:rPr sz="1000" spc="-4" dirty="0">
                <a:latin typeface="Arial" panose="020B0604020202020204" pitchFamily="34" charset="0"/>
                <a:cs typeface="Arial" panose="020B0604020202020204" pitchFamily="34" charset="0"/>
              </a:rPr>
              <a:t>streamline </a:t>
            </a:r>
            <a:r>
              <a:rPr sz="1000" spc="-8" dirty="0">
                <a:latin typeface="Arial" panose="020B0604020202020204" pitchFamily="34" charset="0"/>
                <a:cs typeface="Arial" panose="020B0604020202020204" pitchFamily="34" charset="0"/>
              </a:rPr>
              <a:t>the</a:t>
            </a:r>
            <a:r>
              <a:rPr lang="de-DE" sz="1000" spc="-8"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receipt and </a:t>
            </a:r>
            <a:r>
              <a:rPr sz="1000" spc="-8" dirty="0">
                <a:latin typeface="Arial" panose="020B0604020202020204" pitchFamily="34" charset="0"/>
                <a:cs typeface="Arial" panose="020B0604020202020204" pitchFamily="34" charset="0"/>
              </a:rPr>
              <a:t>acknowledgement of purchase </a:t>
            </a:r>
            <a:r>
              <a:rPr sz="1000" spc="-4" dirty="0">
                <a:latin typeface="Arial" panose="020B0604020202020204" pitchFamily="34" charset="0"/>
                <a:cs typeface="Arial" panose="020B0604020202020204" pitchFamily="34" charset="0"/>
              </a:rPr>
              <a:t>orders and the submission of invoices </a:t>
            </a:r>
            <a:r>
              <a:rPr sz="1000" dirty="0">
                <a:latin typeface="Arial" panose="020B0604020202020204" pitchFamily="34" charset="0"/>
                <a:cs typeface="Arial" panose="020B0604020202020204" pitchFamily="34" charset="0"/>
              </a:rPr>
              <a:t>to </a:t>
            </a:r>
            <a:r>
              <a:rPr lang="de-DE" sz="1000" spc="-15" dirty="0">
                <a:latin typeface="Arial" panose="020B0604020202020204" pitchFamily="34" charset="0"/>
                <a:cs typeface="Arial" panose="020B0604020202020204" pitchFamily="34" charset="0"/>
              </a:rPr>
              <a:t>Munich Re.</a:t>
            </a:r>
            <a:endParaRPr sz="1000" dirty="0">
              <a:latin typeface="Arial" panose="020B0604020202020204" pitchFamily="34" charset="0"/>
              <a:cs typeface="Arial" panose="020B0604020202020204" pitchFamily="34" charset="0"/>
            </a:endParaRPr>
          </a:p>
        </p:txBody>
      </p:sp>
      <p:sp>
        <p:nvSpPr>
          <p:cNvPr id="6" name="Titel 39">
            <a:extLst>
              <a:ext uri="{FF2B5EF4-FFF2-40B4-BE49-F238E27FC236}">
                <a16:creationId xmlns:a16="http://schemas.microsoft.com/office/drawing/2014/main" id="{BA4E4BE1-3BCB-43A8-8B7E-8321135426B1}"/>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Introduction to Coupa</a:t>
            </a:r>
          </a:p>
          <a:p>
            <a:r>
              <a:rPr lang="en-US" sz="1800" dirty="0">
                <a:solidFill>
                  <a:srgbClr val="49B8E7"/>
                </a:solidFill>
              </a:rPr>
              <a:t>What is changing</a:t>
            </a:r>
            <a:r>
              <a:rPr lang="de-DE" sz="1800" dirty="0">
                <a:solidFill>
                  <a:srgbClr val="49B8E7"/>
                </a:solidFill>
              </a:rPr>
              <a:t>?</a:t>
            </a:r>
          </a:p>
        </p:txBody>
      </p:sp>
      <p:sp>
        <p:nvSpPr>
          <p:cNvPr id="2" name="Foliennummernplatzhalter 1">
            <a:extLst>
              <a:ext uri="{FF2B5EF4-FFF2-40B4-BE49-F238E27FC236}">
                <a16:creationId xmlns:a16="http://schemas.microsoft.com/office/drawing/2014/main" id="{807A0C80-A02D-4DAD-A86B-AA82044D1548}"/>
              </a:ext>
            </a:extLst>
          </p:cNvPr>
          <p:cNvSpPr>
            <a:spLocks noGrp="1"/>
          </p:cNvSpPr>
          <p:nvPr>
            <p:ph type="sldNum" sz="quarter" idx="12"/>
          </p:nvPr>
        </p:nvSpPr>
        <p:spPr/>
        <p:txBody>
          <a:bodyPr/>
          <a:lstStyle/>
          <a:p>
            <a:fld id="{D56DB8AA-803C-49D2-90AA-1140CE72DCD7}" type="slidenum">
              <a:rPr lang="de-DE" smtClean="0"/>
              <a:pPr/>
              <a:t>11</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5999" y="1363885"/>
            <a:ext cx="8193315" cy="1982113"/>
          </a:xfrm>
          <a:prstGeom prst="rect">
            <a:avLst/>
          </a:prstGeom>
        </p:spPr>
        <p:txBody>
          <a:bodyPr vert="horz" wrap="square" lIns="0" tIns="10001" rIns="0" bIns="0" rtlCol="0">
            <a:spAutoFit/>
          </a:bodyPr>
          <a:lstStyle/>
          <a:p>
            <a:pPr marL="180975" indent="-171450">
              <a:spcBef>
                <a:spcPts val="79"/>
              </a:spcBef>
              <a:buClr>
                <a:srgbClr val="49B8E7"/>
              </a:buClr>
              <a:buFont typeface="Wingdings" panose="05000000000000000000" pitchFamily="2" charset="2"/>
              <a:buChar char="§"/>
            </a:pPr>
            <a:r>
              <a:rPr lang="de-DE" sz="1000" spc="-19" dirty="0">
                <a:latin typeface="Arial" panose="020B0604020202020204" pitchFamily="34" charset="0"/>
                <a:cs typeface="Arial" panose="020B0604020202020204" pitchFamily="34" charset="0"/>
              </a:rPr>
              <a:t>Munich Re </a:t>
            </a:r>
            <a:r>
              <a:rPr sz="1000" dirty="0">
                <a:latin typeface="Arial" panose="020B0604020202020204" pitchFamily="34" charset="0"/>
                <a:cs typeface="Arial" panose="020B0604020202020204" pitchFamily="34" charset="0"/>
              </a:rPr>
              <a:t>will use </a:t>
            </a:r>
            <a:r>
              <a:rPr sz="1000" spc="-11" dirty="0">
                <a:latin typeface="Arial" panose="020B0604020202020204" pitchFamily="34" charset="0"/>
                <a:cs typeface="Arial" panose="020B0604020202020204" pitchFamily="34" charset="0"/>
              </a:rPr>
              <a:t>Coupa’s </a:t>
            </a:r>
            <a:r>
              <a:rPr sz="1000" spc="-4" dirty="0">
                <a:latin typeface="Arial" panose="020B0604020202020204" pitchFamily="34" charset="0"/>
                <a:cs typeface="Arial" panose="020B0604020202020204" pitchFamily="34" charset="0"/>
              </a:rPr>
              <a:t>Compliance-as-a-Service</a:t>
            </a:r>
            <a:r>
              <a:rPr sz="1000" spc="-9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module.</a:t>
            </a:r>
          </a:p>
          <a:p>
            <a:pPr marL="171450" indent="-171450">
              <a:spcBef>
                <a:spcPts val="11"/>
              </a:spcBef>
              <a:buClr>
                <a:srgbClr val="49B8E7"/>
              </a:buClr>
              <a:buFont typeface="Wingdings" panose="05000000000000000000" pitchFamily="2" charset="2"/>
              <a:buChar char="§"/>
            </a:pPr>
            <a:endParaRPr sz="1000" dirty="0">
              <a:latin typeface="Arial" panose="020B0604020202020204" pitchFamily="34" charset="0"/>
              <a:cs typeface="Arial" panose="020B0604020202020204" pitchFamily="34" charset="0"/>
            </a:endParaRPr>
          </a:p>
          <a:p>
            <a:pPr marL="180975" marR="4763" indent="-171450">
              <a:lnSpc>
                <a:spcPct val="150000"/>
              </a:lnSpc>
              <a:buClr>
                <a:srgbClr val="49B8E7"/>
              </a:buClr>
              <a:buFont typeface="Wingdings" panose="05000000000000000000" pitchFamily="2" charset="2"/>
              <a:buChar char="§"/>
            </a:pPr>
            <a:r>
              <a:rPr sz="1000" dirty="0">
                <a:latin typeface="Arial" panose="020B0604020202020204" pitchFamily="34" charset="0"/>
                <a:cs typeface="Arial" panose="020B0604020202020204" pitchFamily="34" charset="0"/>
              </a:rPr>
              <a:t>As a </a:t>
            </a:r>
            <a:r>
              <a:rPr sz="1000" spc="-15" dirty="0">
                <a:latin typeface="Arial" panose="020B0604020202020204" pitchFamily="34" charset="0"/>
                <a:cs typeface="Arial" panose="020B0604020202020204" pitchFamily="34" charset="0"/>
              </a:rPr>
              <a:t>supplier, </a:t>
            </a:r>
            <a:r>
              <a:rPr sz="1000" spc="-4" dirty="0">
                <a:latin typeface="Arial" panose="020B0604020202020204" pitchFamily="34" charset="0"/>
                <a:cs typeface="Arial" panose="020B0604020202020204" pitchFamily="34" charset="0"/>
              </a:rPr>
              <a:t>you </a:t>
            </a:r>
            <a:r>
              <a:rPr sz="1000" spc="-8" dirty="0">
                <a:latin typeface="Arial" panose="020B0604020202020204" pitchFamily="34" charset="0"/>
                <a:cs typeface="Arial" panose="020B0604020202020204" pitchFamily="34" charset="0"/>
              </a:rPr>
              <a:t>authorize </a:t>
            </a:r>
            <a:r>
              <a:rPr sz="1000" spc="-4" dirty="0">
                <a:latin typeface="Arial" panose="020B0604020202020204" pitchFamily="34" charset="0"/>
                <a:cs typeface="Arial" panose="020B0604020202020204" pitchFamily="34" charset="0"/>
              </a:rPr>
              <a:t>Coupa </a:t>
            </a:r>
            <a:r>
              <a:rPr sz="1000" spc="-8" dirty="0">
                <a:latin typeface="Arial" panose="020B0604020202020204" pitchFamily="34" charset="0"/>
                <a:cs typeface="Arial" panose="020B0604020202020204" pitchFamily="34" charset="0"/>
              </a:rPr>
              <a:t>to generate an invoice </a:t>
            </a:r>
            <a:r>
              <a:rPr sz="1000" spc="-4" dirty="0">
                <a:latin typeface="Arial" panose="020B0604020202020204" pitchFamily="34" charset="0"/>
                <a:cs typeface="Arial" panose="020B0604020202020204" pitchFamily="34" charset="0"/>
              </a:rPr>
              <a:t>on your behalf based </a:t>
            </a:r>
            <a:r>
              <a:rPr sz="1000" spc="-8" dirty="0">
                <a:latin typeface="Arial" panose="020B0604020202020204" pitchFamily="34" charset="0"/>
                <a:cs typeface="Arial" panose="020B0604020202020204" pitchFamily="34" charset="0"/>
              </a:rPr>
              <a:t>on invoice data </a:t>
            </a:r>
            <a:r>
              <a:rPr sz="1000" spc="-4" dirty="0">
                <a:latin typeface="Arial" panose="020B0604020202020204" pitchFamily="34" charset="0"/>
                <a:cs typeface="Arial" panose="020B0604020202020204" pitchFamily="34" charset="0"/>
              </a:rPr>
              <a:t>you </a:t>
            </a:r>
            <a:r>
              <a:rPr sz="1000" spc="-11" dirty="0">
                <a:latin typeface="Arial" panose="020B0604020202020204" pitchFamily="34" charset="0"/>
                <a:cs typeface="Arial" panose="020B0604020202020204" pitchFamily="34" charset="0"/>
              </a:rPr>
              <a:t>have </a:t>
            </a:r>
            <a:r>
              <a:rPr sz="1000" spc="-4" dirty="0">
                <a:latin typeface="Arial" panose="020B0604020202020204" pitchFamily="34" charset="0"/>
                <a:cs typeface="Arial" panose="020B0604020202020204" pitchFamily="34" charset="0"/>
              </a:rPr>
              <a:t>provided. </a:t>
            </a:r>
            <a:r>
              <a:rPr sz="1000" dirty="0">
                <a:latin typeface="Arial" panose="020B0604020202020204" pitchFamily="34" charset="0"/>
                <a:cs typeface="Arial" panose="020B0604020202020204" pitchFamily="34" charset="0"/>
              </a:rPr>
              <a:t>Coupa will send </a:t>
            </a:r>
            <a:r>
              <a:rPr sz="1000" spc="-4" dirty="0">
                <a:latin typeface="Arial" panose="020B0604020202020204" pitchFamily="34" charset="0"/>
                <a:cs typeface="Arial" panose="020B0604020202020204" pitchFamily="34" charset="0"/>
              </a:rPr>
              <a:t>the PDF </a:t>
            </a:r>
            <a:r>
              <a:rPr sz="1000" spc="-8" dirty="0">
                <a:latin typeface="Arial" panose="020B0604020202020204" pitchFamily="34" charset="0"/>
                <a:cs typeface="Arial" panose="020B0604020202020204" pitchFamily="34" charset="0"/>
              </a:rPr>
              <a:t>invoice to </a:t>
            </a:r>
            <a:r>
              <a:rPr sz="1000" spc="-4" dirty="0">
                <a:latin typeface="Arial" panose="020B0604020202020204" pitchFamily="34" charset="0"/>
                <a:cs typeface="Arial" panose="020B0604020202020204" pitchFamily="34" charset="0"/>
              </a:rPr>
              <a:t>you </a:t>
            </a:r>
            <a:r>
              <a:rPr sz="1000" dirty="0">
                <a:latin typeface="Arial" panose="020B0604020202020204" pitchFamily="34" charset="0"/>
                <a:cs typeface="Arial" panose="020B0604020202020204" pitchFamily="34" charset="0"/>
              </a:rPr>
              <a:t>and </a:t>
            </a:r>
            <a:r>
              <a:rPr sz="1000" spc="-8" dirty="0">
                <a:latin typeface="Arial" panose="020B0604020202020204" pitchFamily="34" charset="0"/>
                <a:cs typeface="Arial" panose="020B0604020202020204" pitchFamily="34" charset="0"/>
              </a:rPr>
              <a:t>to </a:t>
            </a:r>
            <a:r>
              <a:rPr lang="de-DE" sz="1000" spc="-19" dirty="0">
                <a:latin typeface="Arial" panose="020B0604020202020204" pitchFamily="34" charset="0"/>
                <a:cs typeface="Arial" panose="020B0604020202020204" pitchFamily="34" charset="0"/>
              </a:rPr>
              <a:t>Munich Re</a:t>
            </a:r>
            <a:r>
              <a:rPr sz="1000" spc="-11"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71450" indent="-171450">
              <a:spcBef>
                <a:spcPts val="11"/>
              </a:spcBef>
              <a:buClr>
                <a:srgbClr val="49B8E7"/>
              </a:buClr>
              <a:buFont typeface="Wingdings" panose="05000000000000000000" pitchFamily="2" charset="2"/>
              <a:buChar char="§"/>
            </a:pPr>
            <a:endParaRPr sz="1000" dirty="0">
              <a:latin typeface="Arial" panose="020B0604020202020204" pitchFamily="34" charset="0"/>
              <a:cs typeface="Arial" panose="020B0604020202020204" pitchFamily="34" charset="0"/>
            </a:endParaRPr>
          </a:p>
          <a:p>
            <a:pPr marL="180499" marR="6191" indent="-171450">
              <a:lnSpc>
                <a:spcPct val="150000"/>
              </a:lnSpc>
              <a:spcBef>
                <a:spcPts val="4"/>
              </a:spcBef>
              <a:buClr>
                <a:srgbClr val="49B8E7"/>
              </a:buClr>
              <a:buFont typeface="Wingdings" panose="05000000000000000000" pitchFamily="2" charset="2"/>
              <a:buChar char="§"/>
            </a:pPr>
            <a:r>
              <a:rPr sz="1000" spc="-4" dirty="0">
                <a:latin typeface="Arial" panose="020B0604020202020204" pitchFamily="34" charset="0"/>
                <a:cs typeface="Arial" panose="020B0604020202020204" pitchFamily="34" charset="0"/>
              </a:rPr>
              <a:t>Coupa </a:t>
            </a:r>
            <a:r>
              <a:rPr sz="1000" spc="-8" dirty="0">
                <a:latin typeface="Arial" panose="020B0604020202020204" pitchFamily="34" charset="0"/>
                <a:cs typeface="Arial" panose="020B0604020202020204" pitchFamily="34" charset="0"/>
              </a:rPr>
              <a:t>generated </a:t>
            </a:r>
            <a:r>
              <a:rPr sz="1000" spc="-4" dirty="0">
                <a:latin typeface="Arial" panose="020B0604020202020204" pitchFamily="34" charset="0"/>
                <a:cs typeface="Arial" panose="020B0604020202020204" pitchFamily="34" charset="0"/>
              </a:rPr>
              <a:t>PDF </a:t>
            </a:r>
            <a:r>
              <a:rPr sz="1000" spc="-8" dirty="0">
                <a:latin typeface="Arial" panose="020B0604020202020204" pitchFamily="34" charset="0"/>
                <a:cs typeface="Arial" panose="020B0604020202020204" pitchFamily="34" charset="0"/>
              </a:rPr>
              <a:t>invoice </a:t>
            </a:r>
            <a:r>
              <a:rPr sz="1000" dirty="0">
                <a:latin typeface="Arial" panose="020B0604020202020204" pitchFamily="34" charset="0"/>
                <a:cs typeface="Arial" panose="020B0604020202020204" pitchFamily="34" charset="0"/>
              </a:rPr>
              <a:t>is </a:t>
            </a:r>
            <a:r>
              <a:rPr sz="1000" spc="-4" dirty="0">
                <a:latin typeface="Arial" panose="020B0604020202020204" pitchFamily="34" charset="0"/>
                <a:cs typeface="Arial" panose="020B0604020202020204" pitchFamily="34" charset="0"/>
              </a:rPr>
              <a:t>the only </a:t>
            </a:r>
            <a:r>
              <a:rPr sz="1000" spc="-8" dirty="0">
                <a:latin typeface="Arial" panose="020B0604020202020204" pitchFamily="34" charset="0"/>
                <a:cs typeface="Arial" panose="020B0604020202020204" pitchFamily="34" charset="0"/>
              </a:rPr>
              <a:t>legal invoice </a:t>
            </a:r>
            <a:r>
              <a:rPr sz="1000" spc="-15" dirty="0">
                <a:latin typeface="Arial" panose="020B0604020202020204" pitchFamily="34" charset="0"/>
                <a:cs typeface="Arial" panose="020B0604020202020204" pitchFamily="34" charset="0"/>
              </a:rPr>
              <a:t>for </a:t>
            </a:r>
            <a:r>
              <a:rPr sz="1000" spc="-8" dirty="0">
                <a:latin typeface="Arial" panose="020B0604020202020204" pitchFamily="34" charset="0"/>
                <a:cs typeface="Arial" panose="020B0604020202020204" pitchFamily="34" charset="0"/>
              </a:rPr>
              <a:t>you </a:t>
            </a:r>
            <a:r>
              <a:rPr sz="1000" spc="-4" dirty="0">
                <a:latin typeface="Arial" panose="020B0604020202020204" pitchFamily="34" charset="0"/>
                <a:cs typeface="Arial" panose="020B0604020202020204" pitchFamily="34" charset="0"/>
              </a:rPr>
              <a:t>and </a:t>
            </a:r>
            <a:r>
              <a:rPr lang="de-DE" sz="1000" spc="-23" dirty="0">
                <a:latin typeface="Arial" panose="020B0604020202020204" pitchFamily="34" charset="0"/>
                <a:cs typeface="Arial" panose="020B0604020202020204" pitchFamily="34" charset="0"/>
              </a:rPr>
              <a:t>Munich Re</a:t>
            </a:r>
            <a:r>
              <a:rPr sz="1000" spc="-11"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You </a:t>
            </a:r>
            <a:r>
              <a:rPr sz="1000" spc="-8" dirty="0">
                <a:latin typeface="Arial" panose="020B0604020202020204" pitchFamily="34" charset="0"/>
                <a:cs typeface="Arial" panose="020B0604020202020204" pitchFamily="34" charset="0"/>
              </a:rPr>
              <a:t>are required to use </a:t>
            </a:r>
            <a:r>
              <a:rPr sz="1000" spc="-4" dirty="0">
                <a:latin typeface="Arial" panose="020B0604020202020204" pitchFamily="34" charset="0"/>
                <a:cs typeface="Arial" panose="020B0604020202020204" pitchFamily="34" charset="0"/>
              </a:rPr>
              <a:t>the </a:t>
            </a:r>
            <a:r>
              <a:rPr sz="1000" dirty="0">
                <a:latin typeface="Arial" panose="020B0604020202020204" pitchFamily="34" charset="0"/>
                <a:cs typeface="Arial" panose="020B0604020202020204" pitchFamily="34" charset="0"/>
              </a:rPr>
              <a:t>Coupa </a:t>
            </a:r>
            <a:r>
              <a:rPr sz="1000" spc="-4" dirty="0">
                <a:latin typeface="Arial" panose="020B0604020202020204" pitchFamily="34" charset="0"/>
                <a:cs typeface="Arial" panose="020B0604020202020204" pitchFamily="34" charset="0"/>
              </a:rPr>
              <a:t>Invoice </a:t>
            </a:r>
            <a:r>
              <a:rPr sz="1000" spc="-8" dirty="0">
                <a:latin typeface="Arial" panose="020B0604020202020204" pitchFamily="34" charset="0"/>
                <a:cs typeface="Arial" panose="020B0604020202020204" pitchFamily="34" charset="0"/>
              </a:rPr>
              <a:t>to </a:t>
            </a:r>
            <a:r>
              <a:rPr sz="1000" dirty="0">
                <a:latin typeface="Arial" panose="020B0604020202020204" pitchFamily="34" charset="0"/>
                <a:cs typeface="Arial" panose="020B0604020202020204" pitchFamily="34" charset="0"/>
              </a:rPr>
              <a:t>file </a:t>
            </a:r>
            <a:r>
              <a:rPr sz="1000" spc="-4" dirty="0">
                <a:latin typeface="Arial" panose="020B0604020202020204" pitchFamily="34" charset="0"/>
                <a:cs typeface="Arial" panose="020B0604020202020204" pitchFamily="34" charset="0"/>
              </a:rPr>
              <a:t>your </a:t>
            </a:r>
            <a:r>
              <a:rPr sz="1000" spc="-41" dirty="0">
                <a:latin typeface="Arial" panose="020B0604020202020204" pitchFamily="34" charset="0"/>
                <a:cs typeface="Arial" panose="020B0604020202020204" pitchFamily="34" charset="0"/>
              </a:rPr>
              <a:t>VAT</a:t>
            </a:r>
            <a:r>
              <a:rPr sz="1000" spc="-105"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declaration.</a:t>
            </a:r>
            <a:endParaRPr sz="1000" dirty="0">
              <a:latin typeface="Arial" panose="020B0604020202020204" pitchFamily="34" charset="0"/>
              <a:cs typeface="Arial" panose="020B0604020202020204" pitchFamily="34" charset="0"/>
            </a:endParaRPr>
          </a:p>
          <a:p>
            <a:pPr marL="171450" indent="-171450">
              <a:spcBef>
                <a:spcPts val="11"/>
              </a:spcBef>
              <a:buClr>
                <a:srgbClr val="49B8E7"/>
              </a:buClr>
              <a:buFont typeface="Wingdings" panose="05000000000000000000" pitchFamily="2" charset="2"/>
              <a:buChar char="§"/>
            </a:pPr>
            <a:endParaRPr sz="1000" dirty="0">
              <a:latin typeface="Arial" panose="020B0604020202020204" pitchFamily="34" charset="0"/>
              <a:cs typeface="Arial" panose="020B0604020202020204" pitchFamily="34" charset="0"/>
            </a:endParaRPr>
          </a:p>
          <a:p>
            <a:pPr marL="180499" marR="3810" indent="-171450">
              <a:lnSpc>
                <a:spcPct val="150000"/>
              </a:lnSpc>
              <a:buClr>
                <a:srgbClr val="49B8E7"/>
              </a:buClr>
              <a:buFont typeface="Wingdings" panose="05000000000000000000" pitchFamily="2" charset="2"/>
              <a:buChar char="§"/>
            </a:pPr>
            <a:r>
              <a:rPr sz="1000" spc="-11" dirty="0">
                <a:latin typeface="Arial" panose="020B0604020202020204" pitchFamily="34" charset="0"/>
                <a:cs typeface="Arial" panose="020B0604020202020204" pitchFamily="34" charset="0"/>
              </a:rPr>
              <a:t>Subsequently, </a:t>
            </a:r>
            <a:r>
              <a:rPr sz="1000" spc="-8" dirty="0">
                <a:latin typeface="Arial" panose="020B0604020202020204" pitchFamily="34" charset="0"/>
                <a:cs typeface="Arial" panose="020B0604020202020204" pitchFamily="34" charset="0"/>
              </a:rPr>
              <a:t>you </a:t>
            </a:r>
            <a:r>
              <a:rPr sz="1000" spc="-4" dirty="0">
                <a:latin typeface="Arial" panose="020B0604020202020204" pitchFamily="34" charset="0"/>
                <a:cs typeface="Arial" panose="020B0604020202020204" pitchFamily="34" charset="0"/>
              </a:rPr>
              <a:t>explicitly </a:t>
            </a:r>
            <a:r>
              <a:rPr sz="1000" spc="-8" dirty="0">
                <a:latin typeface="Arial" panose="020B0604020202020204" pitchFamily="34" charset="0"/>
                <a:cs typeface="Arial" panose="020B0604020202020204" pitchFamily="34" charset="0"/>
              </a:rPr>
              <a:t>agree to refrain from creating </a:t>
            </a:r>
            <a:r>
              <a:rPr sz="1000" dirty="0">
                <a:latin typeface="Arial" panose="020B0604020202020204" pitchFamily="34" charset="0"/>
                <a:cs typeface="Arial" panose="020B0604020202020204" pitchFamily="34" charset="0"/>
              </a:rPr>
              <a:t>and </a:t>
            </a:r>
            <a:r>
              <a:rPr sz="1000" spc="-4" dirty="0">
                <a:latin typeface="Arial" panose="020B0604020202020204" pitchFamily="34" charset="0"/>
                <a:cs typeface="Arial" panose="020B0604020202020204" pitchFamily="34" charset="0"/>
              </a:rPr>
              <a:t>sending your own </a:t>
            </a:r>
            <a:r>
              <a:rPr sz="1000" spc="-8" dirty="0">
                <a:latin typeface="Arial" panose="020B0604020202020204" pitchFamily="34" charset="0"/>
                <a:cs typeface="Arial" panose="020B0604020202020204" pitchFamily="34" charset="0"/>
              </a:rPr>
              <a:t>invoices </a:t>
            </a:r>
            <a:r>
              <a:rPr sz="1000" spc="-11" dirty="0">
                <a:latin typeface="Arial" panose="020B0604020202020204" pitchFamily="34" charset="0"/>
                <a:cs typeface="Arial" panose="020B0604020202020204" pitchFamily="34" charset="0"/>
              </a:rPr>
              <a:t>for </a:t>
            </a:r>
            <a:r>
              <a:rPr sz="1000" spc="-4" dirty="0">
                <a:latin typeface="Arial" panose="020B0604020202020204" pitchFamily="34" charset="0"/>
                <a:cs typeface="Arial" panose="020B0604020202020204" pitchFamily="34" charset="0"/>
              </a:rPr>
              <a:t>these transactions outside of the </a:t>
            </a:r>
            <a:r>
              <a:rPr sz="1000" dirty="0">
                <a:latin typeface="Arial" panose="020B0604020202020204" pitchFamily="34" charset="0"/>
                <a:cs typeface="Arial" panose="020B0604020202020204" pitchFamily="34" charset="0"/>
              </a:rPr>
              <a:t>Coupa </a:t>
            </a:r>
            <a:r>
              <a:rPr sz="1000" spc="-8" dirty="0">
                <a:latin typeface="Arial" panose="020B0604020202020204" pitchFamily="34" charset="0"/>
                <a:cs typeface="Arial" panose="020B0604020202020204" pitchFamily="34" charset="0"/>
              </a:rPr>
              <a:t>platform </a:t>
            </a:r>
            <a:r>
              <a:rPr sz="1000" spc="-4" dirty="0">
                <a:latin typeface="Arial" panose="020B0604020202020204" pitchFamily="34" charset="0"/>
                <a:cs typeface="Arial" panose="020B0604020202020204" pitchFamily="34" charset="0"/>
              </a:rPr>
              <a:t>or </a:t>
            </a:r>
            <a:r>
              <a:rPr sz="1000" spc="-8" dirty="0">
                <a:latin typeface="Arial" panose="020B0604020202020204" pitchFamily="34" charset="0"/>
                <a:cs typeface="Arial" panose="020B0604020202020204" pitchFamily="34" charset="0"/>
              </a:rPr>
              <a:t>to </a:t>
            </a:r>
            <a:r>
              <a:rPr sz="1000" spc="-11" dirty="0">
                <a:latin typeface="Arial" panose="020B0604020202020204" pitchFamily="34" charset="0"/>
                <a:cs typeface="Arial" panose="020B0604020202020204" pitchFamily="34" charset="0"/>
              </a:rPr>
              <a:t>attach </a:t>
            </a:r>
            <a:r>
              <a:rPr sz="1000" spc="-8" dirty="0">
                <a:latin typeface="Arial" panose="020B0604020202020204" pitchFamily="34" charset="0"/>
                <a:cs typeface="Arial" panose="020B0604020202020204" pitchFamily="34" charset="0"/>
              </a:rPr>
              <a:t>any invoice </a:t>
            </a:r>
            <a:r>
              <a:rPr sz="1000" spc="-4" dirty="0">
                <a:latin typeface="Arial" panose="020B0604020202020204" pitchFamily="34" charset="0"/>
                <a:cs typeface="Arial" panose="020B0604020202020204" pitchFamily="34" charset="0"/>
              </a:rPr>
              <a:t>images </a:t>
            </a:r>
            <a:r>
              <a:rPr sz="1000" spc="-8" dirty="0">
                <a:latin typeface="Arial" panose="020B0604020202020204" pitchFamily="34" charset="0"/>
                <a:cs typeface="Arial" panose="020B0604020202020204" pitchFamily="34" charset="0"/>
              </a:rPr>
              <a:t>to </a:t>
            </a:r>
            <a:r>
              <a:rPr sz="1000" spc="-4" dirty="0">
                <a:latin typeface="Arial" panose="020B0604020202020204" pitchFamily="34" charset="0"/>
                <a:cs typeface="Arial" panose="020B0604020202020204" pitchFamily="34" charset="0"/>
              </a:rPr>
              <a:t>the </a:t>
            </a:r>
            <a:r>
              <a:rPr sz="1000" dirty="0">
                <a:latin typeface="Arial" panose="020B0604020202020204" pitchFamily="34" charset="0"/>
                <a:cs typeface="Arial" panose="020B0604020202020204" pitchFamily="34" charset="0"/>
              </a:rPr>
              <a:t>Coupa</a:t>
            </a:r>
            <a:r>
              <a:rPr sz="1000" spc="-68"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transaction.</a:t>
            </a:r>
            <a:endParaRPr sz="1000" dirty="0">
              <a:latin typeface="Arial" panose="020B0604020202020204" pitchFamily="34" charset="0"/>
              <a:cs typeface="Arial" panose="020B0604020202020204" pitchFamily="34" charset="0"/>
            </a:endParaRPr>
          </a:p>
        </p:txBody>
      </p:sp>
      <p:sp>
        <p:nvSpPr>
          <p:cNvPr id="33" name="Titel 39">
            <a:extLst>
              <a:ext uri="{FF2B5EF4-FFF2-40B4-BE49-F238E27FC236}">
                <a16:creationId xmlns:a16="http://schemas.microsoft.com/office/drawing/2014/main" id="{739A0047-EEF3-4076-9800-9584F79D64CC}"/>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Introduction to Coupa</a:t>
            </a:r>
          </a:p>
          <a:p>
            <a:r>
              <a:rPr lang="en-US" sz="1800" dirty="0">
                <a:solidFill>
                  <a:srgbClr val="49B8E7"/>
                </a:solidFill>
              </a:rPr>
              <a:t>Coupa Compliant Invoicing</a:t>
            </a:r>
            <a:endParaRPr lang="de-DE" sz="1800" dirty="0">
              <a:solidFill>
                <a:srgbClr val="49B8E7"/>
              </a:solidFill>
            </a:endParaRPr>
          </a:p>
        </p:txBody>
      </p:sp>
      <p:sp>
        <p:nvSpPr>
          <p:cNvPr id="2" name="Foliennummernplatzhalter 1">
            <a:extLst>
              <a:ext uri="{FF2B5EF4-FFF2-40B4-BE49-F238E27FC236}">
                <a16:creationId xmlns:a16="http://schemas.microsoft.com/office/drawing/2014/main" id="{C66DF3E7-96AA-4C4A-BF02-57F583CA9663}"/>
              </a:ext>
            </a:extLst>
          </p:cNvPr>
          <p:cNvSpPr>
            <a:spLocks noGrp="1"/>
          </p:cNvSpPr>
          <p:nvPr>
            <p:ph type="sldNum" sz="quarter" idx="12"/>
          </p:nvPr>
        </p:nvSpPr>
        <p:spPr/>
        <p:txBody>
          <a:bodyPr/>
          <a:lstStyle/>
          <a:p>
            <a:fld id="{D56DB8AA-803C-49D2-90AA-1140CE72DCD7}" type="slidenum">
              <a:rPr lang="de-DE" smtClean="0"/>
              <a:pPr/>
              <a:t>12</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B87F3ED-89BC-410E-B4B6-5A40C0FE0D57}"/>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5" r="15"/>
          <a:stretch>
            <a:fillRect/>
          </a:stretch>
        </p:blipFill>
        <p:spPr bwMode="auto">
          <a:xfrm>
            <a:off x="0" y="0"/>
            <a:ext cx="9144000" cy="5144400"/>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FBAC7B27-E5B1-4843-A4C0-B63D6A6024B5}"/>
              </a:ext>
            </a:extLst>
          </p:cNvPr>
          <p:cNvSpPr>
            <a:spLocks noGrp="1"/>
          </p:cNvSpPr>
          <p:nvPr>
            <p:ph type="title"/>
          </p:nvPr>
        </p:nvSpPr>
        <p:spPr/>
        <p:txBody>
          <a:bodyPr/>
          <a:lstStyle/>
          <a:p>
            <a:pPr marL="9525">
              <a:lnSpc>
                <a:spcPts val="2149"/>
              </a:lnSpc>
              <a:spcBef>
                <a:spcPts val="75"/>
              </a:spcBef>
            </a:pPr>
            <a:r>
              <a:rPr lang="en-US" b="1" spc="-4" dirty="0"/>
              <a:t>Registration</a:t>
            </a:r>
            <a:endParaRPr lang="en-US" dirty="0"/>
          </a:p>
        </p:txBody>
      </p:sp>
      <p:sp>
        <p:nvSpPr>
          <p:cNvPr id="4" name="Textplatzhalter 3">
            <a:extLst>
              <a:ext uri="{FF2B5EF4-FFF2-40B4-BE49-F238E27FC236}">
                <a16:creationId xmlns:a16="http://schemas.microsoft.com/office/drawing/2014/main" id="{D1EA2B0A-D464-493C-B6C9-33086AB13403}"/>
              </a:ext>
            </a:extLst>
          </p:cNvPr>
          <p:cNvSpPr>
            <a:spLocks noGrp="1"/>
          </p:cNvSpPr>
          <p:nvPr>
            <p:ph type="body" sz="quarter" idx="24"/>
          </p:nvPr>
        </p:nvSpPr>
        <p:spPr/>
        <p:txBody>
          <a:bodyPr/>
          <a:lstStyle/>
          <a:p>
            <a:r>
              <a:rPr lang="de-DE" dirty="0">
                <a:solidFill>
                  <a:srgbClr val="49B8E7"/>
                </a:solidFill>
              </a:rPr>
              <a:t>2</a:t>
            </a:r>
          </a:p>
        </p:txBody>
      </p:sp>
      <p:sp>
        <p:nvSpPr>
          <p:cNvPr id="5" name="Textplatzhalter 4">
            <a:extLst>
              <a:ext uri="{FF2B5EF4-FFF2-40B4-BE49-F238E27FC236}">
                <a16:creationId xmlns:a16="http://schemas.microsoft.com/office/drawing/2014/main" id="{11FEC61D-1E4F-441C-9233-ABF367A2A7E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29377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6000" y="1181830"/>
            <a:ext cx="4798852" cy="2090188"/>
          </a:xfrm>
          <a:prstGeom prst="rect">
            <a:avLst/>
          </a:prstGeom>
        </p:spPr>
        <p:txBody>
          <a:bodyPr vert="horz" wrap="square" lIns="0" tIns="9525" rIns="0" bIns="0" rtlCol="0">
            <a:spAutoFit/>
          </a:bodyPr>
          <a:lstStyle/>
          <a:p>
            <a:pPr marL="209074" marR="3810" indent="-200025">
              <a:lnSpc>
                <a:spcPct val="151000"/>
              </a:lnSpc>
              <a:spcBef>
                <a:spcPts val="75"/>
              </a:spcBef>
              <a:buClr>
                <a:srgbClr val="49B8E7"/>
              </a:buClr>
              <a:buSzPct val="83333"/>
              <a:buFont typeface="Wingdings" panose="05000000000000000000" pitchFamily="2" charset="2"/>
              <a:buChar char="§"/>
              <a:tabLst>
                <a:tab pos="209074" algn="l"/>
                <a:tab pos="209550" algn="l"/>
              </a:tabLst>
            </a:pPr>
            <a:r>
              <a:rPr sz="1000" spc="-4" dirty="0">
                <a:latin typeface="Arial" panose="020B0604020202020204" pitchFamily="34" charset="0"/>
                <a:cs typeface="Arial" panose="020B0604020202020204" pitchFamily="34" charset="0"/>
              </a:rPr>
              <a:t>With the help of Coupa, Suppliers will be able to quickly </a:t>
            </a:r>
            <a:r>
              <a:rPr sz="1000" dirty="0">
                <a:latin typeface="Arial" panose="020B0604020202020204" pitchFamily="34" charset="0"/>
                <a:cs typeface="Arial" panose="020B0604020202020204" pitchFamily="34" charset="0"/>
              </a:rPr>
              <a:t>receive </a:t>
            </a:r>
            <a:r>
              <a:rPr sz="1000" spc="-4" dirty="0">
                <a:latin typeface="Arial" panose="020B0604020202020204" pitchFamily="34" charset="0"/>
                <a:cs typeface="Arial" panose="020B0604020202020204" pitchFamily="34" charset="0"/>
              </a:rPr>
              <a:t>and</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acknowledge POs, and </a:t>
            </a:r>
            <a:r>
              <a:rPr sz="1000" dirty="0">
                <a:latin typeface="Arial" panose="020B0604020202020204" pitchFamily="34" charset="0"/>
                <a:cs typeface="Arial" panose="020B0604020202020204" pitchFamily="34" charset="0"/>
              </a:rPr>
              <a:t>create </a:t>
            </a:r>
            <a:r>
              <a:rPr sz="1000" spc="-4" dirty="0">
                <a:latin typeface="Arial" panose="020B0604020202020204" pitchFamily="34" charset="0"/>
                <a:cs typeface="Arial" panose="020B0604020202020204" pitchFamily="34" charset="0"/>
              </a:rPr>
              <a:t>electronic invoices </a:t>
            </a:r>
            <a:r>
              <a:rPr sz="1000" dirty="0">
                <a:latin typeface="Arial" panose="020B0604020202020204" pitchFamily="34" charset="0"/>
                <a:cs typeface="Arial" panose="020B0604020202020204" pitchFamily="34" charset="0"/>
              </a:rPr>
              <a:t>via </a:t>
            </a:r>
            <a:r>
              <a:rPr sz="1000" spc="-4" dirty="0">
                <a:latin typeface="Arial" panose="020B0604020202020204" pitchFamily="34" charset="0"/>
                <a:cs typeface="Arial" panose="020B0604020202020204" pitchFamily="34" charset="0"/>
              </a:rPr>
              <a:t>online</a:t>
            </a:r>
            <a:r>
              <a:rPr sz="1000" spc="-45"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platform.</a:t>
            </a:r>
            <a:endParaRPr sz="1000" dirty="0">
              <a:latin typeface="Arial" panose="020B0604020202020204" pitchFamily="34" charset="0"/>
              <a:cs typeface="Arial" panose="020B0604020202020204" pitchFamily="34" charset="0"/>
            </a:endParaRPr>
          </a:p>
          <a:p>
            <a:pPr marL="209550" indent="-200025">
              <a:spcBef>
                <a:spcPts val="551"/>
              </a:spcBef>
              <a:buClr>
                <a:srgbClr val="49B8E7"/>
              </a:buClr>
              <a:buSzPct val="83333"/>
              <a:buFont typeface="Wingdings" panose="05000000000000000000" pitchFamily="2" charset="2"/>
              <a:buChar char="§"/>
              <a:tabLst>
                <a:tab pos="209074" algn="l"/>
                <a:tab pos="209550" algn="l"/>
              </a:tabLst>
            </a:pPr>
            <a:r>
              <a:rPr sz="1000" spc="-4" dirty="0">
                <a:latin typeface="Arial" panose="020B0604020202020204" pitchFamily="34" charset="0"/>
                <a:cs typeface="Arial" panose="020B0604020202020204" pitchFamily="34" charset="0"/>
              </a:rPr>
              <a:t>As </a:t>
            </a:r>
            <a:r>
              <a:rPr sz="1000" dirty="0">
                <a:latin typeface="Arial" panose="020B0604020202020204" pitchFamily="34" charset="0"/>
                <a:cs typeface="Arial" panose="020B0604020202020204" pitchFamily="34" charset="0"/>
              </a:rPr>
              <a:t>a </a:t>
            </a:r>
            <a:r>
              <a:rPr sz="1000" spc="-11" dirty="0">
                <a:latin typeface="Arial" panose="020B0604020202020204" pitchFamily="34" charset="0"/>
                <a:cs typeface="Arial" panose="020B0604020202020204" pitchFamily="34" charset="0"/>
              </a:rPr>
              <a:t>Supplier, </a:t>
            </a:r>
            <a:r>
              <a:rPr sz="1000" dirty="0">
                <a:latin typeface="Arial" panose="020B0604020202020204" pitchFamily="34" charset="0"/>
                <a:cs typeface="Arial" panose="020B0604020202020204" pitchFamily="34" charset="0"/>
              </a:rPr>
              <a:t>you </a:t>
            </a:r>
            <a:r>
              <a:rPr sz="1000" spc="-4" dirty="0">
                <a:latin typeface="Arial" panose="020B0604020202020204" pitchFamily="34" charset="0"/>
                <a:cs typeface="Arial" panose="020B0604020202020204" pitchFamily="34" charset="0"/>
              </a:rPr>
              <a:t>will have the ability to</a:t>
            </a:r>
            <a:r>
              <a:rPr sz="1000" spc="-11"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a:t>
            </a:r>
            <a:endParaRPr lang="de-DE" sz="1000" dirty="0">
              <a:latin typeface="Arial" panose="020B0604020202020204" pitchFamily="34" charset="0"/>
              <a:cs typeface="Arial" panose="020B0604020202020204" pitchFamily="34" charset="0"/>
            </a:endParaRPr>
          </a:p>
          <a:p>
            <a:pPr marL="209550" indent="-200025">
              <a:spcBef>
                <a:spcPts val="551"/>
              </a:spcBef>
              <a:buClr>
                <a:srgbClr val="49B8E7"/>
              </a:buClr>
              <a:buSzPct val="83333"/>
              <a:buFont typeface="Wingdings" panose="05000000000000000000" pitchFamily="2" charset="2"/>
              <a:buChar char="§"/>
              <a:tabLst>
                <a:tab pos="209074" algn="l"/>
                <a:tab pos="209550" algn="l"/>
              </a:tabLst>
            </a:pPr>
            <a:endParaRPr sz="1000" dirty="0">
              <a:latin typeface="Arial" panose="020B0604020202020204" pitchFamily="34" charset="0"/>
              <a:cs typeface="Arial" panose="020B0604020202020204" pitchFamily="34" charset="0"/>
            </a:endParaRPr>
          </a:p>
          <a:p>
            <a:pPr marL="460534" lvl="1" indent="-230505">
              <a:spcBef>
                <a:spcPts val="551"/>
              </a:spcBef>
              <a:buClr>
                <a:srgbClr val="49B8E7"/>
              </a:buClr>
              <a:buSzPct val="83333"/>
              <a:buAutoNum type="arabicParenR"/>
              <a:tabLst>
                <a:tab pos="460534" algn="l"/>
                <a:tab pos="461010" algn="l"/>
              </a:tabLst>
            </a:pPr>
            <a:r>
              <a:rPr sz="1000" dirty="0">
                <a:latin typeface="Arial" panose="020B0604020202020204" pitchFamily="34" charset="0"/>
                <a:cs typeface="Arial" panose="020B0604020202020204" pitchFamily="34" charset="0"/>
              </a:rPr>
              <a:t>Manage your company</a:t>
            </a:r>
            <a:r>
              <a:rPr sz="1000" spc="-19"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information</a:t>
            </a:r>
            <a:endParaRPr sz="1000" dirty="0">
              <a:latin typeface="Arial" panose="020B0604020202020204" pitchFamily="34" charset="0"/>
              <a:cs typeface="Arial" panose="020B0604020202020204" pitchFamily="34" charset="0"/>
            </a:endParaRPr>
          </a:p>
          <a:p>
            <a:pPr marL="460534" lvl="1" indent="-230505">
              <a:spcBef>
                <a:spcPts val="551"/>
              </a:spcBef>
              <a:buClr>
                <a:srgbClr val="49B8E7"/>
              </a:buClr>
              <a:buSzPct val="83333"/>
              <a:buAutoNum type="arabicParenR"/>
              <a:tabLst>
                <a:tab pos="460534" algn="l"/>
                <a:tab pos="461010" algn="l"/>
              </a:tabLst>
            </a:pPr>
            <a:r>
              <a:rPr sz="1000" spc="-4" dirty="0">
                <a:latin typeface="Arial" panose="020B0604020202020204" pitchFamily="34" charset="0"/>
                <a:cs typeface="Arial" panose="020B0604020202020204" pitchFamily="34" charset="0"/>
              </a:rPr>
              <a:t>Configure </a:t>
            </a:r>
            <a:r>
              <a:rPr sz="1000" dirty="0">
                <a:latin typeface="Arial" panose="020B0604020202020204" pitchFamily="34" charset="0"/>
                <a:cs typeface="Arial" panose="020B0604020202020204" pitchFamily="34" charset="0"/>
              </a:rPr>
              <a:t>your </a:t>
            </a:r>
            <a:r>
              <a:rPr sz="1000" spc="-4" dirty="0">
                <a:latin typeface="Arial" panose="020B0604020202020204" pitchFamily="34" charset="0"/>
                <a:cs typeface="Arial" panose="020B0604020202020204" pitchFamily="34" charset="0"/>
              </a:rPr>
              <a:t>PO and invoice transmission</a:t>
            </a:r>
            <a:r>
              <a:rPr sz="1000" spc="-26"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preferences</a:t>
            </a:r>
            <a:endParaRPr sz="1000" dirty="0">
              <a:latin typeface="Arial" panose="020B0604020202020204" pitchFamily="34" charset="0"/>
              <a:cs typeface="Arial" panose="020B0604020202020204" pitchFamily="34" charset="0"/>
            </a:endParaRPr>
          </a:p>
          <a:p>
            <a:pPr marL="460534" lvl="1" indent="-230505">
              <a:spcBef>
                <a:spcPts val="551"/>
              </a:spcBef>
              <a:buClr>
                <a:srgbClr val="49B8E7"/>
              </a:buClr>
              <a:buSzPct val="83333"/>
              <a:buAutoNum type="arabicParenR"/>
              <a:tabLst>
                <a:tab pos="460534" algn="l"/>
                <a:tab pos="461010" algn="l"/>
              </a:tabLst>
            </a:pPr>
            <a:r>
              <a:rPr sz="1000" spc="-4" dirty="0">
                <a:latin typeface="Arial" panose="020B0604020202020204" pitchFamily="34" charset="0"/>
                <a:cs typeface="Arial" panose="020B0604020202020204" pitchFamily="34" charset="0"/>
              </a:rPr>
              <a:t>Create an online</a:t>
            </a:r>
            <a:r>
              <a:rPr sz="1000" spc="-8"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catalog</a:t>
            </a:r>
          </a:p>
          <a:p>
            <a:pPr marL="460534" lvl="1" indent="-230505">
              <a:spcBef>
                <a:spcPts val="551"/>
              </a:spcBef>
              <a:buClr>
                <a:srgbClr val="49B8E7"/>
              </a:buClr>
              <a:buSzPct val="83333"/>
              <a:buAutoNum type="arabicParenR"/>
              <a:tabLst>
                <a:tab pos="460534" algn="l"/>
                <a:tab pos="461010" algn="l"/>
              </a:tabLst>
            </a:pPr>
            <a:r>
              <a:rPr sz="1000" spc="-8" dirty="0">
                <a:latin typeface="Arial" panose="020B0604020202020204" pitchFamily="34" charset="0"/>
                <a:cs typeface="Arial" panose="020B0604020202020204" pitchFamily="34" charset="0"/>
              </a:rPr>
              <a:t>View </a:t>
            </a:r>
            <a:r>
              <a:rPr sz="1000" spc="-4" dirty="0">
                <a:latin typeface="Arial" panose="020B0604020202020204" pitchFamily="34" charset="0"/>
                <a:cs typeface="Arial" panose="020B0604020202020204" pitchFamily="34" charset="0"/>
              </a:rPr>
              <a:t>all of </a:t>
            </a:r>
            <a:r>
              <a:rPr sz="1000" dirty="0">
                <a:latin typeface="Arial" panose="020B0604020202020204" pitchFamily="34" charset="0"/>
                <a:cs typeface="Arial" panose="020B0604020202020204" pitchFamily="34" charset="0"/>
              </a:rPr>
              <a:t>your </a:t>
            </a:r>
            <a:r>
              <a:rPr sz="1000" spc="-4" dirty="0">
                <a:latin typeface="Arial" panose="020B0604020202020204" pitchFamily="34" charset="0"/>
                <a:cs typeface="Arial" panose="020B0604020202020204" pitchFamily="34" charset="0"/>
              </a:rPr>
              <a:t>purchase</a:t>
            </a:r>
            <a:r>
              <a:rPr sz="1000" spc="-11"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orders</a:t>
            </a:r>
            <a:endParaRPr lang="de-DE" sz="1000" spc="-4" dirty="0">
              <a:latin typeface="Arial" panose="020B0604020202020204" pitchFamily="34" charset="0"/>
              <a:cs typeface="Arial" panose="020B0604020202020204" pitchFamily="34" charset="0"/>
            </a:endParaRPr>
          </a:p>
          <a:p>
            <a:pPr marL="460534" lvl="1" indent="-230505">
              <a:spcBef>
                <a:spcPts val="551"/>
              </a:spcBef>
              <a:buClr>
                <a:srgbClr val="49B8E7"/>
              </a:buClr>
              <a:buSzPct val="83333"/>
              <a:buAutoNum type="arabicParenR"/>
              <a:tabLst>
                <a:tab pos="460534" algn="l"/>
                <a:tab pos="461010" algn="l"/>
              </a:tabLst>
            </a:pPr>
            <a:r>
              <a:rPr lang="de-DE" sz="1000" spc="-4" dirty="0">
                <a:latin typeface="Arial" panose="020B0604020202020204" pitchFamily="34" charset="0"/>
                <a:cs typeface="Arial" panose="020B0604020202020204" pitchFamily="34" charset="0"/>
              </a:rPr>
              <a:t>Create and manage invoices to Munich Re</a:t>
            </a:r>
            <a:endParaRPr sz="1000" dirty="0">
              <a:latin typeface="Arial" panose="020B0604020202020204" pitchFamily="34" charset="0"/>
              <a:cs typeface="Arial" panose="020B0604020202020204" pitchFamily="34" charset="0"/>
            </a:endParaRPr>
          </a:p>
        </p:txBody>
      </p:sp>
      <p:sp>
        <p:nvSpPr>
          <p:cNvPr id="4" name="object 4"/>
          <p:cNvSpPr/>
          <p:nvPr/>
        </p:nvSpPr>
        <p:spPr>
          <a:xfrm>
            <a:off x="5416098" y="1059657"/>
            <a:ext cx="1333500" cy="1391126"/>
          </a:xfrm>
          <a:custGeom>
            <a:avLst/>
            <a:gdLst/>
            <a:ahLst/>
            <a:cxnLst/>
            <a:rect l="l" t="t" r="r" b="b"/>
            <a:pathLst>
              <a:path w="1778000" h="1854835">
                <a:moveTo>
                  <a:pt x="887526" y="1854758"/>
                </a:moveTo>
                <a:lnTo>
                  <a:pt x="0" y="1388850"/>
                </a:lnTo>
                <a:lnTo>
                  <a:pt x="0" y="465908"/>
                </a:lnTo>
                <a:lnTo>
                  <a:pt x="887526" y="0"/>
                </a:lnTo>
                <a:lnTo>
                  <a:pt x="1777510" y="465908"/>
                </a:lnTo>
                <a:lnTo>
                  <a:pt x="1777510" y="1388850"/>
                </a:lnTo>
                <a:lnTo>
                  <a:pt x="887526" y="1854758"/>
                </a:lnTo>
                <a:close/>
              </a:path>
            </a:pathLst>
          </a:custGeom>
          <a:solidFill>
            <a:srgbClr val="00B0F0"/>
          </a:solidFill>
        </p:spPr>
        <p:txBody>
          <a:bodyPr wrap="square" lIns="0" tIns="0" rIns="0" bIns="0" rtlCol="0"/>
          <a:lstStyle/>
          <a:p>
            <a:endParaRPr sz="1013"/>
          </a:p>
        </p:txBody>
      </p:sp>
      <p:sp>
        <p:nvSpPr>
          <p:cNvPr id="5" name="object 5"/>
          <p:cNvSpPr/>
          <p:nvPr/>
        </p:nvSpPr>
        <p:spPr>
          <a:xfrm>
            <a:off x="5484258" y="1181830"/>
            <a:ext cx="1255236" cy="1108208"/>
          </a:xfrm>
          <a:prstGeom prst="rect">
            <a:avLst/>
          </a:prstGeom>
          <a:blipFill>
            <a:blip r:embed="rId2" cstate="print"/>
            <a:stretch>
              <a:fillRect/>
            </a:stretch>
          </a:blipFill>
        </p:spPr>
        <p:txBody>
          <a:bodyPr wrap="square" lIns="0" tIns="0" rIns="0" bIns="0" rtlCol="0"/>
          <a:lstStyle/>
          <a:p>
            <a:endParaRPr sz="1013"/>
          </a:p>
        </p:txBody>
      </p:sp>
      <p:sp>
        <p:nvSpPr>
          <p:cNvPr id="6" name="object 6"/>
          <p:cNvSpPr/>
          <p:nvPr/>
        </p:nvSpPr>
        <p:spPr>
          <a:xfrm>
            <a:off x="5750196" y="2524488"/>
            <a:ext cx="1545898" cy="459217"/>
          </a:xfrm>
          <a:prstGeom prst="rect">
            <a:avLst/>
          </a:prstGeom>
          <a:blipFill>
            <a:blip r:embed="rId3" cstate="print"/>
            <a:stretch>
              <a:fillRect/>
            </a:stretch>
          </a:blipFill>
        </p:spPr>
        <p:txBody>
          <a:bodyPr wrap="square" lIns="0" tIns="0" rIns="0" bIns="0" rtlCol="0"/>
          <a:lstStyle/>
          <a:p>
            <a:endParaRPr sz="1013"/>
          </a:p>
        </p:txBody>
      </p:sp>
      <p:sp>
        <p:nvSpPr>
          <p:cNvPr id="13" name="Titel 39">
            <a:extLst>
              <a:ext uri="{FF2B5EF4-FFF2-40B4-BE49-F238E27FC236}">
                <a16:creationId xmlns:a16="http://schemas.microsoft.com/office/drawing/2014/main" id="{75856F7E-3B38-4177-93D6-9988B9F5506E}"/>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 and Setup</a:t>
            </a:r>
          </a:p>
          <a:p>
            <a:r>
              <a:rPr lang="de-DE" sz="1800" dirty="0">
                <a:solidFill>
                  <a:srgbClr val="49B8E7"/>
                </a:solidFill>
              </a:rPr>
              <a:t>Transactions in Coupa Via CSP</a:t>
            </a:r>
          </a:p>
        </p:txBody>
      </p:sp>
      <p:sp>
        <p:nvSpPr>
          <p:cNvPr id="2" name="Foliennummernplatzhalter 1">
            <a:extLst>
              <a:ext uri="{FF2B5EF4-FFF2-40B4-BE49-F238E27FC236}">
                <a16:creationId xmlns:a16="http://schemas.microsoft.com/office/drawing/2014/main" id="{EC481219-F127-403F-893E-E511C2C8F66B}"/>
              </a:ext>
            </a:extLst>
          </p:cNvPr>
          <p:cNvSpPr>
            <a:spLocks noGrp="1"/>
          </p:cNvSpPr>
          <p:nvPr>
            <p:ph type="sldNum" sz="quarter" idx="12"/>
          </p:nvPr>
        </p:nvSpPr>
        <p:spPr/>
        <p:txBody>
          <a:bodyPr/>
          <a:lstStyle/>
          <a:p>
            <a:fld id="{D56DB8AA-803C-49D2-90AA-1140CE72DCD7}" type="slidenum">
              <a:rPr lang="de-DE" smtClean="0"/>
              <a:pPr/>
              <a:t>14</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6000" y="1042613"/>
            <a:ext cx="7592378" cy="445443"/>
          </a:xfrm>
          <a:prstGeom prst="rect">
            <a:avLst/>
          </a:prstGeom>
        </p:spPr>
        <p:txBody>
          <a:bodyPr vert="horz" wrap="square" lIns="0" tIns="9525" rIns="0" bIns="0" rtlCol="0">
            <a:spAutoFit/>
          </a:bodyPr>
          <a:lstStyle/>
          <a:p>
            <a:pPr marL="9525" marR="3810">
              <a:lnSpc>
                <a:spcPct val="151000"/>
              </a:lnSpc>
              <a:spcBef>
                <a:spcPts val="75"/>
              </a:spcBef>
            </a:pPr>
            <a:r>
              <a:rPr sz="1000" spc="-4" dirty="0">
                <a:latin typeface="Arial" panose="020B0604020202020204" pitchFamily="34" charset="0"/>
                <a:cs typeface="Arial" panose="020B0604020202020204" pitchFamily="34" charset="0"/>
              </a:rPr>
              <a:t>It is imperative that all </a:t>
            </a:r>
            <a:r>
              <a:rPr sz="1000" dirty="0">
                <a:latin typeface="Arial" panose="020B0604020202020204" pitchFamily="34" charset="0"/>
                <a:cs typeface="Arial" panose="020B0604020202020204" pitchFamily="34" charset="0"/>
              </a:rPr>
              <a:t>suppliers connect </a:t>
            </a:r>
            <a:r>
              <a:rPr sz="1000" spc="-4" dirty="0">
                <a:latin typeface="Arial" panose="020B0604020202020204" pitchFamily="34" charset="0"/>
                <a:cs typeface="Arial" panose="020B0604020202020204" pitchFamily="34" charset="0"/>
              </a:rPr>
              <a:t>to the Coupa platform to transact with </a:t>
            </a:r>
            <a:r>
              <a:rPr lang="de-DE" sz="1000" spc="-4" dirty="0">
                <a:latin typeface="Arial" panose="020B0604020202020204" pitchFamily="34" charset="0"/>
                <a:cs typeface="Arial" panose="020B0604020202020204" pitchFamily="34" charset="0"/>
              </a:rPr>
              <a:t>Munich Re</a:t>
            </a:r>
            <a:r>
              <a:rPr sz="1000" spc="-4"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successfully. </a:t>
            </a:r>
            <a:r>
              <a:rPr sz="1000" spc="-4" dirty="0">
                <a:latin typeface="Arial" panose="020B0604020202020204" pitchFamily="34" charset="0"/>
                <a:cs typeface="Arial" panose="020B0604020202020204" pitchFamily="34" charset="0"/>
              </a:rPr>
              <a:t>Each of the below </a:t>
            </a:r>
            <a:r>
              <a:rPr sz="1000" dirty="0">
                <a:latin typeface="Arial" panose="020B0604020202020204" pitchFamily="34" charset="0"/>
                <a:cs typeface="Arial" panose="020B0604020202020204" pitchFamily="34" charset="0"/>
              </a:rPr>
              <a:t>steps must </a:t>
            </a:r>
            <a:r>
              <a:rPr sz="1000" spc="-4" dirty="0">
                <a:latin typeface="Arial" panose="020B0604020202020204" pitchFamily="34" charset="0"/>
                <a:cs typeface="Arial" panose="020B0604020202020204" pitchFamily="34" charset="0"/>
              </a:rPr>
              <a:t>happen before </a:t>
            </a:r>
            <a:r>
              <a:rPr sz="1000" dirty="0">
                <a:latin typeface="Arial" panose="020B0604020202020204" pitchFamily="34" charset="0"/>
                <a:cs typeface="Arial" panose="020B0604020202020204" pitchFamily="34" charset="0"/>
              </a:rPr>
              <a:t>a</a:t>
            </a:r>
            <a:r>
              <a:rPr lang="de-DE" sz="100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supplier can </a:t>
            </a:r>
            <a:r>
              <a:rPr sz="1000" spc="-4" dirty="0">
                <a:latin typeface="Arial" panose="020B0604020202020204" pitchFamily="34" charset="0"/>
                <a:cs typeface="Arial" panose="020B0604020202020204" pitchFamily="34" charset="0"/>
              </a:rPr>
              <a:t>properly interact with </a:t>
            </a:r>
            <a:r>
              <a:rPr lang="de-DE" sz="1000" spc="-4" dirty="0">
                <a:latin typeface="Arial" panose="020B0604020202020204" pitchFamily="34" charset="0"/>
                <a:cs typeface="Arial" panose="020B0604020202020204" pitchFamily="34" charset="0"/>
              </a:rPr>
              <a:t>Munich Re</a:t>
            </a:r>
            <a:r>
              <a:rPr sz="1000" spc="-4"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p:txBody>
      </p:sp>
      <p:sp>
        <p:nvSpPr>
          <p:cNvPr id="4" name="object 4"/>
          <p:cNvSpPr/>
          <p:nvPr/>
        </p:nvSpPr>
        <p:spPr>
          <a:xfrm>
            <a:off x="6346921" y="1841960"/>
            <a:ext cx="1243130" cy="1237935"/>
          </a:xfrm>
          <a:prstGeom prst="rect">
            <a:avLst/>
          </a:prstGeom>
          <a:blipFill>
            <a:blip r:embed="rId2" cstate="print"/>
            <a:stretch>
              <a:fillRect/>
            </a:stretch>
          </a:blipFill>
        </p:spPr>
        <p:txBody>
          <a:bodyPr wrap="square" lIns="0" tIns="0" rIns="0" bIns="0" rtlCol="0"/>
          <a:lstStyle/>
          <a:p>
            <a:endParaRPr sz="900">
              <a:latin typeface="Calibri" panose="020F0502020204030204" pitchFamily="34" charset="0"/>
              <a:cs typeface="Calibri" panose="020F0502020204030204" pitchFamily="34" charset="0"/>
            </a:endParaRPr>
          </a:p>
        </p:txBody>
      </p:sp>
      <p:sp>
        <p:nvSpPr>
          <p:cNvPr id="5" name="object 5"/>
          <p:cNvSpPr/>
          <p:nvPr/>
        </p:nvSpPr>
        <p:spPr>
          <a:xfrm>
            <a:off x="6376920" y="1854711"/>
            <a:ext cx="1183130" cy="1177935"/>
          </a:xfrm>
          <a:prstGeom prst="rect">
            <a:avLst/>
          </a:prstGeom>
          <a:blipFill>
            <a:blip r:embed="rId3" cstate="print"/>
            <a:stretch>
              <a:fillRect/>
            </a:stretch>
          </a:blipFill>
        </p:spPr>
        <p:txBody>
          <a:bodyPr wrap="square" lIns="0" tIns="0" rIns="0" bIns="0" rtlCol="0"/>
          <a:lstStyle/>
          <a:p>
            <a:endParaRPr sz="900">
              <a:latin typeface="Calibri" panose="020F0502020204030204" pitchFamily="34" charset="0"/>
              <a:cs typeface="Calibri" panose="020F0502020204030204" pitchFamily="34" charset="0"/>
            </a:endParaRPr>
          </a:p>
        </p:txBody>
      </p:sp>
      <p:sp>
        <p:nvSpPr>
          <p:cNvPr id="6" name="object 6"/>
          <p:cNvSpPr/>
          <p:nvPr/>
        </p:nvSpPr>
        <p:spPr>
          <a:xfrm>
            <a:off x="6420593" y="1893891"/>
            <a:ext cx="1100138" cy="1099661"/>
          </a:xfrm>
          <a:custGeom>
            <a:avLst/>
            <a:gdLst/>
            <a:ahLst/>
            <a:cxnLst/>
            <a:rect l="l" t="t" r="r" b="b"/>
            <a:pathLst>
              <a:path w="1466850" h="1466214">
                <a:moveTo>
                  <a:pt x="733169" y="1466100"/>
                </a:moveTo>
                <a:lnTo>
                  <a:pt x="684963" y="1464541"/>
                </a:lnTo>
                <a:lnTo>
                  <a:pt x="637590" y="1459927"/>
                </a:lnTo>
                <a:lnTo>
                  <a:pt x="591146" y="1452357"/>
                </a:lnTo>
                <a:lnTo>
                  <a:pt x="545727" y="1441925"/>
                </a:lnTo>
                <a:lnTo>
                  <a:pt x="501431" y="1428729"/>
                </a:lnTo>
                <a:lnTo>
                  <a:pt x="458354" y="1412865"/>
                </a:lnTo>
                <a:lnTo>
                  <a:pt x="416593" y="1394430"/>
                </a:lnTo>
                <a:lnTo>
                  <a:pt x="376244" y="1373520"/>
                </a:lnTo>
                <a:lnTo>
                  <a:pt x="337404" y="1350233"/>
                </a:lnTo>
                <a:lnTo>
                  <a:pt x="300169" y="1324664"/>
                </a:lnTo>
                <a:lnTo>
                  <a:pt x="264636" y="1296910"/>
                </a:lnTo>
                <a:lnTo>
                  <a:pt x="230902" y="1267068"/>
                </a:lnTo>
                <a:lnTo>
                  <a:pt x="199064" y="1235235"/>
                </a:lnTo>
                <a:lnTo>
                  <a:pt x="169217" y="1201507"/>
                </a:lnTo>
                <a:lnTo>
                  <a:pt x="141459" y="1165980"/>
                </a:lnTo>
                <a:lnTo>
                  <a:pt x="115886" y="1128751"/>
                </a:lnTo>
                <a:lnTo>
                  <a:pt x="92594" y="1089917"/>
                </a:lnTo>
                <a:lnTo>
                  <a:pt x="71681" y="1049575"/>
                </a:lnTo>
                <a:lnTo>
                  <a:pt x="53243" y="1007820"/>
                </a:lnTo>
                <a:lnTo>
                  <a:pt x="37377" y="964750"/>
                </a:lnTo>
                <a:lnTo>
                  <a:pt x="24179" y="920462"/>
                </a:lnTo>
                <a:lnTo>
                  <a:pt x="13745" y="875051"/>
                </a:lnTo>
                <a:lnTo>
                  <a:pt x="6173" y="828614"/>
                </a:lnTo>
                <a:lnTo>
                  <a:pt x="1559" y="781248"/>
                </a:lnTo>
                <a:lnTo>
                  <a:pt x="0" y="733050"/>
                </a:lnTo>
                <a:lnTo>
                  <a:pt x="1559" y="684852"/>
                </a:lnTo>
                <a:lnTo>
                  <a:pt x="6173" y="637486"/>
                </a:lnTo>
                <a:lnTo>
                  <a:pt x="13745" y="591049"/>
                </a:lnTo>
                <a:lnTo>
                  <a:pt x="24179" y="545638"/>
                </a:lnTo>
                <a:lnTo>
                  <a:pt x="37377" y="501349"/>
                </a:lnTo>
                <a:lnTo>
                  <a:pt x="53243" y="458279"/>
                </a:lnTo>
                <a:lnTo>
                  <a:pt x="71681" y="416525"/>
                </a:lnTo>
                <a:lnTo>
                  <a:pt x="92594" y="376182"/>
                </a:lnTo>
                <a:lnTo>
                  <a:pt x="115886" y="337348"/>
                </a:lnTo>
                <a:lnTo>
                  <a:pt x="141459" y="300120"/>
                </a:lnTo>
                <a:lnTo>
                  <a:pt x="169217" y="264593"/>
                </a:lnTo>
                <a:lnTo>
                  <a:pt x="199064" y="230865"/>
                </a:lnTo>
                <a:lnTo>
                  <a:pt x="230902" y="199031"/>
                </a:lnTo>
                <a:lnTo>
                  <a:pt x="264636" y="169189"/>
                </a:lnTo>
                <a:lnTo>
                  <a:pt x="300169" y="141436"/>
                </a:lnTo>
                <a:lnTo>
                  <a:pt x="337404" y="115867"/>
                </a:lnTo>
                <a:lnTo>
                  <a:pt x="376244" y="92579"/>
                </a:lnTo>
                <a:lnTo>
                  <a:pt x="416593" y="71670"/>
                </a:lnTo>
                <a:lnTo>
                  <a:pt x="458354" y="53235"/>
                </a:lnTo>
                <a:lnTo>
                  <a:pt x="501431" y="37371"/>
                </a:lnTo>
                <a:lnTo>
                  <a:pt x="545727" y="24175"/>
                </a:lnTo>
                <a:lnTo>
                  <a:pt x="591146" y="13743"/>
                </a:lnTo>
                <a:lnTo>
                  <a:pt x="637590" y="6172"/>
                </a:lnTo>
                <a:lnTo>
                  <a:pt x="684963" y="1559"/>
                </a:lnTo>
                <a:lnTo>
                  <a:pt x="733169" y="0"/>
                </a:lnTo>
                <a:lnTo>
                  <a:pt x="781592" y="1599"/>
                </a:lnTo>
                <a:lnTo>
                  <a:pt x="829540" y="6357"/>
                </a:lnTo>
                <a:lnTo>
                  <a:pt x="876872" y="14215"/>
                </a:lnTo>
                <a:lnTo>
                  <a:pt x="923444" y="25114"/>
                </a:lnTo>
                <a:lnTo>
                  <a:pt x="969115" y="38995"/>
                </a:lnTo>
                <a:lnTo>
                  <a:pt x="1013741" y="55800"/>
                </a:lnTo>
                <a:lnTo>
                  <a:pt x="1057181" y="75468"/>
                </a:lnTo>
                <a:lnTo>
                  <a:pt x="1099292" y="97941"/>
                </a:lnTo>
                <a:lnTo>
                  <a:pt x="1139932" y="123161"/>
                </a:lnTo>
                <a:lnTo>
                  <a:pt x="1178958" y="151067"/>
                </a:lnTo>
                <a:lnTo>
                  <a:pt x="1216228" y="181601"/>
                </a:lnTo>
                <a:lnTo>
                  <a:pt x="1251598" y="214705"/>
                </a:lnTo>
                <a:lnTo>
                  <a:pt x="1284707" y="250070"/>
                </a:lnTo>
                <a:lnTo>
                  <a:pt x="1315247" y="287334"/>
                </a:lnTo>
                <a:lnTo>
                  <a:pt x="1343158" y="326353"/>
                </a:lnTo>
                <a:lnTo>
                  <a:pt x="1368381" y="366986"/>
                </a:lnTo>
                <a:lnTo>
                  <a:pt x="1390858" y="409091"/>
                </a:lnTo>
                <a:lnTo>
                  <a:pt x="1410530" y="452524"/>
                </a:lnTo>
                <a:lnTo>
                  <a:pt x="1427337" y="497143"/>
                </a:lnTo>
                <a:lnTo>
                  <a:pt x="1441221" y="542806"/>
                </a:lnTo>
                <a:lnTo>
                  <a:pt x="1452122" y="589371"/>
                </a:lnTo>
                <a:lnTo>
                  <a:pt x="1459981" y="636695"/>
                </a:lnTo>
                <a:lnTo>
                  <a:pt x="1464740" y="684635"/>
                </a:lnTo>
                <a:lnTo>
                  <a:pt x="1466339" y="733050"/>
                </a:lnTo>
                <a:lnTo>
                  <a:pt x="1464780" y="781248"/>
                </a:lnTo>
                <a:lnTo>
                  <a:pt x="1460166" y="828614"/>
                </a:lnTo>
                <a:lnTo>
                  <a:pt x="1452594" y="875051"/>
                </a:lnTo>
                <a:lnTo>
                  <a:pt x="1442160" y="920462"/>
                </a:lnTo>
                <a:lnTo>
                  <a:pt x="1428962" y="964750"/>
                </a:lnTo>
                <a:lnTo>
                  <a:pt x="1413095" y="1007820"/>
                </a:lnTo>
                <a:lnTo>
                  <a:pt x="1394657" y="1049575"/>
                </a:lnTo>
                <a:lnTo>
                  <a:pt x="1373744" y="1089917"/>
                </a:lnTo>
                <a:lnTo>
                  <a:pt x="1350453" y="1128751"/>
                </a:lnTo>
                <a:lnTo>
                  <a:pt x="1324880" y="1165980"/>
                </a:lnTo>
                <a:lnTo>
                  <a:pt x="1297122" y="1201507"/>
                </a:lnTo>
                <a:lnTo>
                  <a:pt x="1267275" y="1235235"/>
                </a:lnTo>
                <a:lnTo>
                  <a:pt x="1235436" y="1267068"/>
                </a:lnTo>
                <a:lnTo>
                  <a:pt x="1201703" y="1296910"/>
                </a:lnTo>
                <a:lnTo>
                  <a:pt x="1166170" y="1324664"/>
                </a:lnTo>
                <a:lnTo>
                  <a:pt x="1128935" y="1350233"/>
                </a:lnTo>
                <a:lnTo>
                  <a:pt x="1090095" y="1373520"/>
                </a:lnTo>
                <a:lnTo>
                  <a:pt x="1049746" y="1394430"/>
                </a:lnTo>
                <a:lnTo>
                  <a:pt x="1007985" y="1412865"/>
                </a:lnTo>
                <a:lnTo>
                  <a:pt x="964908" y="1428729"/>
                </a:lnTo>
                <a:lnTo>
                  <a:pt x="920612" y="1441925"/>
                </a:lnTo>
                <a:lnTo>
                  <a:pt x="875193" y="1452357"/>
                </a:lnTo>
                <a:lnTo>
                  <a:pt x="828749" y="1459927"/>
                </a:lnTo>
                <a:lnTo>
                  <a:pt x="781376" y="1464541"/>
                </a:lnTo>
                <a:lnTo>
                  <a:pt x="733169" y="1466100"/>
                </a:lnTo>
                <a:close/>
              </a:path>
            </a:pathLst>
          </a:custGeom>
          <a:solidFill>
            <a:srgbClr val="FFFFFF">
              <a:alpha val="89802"/>
            </a:srgbClr>
          </a:solidFill>
        </p:spPr>
        <p:txBody>
          <a:bodyPr wrap="square" lIns="0" tIns="0" rIns="0" bIns="0" rtlCol="0"/>
          <a:lstStyle/>
          <a:p>
            <a:endParaRPr sz="900">
              <a:latin typeface="Calibri" panose="020F0502020204030204" pitchFamily="34" charset="0"/>
              <a:cs typeface="Calibri" panose="020F0502020204030204" pitchFamily="34" charset="0"/>
            </a:endParaRPr>
          </a:p>
        </p:txBody>
      </p:sp>
      <p:sp>
        <p:nvSpPr>
          <p:cNvPr id="7" name="object 7"/>
          <p:cNvSpPr/>
          <p:nvPr/>
        </p:nvSpPr>
        <p:spPr>
          <a:xfrm>
            <a:off x="6420593" y="1893891"/>
            <a:ext cx="1100138" cy="1099661"/>
          </a:xfrm>
          <a:custGeom>
            <a:avLst/>
            <a:gdLst/>
            <a:ahLst/>
            <a:cxnLst/>
            <a:rect l="l" t="t" r="r" b="b"/>
            <a:pathLst>
              <a:path w="1466850" h="1466214">
                <a:moveTo>
                  <a:pt x="0" y="733050"/>
                </a:moveTo>
                <a:lnTo>
                  <a:pt x="1559" y="684852"/>
                </a:lnTo>
                <a:lnTo>
                  <a:pt x="6173" y="637486"/>
                </a:lnTo>
                <a:lnTo>
                  <a:pt x="13745" y="591049"/>
                </a:lnTo>
                <a:lnTo>
                  <a:pt x="24179" y="545638"/>
                </a:lnTo>
                <a:lnTo>
                  <a:pt x="37377" y="501349"/>
                </a:lnTo>
                <a:lnTo>
                  <a:pt x="53243" y="458279"/>
                </a:lnTo>
                <a:lnTo>
                  <a:pt x="71681" y="416525"/>
                </a:lnTo>
                <a:lnTo>
                  <a:pt x="92594" y="376182"/>
                </a:lnTo>
                <a:lnTo>
                  <a:pt x="115886" y="337348"/>
                </a:lnTo>
                <a:lnTo>
                  <a:pt x="141459" y="300120"/>
                </a:lnTo>
                <a:lnTo>
                  <a:pt x="169217" y="264593"/>
                </a:lnTo>
                <a:lnTo>
                  <a:pt x="199064" y="230865"/>
                </a:lnTo>
                <a:lnTo>
                  <a:pt x="230902" y="199031"/>
                </a:lnTo>
                <a:lnTo>
                  <a:pt x="264636" y="169189"/>
                </a:lnTo>
                <a:lnTo>
                  <a:pt x="300169" y="141436"/>
                </a:lnTo>
                <a:lnTo>
                  <a:pt x="337404" y="115867"/>
                </a:lnTo>
                <a:lnTo>
                  <a:pt x="376244" y="92579"/>
                </a:lnTo>
                <a:lnTo>
                  <a:pt x="416593" y="71670"/>
                </a:lnTo>
                <a:lnTo>
                  <a:pt x="458354" y="53235"/>
                </a:lnTo>
                <a:lnTo>
                  <a:pt x="501431" y="37371"/>
                </a:lnTo>
                <a:lnTo>
                  <a:pt x="545727" y="24175"/>
                </a:lnTo>
                <a:lnTo>
                  <a:pt x="591146" y="13743"/>
                </a:lnTo>
                <a:lnTo>
                  <a:pt x="637590" y="6172"/>
                </a:lnTo>
                <a:lnTo>
                  <a:pt x="684963" y="1559"/>
                </a:lnTo>
                <a:lnTo>
                  <a:pt x="733169" y="0"/>
                </a:lnTo>
                <a:lnTo>
                  <a:pt x="781592" y="1599"/>
                </a:lnTo>
                <a:lnTo>
                  <a:pt x="829540" y="6357"/>
                </a:lnTo>
                <a:lnTo>
                  <a:pt x="876872" y="14215"/>
                </a:lnTo>
                <a:lnTo>
                  <a:pt x="923444" y="25114"/>
                </a:lnTo>
                <a:lnTo>
                  <a:pt x="969115" y="38995"/>
                </a:lnTo>
                <a:lnTo>
                  <a:pt x="1013741" y="55800"/>
                </a:lnTo>
                <a:lnTo>
                  <a:pt x="1057181" y="75468"/>
                </a:lnTo>
                <a:lnTo>
                  <a:pt x="1099292" y="97941"/>
                </a:lnTo>
                <a:lnTo>
                  <a:pt x="1139932" y="123161"/>
                </a:lnTo>
                <a:lnTo>
                  <a:pt x="1178958" y="151067"/>
                </a:lnTo>
                <a:lnTo>
                  <a:pt x="1216228" y="181601"/>
                </a:lnTo>
                <a:lnTo>
                  <a:pt x="1251598" y="214705"/>
                </a:lnTo>
                <a:lnTo>
                  <a:pt x="1284707" y="250070"/>
                </a:lnTo>
                <a:lnTo>
                  <a:pt x="1315247" y="287334"/>
                </a:lnTo>
                <a:lnTo>
                  <a:pt x="1343158" y="326353"/>
                </a:lnTo>
                <a:lnTo>
                  <a:pt x="1368381" y="366986"/>
                </a:lnTo>
                <a:lnTo>
                  <a:pt x="1390858" y="409091"/>
                </a:lnTo>
                <a:lnTo>
                  <a:pt x="1410530" y="452524"/>
                </a:lnTo>
                <a:lnTo>
                  <a:pt x="1427337" y="497143"/>
                </a:lnTo>
                <a:lnTo>
                  <a:pt x="1441221" y="542806"/>
                </a:lnTo>
                <a:lnTo>
                  <a:pt x="1452122" y="589371"/>
                </a:lnTo>
                <a:lnTo>
                  <a:pt x="1459981" y="636695"/>
                </a:lnTo>
                <a:lnTo>
                  <a:pt x="1464740" y="684635"/>
                </a:lnTo>
                <a:lnTo>
                  <a:pt x="1466339" y="733050"/>
                </a:lnTo>
                <a:lnTo>
                  <a:pt x="1464780" y="781248"/>
                </a:lnTo>
                <a:lnTo>
                  <a:pt x="1460166" y="828614"/>
                </a:lnTo>
                <a:lnTo>
                  <a:pt x="1452594" y="875051"/>
                </a:lnTo>
                <a:lnTo>
                  <a:pt x="1442160" y="920462"/>
                </a:lnTo>
                <a:lnTo>
                  <a:pt x="1428962" y="964750"/>
                </a:lnTo>
                <a:lnTo>
                  <a:pt x="1413095" y="1007820"/>
                </a:lnTo>
                <a:lnTo>
                  <a:pt x="1394657" y="1049575"/>
                </a:lnTo>
                <a:lnTo>
                  <a:pt x="1373744" y="1089917"/>
                </a:lnTo>
                <a:lnTo>
                  <a:pt x="1350453" y="1128751"/>
                </a:lnTo>
                <a:lnTo>
                  <a:pt x="1324880" y="1165980"/>
                </a:lnTo>
                <a:lnTo>
                  <a:pt x="1297122" y="1201507"/>
                </a:lnTo>
                <a:lnTo>
                  <a:pt x="1267275" y="1235235"/>
                </a:lnTo>
                <a:lnTo>
                  <a:pt x="1235436" y="1267068"/>
                </a:lnTo>
                <a:lnTo>
                  <a:pt x="1201703" y="1296910"/>
                </a:lnTo>
                <a:lnTo>
                  <a:pt x="1166170" y="1324664"/>
                </a:lnTo>
                <a:lnTo>
                  <a:pt x="1128935" y="1350233"/>
                </a:lnTo>
                <a:lnTo>
                  <a:pt x="1090095" y="1373520"/>
                </a:lnTo>
                <a:lnTo>
                  <a:pt x="1049746" y="1394430"/>
                </a:lnTo>
                <a:lnTo>
                  <a:pt x="1007985" y="1412865"/>
                </a:lnTo>
                <a:lnTo>
                  <a:pt x="964908" y="1428729"/>
                </a:lnTo>
                <a:lnTo>
                  <a:pt x="920612" y="1441925"/>
                </a:lnTo>
                <a:lnTo>
                  <a:pt x="875193" y="1452357"/>
                </a:lnTo>
                <a:lnTo>
                  <a:pt x="828749" y="1459927"/>
                </a:lnTo>
                <a:lnTo>
                  <a:pt x="781376" y="1464541"/>
                </a:lnTo>
                <a:lnTo>
                  <a:pt x="733169" y="1466100"/>
                </a:lnTo>
                <a:lnTo>
                  <a:pt x="684963" y="1464541"/>
                </a:lnTo>
                <a:lnTo>
                  <a:pt x="637590" y="1459927"/>
                </a:lnTo>
                <a:lnTo>
                  <a:pt x="591146" y="1452357"/>
                </a:lnTo>
                <a:lnTo>
                  <a:pt x="545727" y="1441925"/>
                </a:lnTo>
                <a:lnTo>
                  <a:pt x="501431" y="1428729"/>
                </a:lnTo>
                <a:lnTo>
                  <a:pt x="458354" y="1412865"/>
                </a:lnTo>
                <a:lnTo>
                  <a:pt x="416593" y="1394430"/>
                </a:lnTo>
                <a:lnTo>
                  <a:pt x="376244" y="1373520"/>
                </a:lnTo>
                <a:lnTo>
                  <a:pt x="337404" y="1350233"/>
                </a:lnTo>
                <a:lnTo>
                  <a:pt x="300169" y="1324664"/>
                </a:lnTo>
                <a:lnTo>
                  <a:pt x="264636" y="1296910"/>
                </a:lnTo>
                <a:lnTo>
                  <a:pt x="230902" y="1267068"/>
                </a:lnTo>
                <a:lnTo>
                  <a:pt x="199064" y="1235235"/>
                </a:lnTo>
                <a:lnTo>
                  <a:pt x="169217" y="1201507"/>
                </a:lnTo>
                <a:lnTo>
                  <a:pt x="141459" y="1165980"/>
                </a:lnTo>
                <a:lnTo>
                  <a:pt x="115886" y="1128751"/>
                </a:lnTo>
                <a:lnTo>
                  <a:pt x="92594" y="1089917"/>
                </a:lnTo>
                <a:lnTo>
                  <a:pt x="71681" y="1049575"/>
                </a:lnTo>
                <a:lnTo>
                  <a:pt x="53243" y="1007820"/>
                </a:lnTo>
                <a:lnTo>
                  <a:pt x="37377" y="964750"/>
                </a:lnTo>
                <a:lnTo>
                  <a:pt x="24179" y="920462"/>
                </a:lnTo>
                <a:lnTo>
                  <a:pt x="13745" y="875051"/>
                </a:lnTo>
                <a:lnTo>
                  <a:pt x="6173" y="828614"/>
                </a:lnTo>
                <a:lnTo>
                  <a:pt x="1559" y="781248"/>
                </a:lnTo>
                <a:lnTo>
                  <a:pt x="0" y="733050"/>
                </a:lnTo>
                <a:close/>
              </a:path>
            </a:pathLst>
          </a:custGeom>
          <a:ln w="9524">
            <a:solidFill>
              <a:srgbClr val="0091DA"/>
            </a:solidFill>
          </a:ln>
        </p:spPr>
        <p:txBody>
          <a:bodyPr wrap="square" lIns="0" tIns="0" rIns="0" bIns="0" rtlCol="0"/>
          <a:lstStyle/>
          <a:p>
            <a:endParaRPr sz="900">
              <a:latin typeface="Arial" panose="020B0604020202020204" pitchFamily="34" charset="0"/>
              <a:cs typeface="Arial" panose="020B0604020202020204" pitchFamily="34" charset="0"/>
            </a:endParaRPr>
          </a:p>
        </p:txBody>
      </p:sp>
      <p:sp>
        <p:nvSpPr>
          <p:cNvPr id="8" name="object 8"/>
          <p:cNvSpPr txBox="1"/>
          <p:nvPr/>
        </p:nvSpPr>
        <p:spPr>
          <a:xfrm>
            <a:off x="6606160" y="2210934"/>
            <a:ext cx="724650" cy="306174"/>
          </a:xfrm>
          <a:prstGeom prst="rect">
            <a:avLst/>
          </a:prstGeom>
        </p:spPr>
        <p:txBody>
          <a:bodyPr vert="horz" wrap="square" lIns="0" tIns="28575" rIns="0" bIns="0" rtlCol="0">
            <a:spAutoFit/>
          </a:bodyPr>
          <a:lstStyle/>
          <a:p>
            <a:pPr marL="50959" marR="3810" indent="-41910" algn="ctr">
              <a:lnSpc>
                <a:spcPts val="1125"/>
              </a:lnSpc>
              <a:spcBef>
                <a:spcPts val="225"/>
              </a:spcBef>
            </a:pPr>
            <a:r>
              <a:rPr sz="900" spc="-41" dirty="0">
                <a:latin typeface="Arial" panose="020B0604020202020204" pitchFamily="34" charset="0"/>
                <a:cs typeface="Arial" panose="020B0604020202020204" pitchFamily="34" charset="0"/>
              </a:rPr>
              <a:t>T</a:t>
            </a:r>
            <a:r>
              <a:rPr sz="900" dirty="0">
                <a:latin typeface="Arial" panose="020B0604020202020204" pitchFamily="34" charset="0"/>
                <a:cs typeface="Arial" panose="020B0604020202020204" pitchFamily="34" charset="0"/>
              </a:rPr>
              <a:t>ransact</a:t>
            </a:r>
            <a:r>
              <a:rPr lang="de-DE" sz="900"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with </a:t>
            </a:r>
            <a:r>
              <a:rPr lang="de-DE" sz="900" spc="-4" dirty="0">
                <a:latin typeface="Arial" panose="020B0604020202020204" pitchFamily="34" charset="0"/>
                <a:cs typeface="Arial" panose="020B0604020202020204" pitchFamily="34" charset="0"/>
              </a:rPr>
              <a:t>Munich Re</a:t>
            </a:r>
            <a:endParaRPr sz="900" dirty="0">
              <a:latin typeface="Arial" panose="020B0604020202020204" pitchFamily="34" charset="0"/>
              <a:cs typeface="Arial" panose="020B0604020202020204" pitchFamily="34" charset="0"/>
            </a:endParaRPr>
          </a:p>
        </p:txBody>
      </p:sp>
      <p:sp>
        <p:nvSpPr>
          <p:cNvPr id="9" name="object 9"/>
          <p:cNvSpPr txBox="1"/>
          <p:nvPr/>
        </p:nvSpPr>
        <p:spPr>
          <a:xfrm>
            <a:off x="6463922" y="3064781"/>
            <a:ext cx="1017746" cy="563616"/>
          </a:xfrm>
          <a:prstGeom prst="rect">
            <a:avLst/>
          </a:prstGeom>
        </p:spPr>
        <p:txBody>
          <a:bodyPr vert="horz" wrap="square" lIns="0" tIns="9525" rIns="0" bIns="0" rtlCol="0">
            <a:spAutoFit/>
          </a:bodyPr>
          <a:lstStyle/>
          <a:p>
            <a:pPr marL="76676" indent="-67628">
              <a:spcBef>
                <a:spcPts val="75"/>
              </a:spcBef>
              <a:buChar char="•"/>
              <a:tabLst>
                <a:tab pos="77153" algn="l"/>
              </a:tabLst>
            </a:pPr>
            <a:r>
              <a:rPr sz="900" spc="-4" dirty="0">
                <a:latin typeface="Arial" panose="020B0604020202020204" pitchFamily="34" charset="0"/>
                <a:cs typeface="Arial" panose="020B0604020202020204" pitchFamily="34" charset="0"/>
              </a:rPr>
              <a:t>Receive</a:t>
            </a:r>
            <a:r>
              <a:rPr sz="900" spc="-11"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POs</a:t>
            </a:r>
            <a:endParaRPr sz="900" dirty="0">
              <a:latin typeface="Arial" panose="020B0604020202020204" pitchFamily="34" charset="0"/>
              <a:cs typeface="Arial" panose="020B0604020202020204" pitchFamily="34" charset="0"/>
            </a:endParaRPr>
          </a:p>
          <a:p>
            <a:pPr marL="76676" indent="-67628">
              <a:spcBef>
                <a:spcPts val="11"/>
              </a:spcBef>
              <a:buChar char="•"/>
              <a:tabLst>
                <a:tab pos="77153" algn="l"/>
              </a:tabLst>
            </a:pPr>
            <a:r>
              <a:rPr sz="900" spc="-4" dirty="0">
                <a:latin typeface="Arial" panose="020B0604020202020204" pitchFamily="34" charset="0"/>
                <a:cs typeface="Arial" panose="020B0604020202020204" pitchFamily="34" charset="0"/>
              </a:rPr>
              <a:t>Acknowledge</a:t>
            </a:r>
            <a:r>
              <a:rPr sz="900" spc="-56"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POs</a:t>
            </a:r>
            <a:endParaRPr sz="900" dirty="0">
              <a:latin typeface="Arial" panose="020B0604020202020204" pitchFamily="34" charset="0"/>
              <a:cs typeface="Arial" panose="020B0604020202020204" pitchFamily="34" charset="0"/>
            </a:endParaRPr>
          </a:p>
          <a:p>
            <a:pPr marL="76676" indent="-67628">
              <a:spcBef>
                <a:spcPts val="45"/>
              </a:spcBef>
              <a:buChar char="•"/>
              <a:tabLst>
                <a:tab pos="77153" algn="l"/>
              </a:tabLst>
            </a:pPr>
            <a:r>
              <a:rPr sz="900" spc="-8" dirty="0">
                <a:latin typeface="Arial" panose="020B0604020202020204" pitchFamily="34" charset="0"/>
                <a:cs typeface="Arial" panose="020B0604020202020204" pitchFamily="34" charset="0"/>
              </a:rPr>
              <a:t>View </a:t>
            </a:r>
            <a:r>
              <a:rPr sz="900" spc="-4" dirty="0">
                <a:latin typeface="Arial" panose="020B0604020202020204" pitchFamily="34" charset="0"/>
                <a:cs typeface="Arial" panose="020B0604020202020204" pitchFamily="34" charset="0"/>
              </a:rPr>
              <a:t>PO</a:t>
            </a:r>
            <a:r>
              <a:rPr sz="900" spc="-23"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details</a:t>
            </a:r>
            <a:endParaRPr lang="de-DE" sz="900" spc="-4" dirty="0">
              <a:latin typeface="Arial" panose="020B0604020202020204" pitchFamily="34" charset="0"/>
              <a:cs typeface="Arial" panose="020B0604020202020204" pitchFamily="34" charset="0"/>
            </a:endParaRPr>
          </a:p>
          <a:p>
            <a:pPr marL="76676" indent="-67628">
              <a:spcBef>
                <a:spcPts val="45"/>
              </a:spcBef>
              <a:buChar char="•"/>
              <a:tabLst>
                <a:tab pos="77153" algn="l"/>
              </a:tabLst>
            </a:pPr>
            <a:r>
              <a:rPr lang="de-DE" sz="900" spc="-4" dirty="0">
                <a:latin typeface="Arial" panose="020B0604020202020204" pitchFamily="34" charset="0"/>
                <a:cs typeface="Arial" panose="020B0604020202020204" pitchFamily="34" charset="0"/>
              </a:rPr>
              <a:t>Create Invoices</a:t>
            </a:r>
            <a:endParaRPr sz="900" dirty="0">
              <a:latin typeface="Arial" panose="020B0604020202020204" pitchFamily="34" charset="0"/>
              <a:cs typeface="Arial" panose="020B0604020202020204" pitchFamily="34" charset="0"/>
            </a:endParaRPr>
          </a:p>
        </p:txBody>
      </p:sp>
      <p:sp>
        <p:nvSpPr>
          <p:cNvPr id="10" name="object 10"/>
          <p:cNvSpPr/>
          <p:nvPr/>
        </p:nvSpPr>
        <p:spPr>
          <a:xfrm>
            <a:off x="4624420" y="1853405"/>
            <a:ext cx="1519098" cy="1215045"/>
          </a:xfrm>
          <a:prstGeom prst="rect">
            <a:avLst/>
          </a:prstGeom>
          <a:blipFill>
            <a:blip r:embed="rId4" cstate="print"/>
            <a:stretch>
              <a:fillRect/>
            </a:stretch>
          </a:blipFill>
        </p:spPr>
        <p:txBody>
          <a:bodyPr wrap="square" lIns="0" tIns="0" rIns="0" bIns="0" rtlCol="0"/>
          <a:lstStyle/>
          <a:p>
            <a:endParaRPr sz="900">
              <a:latin typeface="Arial" panose="020B0604020202020204" pitchFamily="34" charset="0"/>
              <a:cs typeface="Arial" panose="020B0604020202020204" pitchFamily="34" charset="0"/>
            </a:endParaRPr>
          </a:p>
        </p:txBody>
      </p:sp>
      <p:sp>
        <p:nvSpPr>
          <p:cNvPr id="11" name="object 11"/>
          <p:cNvSpPr/>
          <p:nvPr/>
        </p:nvSpPr>
        <p:spPr>
          <a:xfrm>
            <a:off x="4654441" y="1866176"/>
            <a:ext cx="1459078" cy="1155005"/>
          </a:xfrm>
          <a:prstGeom prst="rect">
            <a:avLst/>
          </a:prstGeom>
          <a:blipFill>
            <a:blip r:embed="rId5" cstate="print"/>
            <a:stretch>
              <a:fillRect/>
            </a:stretch>
          </a:blipFill>
        </p:spPr>
        <p:txBody>
          <a:bodyPr wrap="square" lIns="0" tIns="0" rIns="0" bIns="0" rtlCol="0"/>
          <a:lstStyle/>
          <a:p>
            <a:endParaRPr sz="900">
              <a:latin typeface="Calibri" panose="020F0502020204030204" pitchFamily="34" charset="0"/>
              <a:cs typeface="Calibri" panose="020F0502020204030204" pitchFamily="34" charset="0"/>
            </a:endParaRPr>
          </a:p>
        </p:txBody>
      </p:sp>
      <p:sp>
        <p:nvSpPr>
          <p:cNvPr id="12" name="object 12"/>
          <p:cNvSpPr/>
          <p:nvPr/>
        </p:nvSpPr>
        <p:spPr>
          <a:xfrm>
            <a:off x="4711639" y="1893891"/>
            <a:ext cx="1105376" cy="1099661"/>
          </a:xfrm>
          <a:custGeom>
            <a:avLst/>
            <a:gdLst/>
            <a:ahLst/>
            <a:cxnLst/>
            <a:rect l="l" t="t" r="r" b="b"/>
            <a:pathLst>
              <a:path w="1473834" h="1466214">
                <a:moveTo>
                  <a:pt x="736699" y="1466100"/>
                </a:moveTo>
                <a:lnTo>
                  <a:pt x="688261" y="1464541"/>
                </a:lnTo>
                <a:lnTo>
                  <a:pt x="640659" y="1459927"/>
                </a:lnTo>
                <a:lnTo>
                  <a:pt x="593991" y="1452357"/>
                </a:lnTo>
                <a:lnTo>
                  <a:pt x="548354" y="1441925"/>
                </a:lnTo>
                <a:lnTo>
                  <a:pt x="503845" y="1428729"/>
                </a:lnTo>
                <a:lnTo>
                  <a:pt x="460561" y="1412865"/>
                </a:lnTo>
                <a:lnTo>
                  <a:pt x="418598" y="1394430"/>
                </a:lnTo>
                <a:lnTo>
                  <a:pt x="378055" y="1373520"/>
                </a:lnTo>
                <a:lnTo>
                  <a:pt x="339028" y="1350233"/>
                </a:lnTo>
                <a:lnTo>
                  <a:pt x="301614" y="1324664"/>
                </a:lnTo>
                <a:lnTo>
                  <a:pt x="265910" y="1296910"/>
                </a:lnTo>
                <a:lnTo>
                  <a:pt x="232014" y="1267068"/>
                </a:lnTo>
                <a:lnTo>
                  <a:pt x="200022" y="1235235"/>
                </a:lnTo>
                <a:lnTo>
                  <a:pt x="170032" y="1201507"/>
                </a:lnTo>
                <a:lnTo>
                  <a:pt x="142140" y="1165980"/>
                </a:lnTo>
                <a:lnTo>
                  <a:pt x="116444" y="1128751"/>
                </a:lnTo>
                <a:lnTo>
                  <a:pt x="93040" y="1089917"/>
                </a:lnTo>
                <a:lnTo>
                  <a:pt x="72027" y="1049575"/>
                </a:lnTo>
                <a:lnTo>
                  <a:pt x="53500" y="1007820"/>
                </a:lnTo>
                <a:lnTo>
                  <a:pt x="37557" y="964750"/>
                </a:lnTo>
                <a:lnTo>
                  <a:pt x="24295" y="920462"/>
                </a:lnTo>
                <a:lnTo>
                  <a:pt x="13811" y="875051"/>
                </a:lnTo>
                <a:lnTo>
                  <a:pt x="6203" y="828614"/>
                </a:lnTo>
                <a:lnTo>
                  <a:pt x="1567" y="781248"/>
                </a:lnTo>
                <a:lnTo>
                  <a:pt x="0" y="733050"/>
                </a:lnTo>
                <a:lnTo>
                  <a:pt x="1567" y="684852"/>
                </a:lnTo>
                <a:lnTo>
                  <a:pt x="6203" y="637486"/>
                </a:lnTo>
                <a:lnTo>
                  <a:pt x="13811" y="591049"/>
                </a:lnTo>
                <a:lnTo>
                  <a:pt x="24295" y="545638"/>
                </a:lnTo>
                <a:lnTo>
                  <a:pt x="37557" y="501349"/>
                </a:lnTo>
                <a:lnTo>
                  <a:pt x="53500" y="458279"/>
                </a:lnTo>
                <a:lnTo>
                  <a:pt x="72027" y="416525"/>
                </a:lnTo>
                <a:lnTo>
                  <a:pt x="93040" y="376182"/>
                </a:lnTo>
                <a:lnTo>
                  <a:pt x="116444" y="337348"/>
                </a:lnTo>
                <a:lnTo>
                  <a:pt x="142140" y="300120"/>
                </a:lnTo>
                <a:lnTo>
                  <a:pt x="170032" y="264593"/>
                </a:lnTo>
                <a:lnTo>
                  <a:pt x="200022" y="230865"/>
                </a:lnTo>
                <a:lnTo>
                  <a:pt x="232014" y="199031"/>
                </a:lnTo>
                <a:lnTo>
                  <a:pt x="265910" y="169189"/>
                </a:lnTo>
                <a:lnTo>
                  <a:pt x="301614" y="141436"/>
                </a:lnTo>
                <a:lnTo>
                  <a:pt x="339028" y="115867"/>
                </a:lnTo>
                <a:lnTo>
                  <a:pt x="378055" y="92579"/>
                </a:lnTo>
                <a:lnTo>
                  <a:pt x="418598" y="71670"/>
                </a:lnTo>
                <a:lnTo>
                  <a:pt x="460561" y="53235"/>
                </a:lnTo>
                <a:lnTo>
                  <a:pt x="503845" y="37371"/>
                </a:lnTo>
                <a:lnTo>
                  <a:pt x="548354" y="24175"/>
                </a:lnTo>
                <a:lnTo>
                  <a:pt x="593991" y="13743"/>
                </a:lnTo>
                <a:lnTo>
                  <a:pt x="640659" y="6172"/>
                </a:lnTo>
                <a:lnTo>
                  <a:pt x="688261" y="1559"/>
                </a:lnTo>
                <a:lnTo>
                  <a:pt x="736699" y="0"/>
                </a:lnTo>
                <a:lnTo>
                  <a:pt x="785355" y="1599"/>
                </a:lnTo>
                <a:lnTo>
                  <a:pt x="833534" y="6357"/>
                </a:lnTo>
                <a:lnTo>
                  <a:pt x="881093" y="14215"/>
                </a:lnTo>
                <a:lnTo>
                  <a:pt x="927890" y="25114"/>
                </a:lnTo>
                <a:lnTo>
                  <a:pt x="973781" y="38995"/>
                </a:lnTo>
                <a:lnTo>
                  <a:pt x="1018622" y="55800"/>
                </a:lnTo>
                <a:lnTo>
                  <a:pt x="1062271" y="75468"/>
                </a:lnTo>
                <a:lnTo>
                  <a:pt x="1104585" y="97941"/>
                </a:lnTo>
                <a:lnTo>
                  <a:pt x="1145421" y="123161"/>
                </a:lnTo>
                <a:lnTo>
                  <a:pt x="1184635" y="151067"/>
                </a:lnTo>
                <a:lnTo>
                  <a:pt x="1222084" y="181601"/>
                </a:lnTo>
                <a:lnTo>
                  <a:pt x="1257625" y="214705"/>
                </a:lnTo>
                <a:lnTo>
                  <a:pt x="1290893" y="250070"/>
                </a:lnTo>
                <a:lnTo>
                  <a:pt x="1321580" y="287334"/>
                </a:lnTo>
                <a:lnTo>
                  <a:pt x="1349625" y="326353"/>
                </a:lnTo>
                <a:lnTo>
                  <a:pt x="1374970" y="366986"/>
                </a:lnTo>
                <a:lnTo>
                  <a:pt x="1397555" y="409091"/>
                </a:lnTo>
                <a:lnTo>
                  <a:pt x="1417321" y="452524"/>
                </a:lnTo>
                <a:lnTo>
                  <a:pt x="1434209" y="497143"/>
                </a:lnTo>
                <a:lnTo>
                  <a:pt x="1448159" y="542806"/>
                </a:lnTo>
                <a:lnTo>
                  <a:pt x="1459113" y="589371"/>
                </a:lnTo>
                <a:lnTo>
                  <a:pt x="1467010" y="636695"/>
                </a:lnTo>
                <a:lnTo>
                  <a:pt x="1471792" y="684635"/>
                </a:lnTo>
                <a:lnTo>
                  <a:pt x="1473399" y="733050"/>
                </a:lnTo>
                <a:lnTo>
                  <a:pt x="1471832" y="781248"/>
                </a:lnTo>
                <a:lnTo>
                  <a:pt x="1467195" y="828614"/>
                </a:lnTo>
                <a:lnTo>
                  <a:pt x="1459587" y="875051"/>
                </a:lnTo>
                <a:lnTo>
                  <a:pt x="1449103" y="920462"/>
                </a:lnTo>
                <a:lnTo>
                  <a:pt x="1435841" y="964750"/>
                </a:lnTo>
                <a:lnTo>
                  <a:pt x="1419898" y="1007820"/>
                </a:lnTo>
                <a:lnTo>
                  <a:pt x="1401372" y="1049575"/>
                </a:lnTo>
                <a:lnTo>
                  <a:pt x="1380358" y="1089917"/>
                </a:lnTo>
                <a:lnTo>
                  <a:pt x="1356955" y="1128751"/>
                </a:lnTo>
                <a:lnTo>
                  <a:pt x="1331258" y="1165980"/>
                </a:lnTo>
                <a:lnTo>
                  <a:pt x="1303367" y="1201507"/>
                </a:lnTo>
                <a:lnTo>
                  <a:pt x="1273376" y="1235235"/>
                </a:lnTo>
                <a:lnTo>
                  <a:pt x="1241384" y="1267068"/>
                </a:lnTo>
                <a:lnTo>
                  <a:pt x="1207488" y="1296910"/>
                </a:lnTo>
                <a:lnTo>
                  <a:pt x="1171784" y="1324664"/>
                </a:lnTo>
                <a:lnTo>
                  <a:pt x="1134370" y="1350233"/>
                </a:lnTo>
                <a:lnTo>
                  <a:pt x="1095343" y="1373520"/>
                </a:lnTo>
                <a:lnTo>
                  <a:pt x="1054800" y="1394430"/>
                </a:lnTo>
                <a:lnTo>
                  <a:pt x="1012837" y="1412865"/>
                </a:lnTo>
                <a:lnTo>
                  <a:pt x="969553" y="1428729"/>
                </a:lnTo>
                <a:lnTo>
                  <a:pt x="925044" y="1441925"/>
                </a:lnTo>
                <a:lnTo>
                  <a:pt x="879407" y="1452357"/>
                </a:lnTo>
                <a:lnTo>
                  <a:pt x="832739" y="1459927"/>
                </a:lnTo>
                <a:lnTo>
                  <a:pt x="785137" y="1464541"/>
                </a:lnTo>
                <a:lnTo>
                  <a:pt x="736699" y="1466100"/>
                </a:lnTo>
                <a:close/>
              </a:path>
            </a:pathLst>
          </a:custGeom>
          <a:solidFill>
            <a:srgbClr val="FFFFFF">
              <a:alpha val="89802"/>
            </a:srgbClr>
          </a:solidFill>
        </p:spPr>
        <p:txBody>
          <a:bodyPr wrap="square" lIns="0" tIns="0" rIns="0" bIns="0" rtlCol="0"/>
          <a:lstStyle/>
          <a:p>
            <a:endParaRPr sz="900">
              <a:latin typeface="Calibri" panose="020F0502020204030204" pitchFamily="34" charset="0"/>
              <a:cs typeface="Calibri" panose="020F0502020204030204" pitchFamily="34" charset="0"/>
            </a:endParaRPr>
          </a:p>
        </p:txBody>
      </p:sp>
      <p:sp>
        <p:nvSpPr>
          <p:cNvPr id="13" name="object 13"/>
          <p:cNvSpPr/>
          <p:nvPr/>
        </p:nvSpPr>
        <p:spPr>
          <a:xfrm>
            <a:off x="4711639" y="1893891"/>
            <a:ext cx="1105376" cy="1099661"/>
          </a:xfrm>
          <a:custGeom>
            <a:avLst/>
            <a:gdLst/>
            <a:ahLst/>
            <a:cxnLst/>
            <a:rect l="l" t="t" r="r" b="b"/>
            <a:pathLst>
              <a:path w="1473834" h="1466214">
                <a:moveTo>
                  <a:pt x="0" y="733050"/>
                </a:moveTo>
                <a:lnTo>
                  <a:pt x="1567" y="684852"/>
                </a:lnTo>
                <a:lnTo>
                  <a:pt x="6203" y="637486"/>
                </a:lnTo>
                <a:lnTo>
                  <a:pt x="13811" y="591049"/>
                </a:lnTo>
                <a:lnTo>
                  <a:pt x="24295" y="545638"/>
                </a:lnTo>
                <a:lnTo>
                  <a:pt x="37557" y="501349"/>
                </a:lnTo>
                <a:lnTo>
                  <a:pt x="53500" y="458279"/>
                </a:lnTo>
                <a:lnTo>
                  <a:pt x="72027" y="416525"/>
                </a:lnTo>
                <a:lnTo>
                  <a:pt x="93040" y="376182"/>
                </a:lnTo>
                <a:lnTo>
                  <a:pt x="116444" y="337348"/>
                </a:lnTo>
                <a:lnTo>
                  <a:pt x="142140" y="300120"/>
                </a:lnTo>
                <a:lnTo>
                  <a:pt x="170032" y="264593"/>
                </a:lnTo>
                <a:lnTo>
                  <a:pt x="200022" y="230865"/>
                </a:lnTo>
                <a:lnTo>
                  <a:pt x="232014" y="199031"/>
                </a:lnTo>
                <a:lnTo>
                  <a:pt x="265910" y="169189"/>
                </a:lnTo>
                <a:lnTo>
                  <a:pt x="301614" y="141436"/>
                </a:lnTo>
                <a:lnTo>
                  <a:pt x="339028" y="115867"/>
                </a:lnTo>
                <a:lnTo>
                  <a:pt x="378055" y="92579"/>
                </a:lnTo>
                <a:lnTo>
                  <a:pt x="418598" y="71670"/>
                </a:lnTo>
                <a:lnTo>
                  <a:pt x="460561" y="53235"/>
                </a:lnTo>
                <a:lnTo>
                  <a:pt x="503845" y="37371"/>
                </a:lnTo>
                <a:lnTo>
                  <a:pt x="548354" y="24175"/>
                </a:lnTo>
                <a:lnTo>
                  <a:pt x="593991" y="13743"/>
                </a:lnTo>
                <a:lnTo>
                  <a:pt x="640659" y="6172"/>
                </a:lnTo>
                <a:lnTo>
                  <a:pt x="688261" y="1559"/>
                </a:lnTo>
                <a:lnTo>
                  <a:pt x="736699" y="0"/>
                </a:lnTo>
                <a:lnTo>
                  <a:pt x="785355" y="1599"/>
                </a:lnTo>
                <a:lnTo>
                  <a:pt x="833534" y="6357"/>
                </a:lnTo>
                <a:lnTo>
                  <a:pt x="881093" y="14215"/>
                </a:lnTo>
                <a:lnTo>
                  <a:pt x="927890" y="25114"/>
                </a:lnTo>
                <a:lnTo>
                  <a:pt x="973781" y="38995"/>
                </a:lnTo>
                <a:lnTo>
                  <a:pt x="1018622" y="55800"/>
                </a:lnTo>
                <a:lnTo>
                  <a:pt x="1062271" y="75468"/>
                </a:lnTo>
                <a:lnTo>
                  <a:pt x="1104585" y="97941"/>
                </a:lnTo>
                <a:lnTo>
                  <a:pt x="1145421" y="123161"/>
                </a:lnTo>
                <a:lnTo>
                  <a:pt x="1184635" y="151067"/>
                </a:lnTo>
                <a:lnTo>
                  <a:pt x="1222084" y="181601"/>
                </a:lnTo>
                <a:lnTo>
                  <a:pt x="1257625" y="214705"/>
                </a:lnTo>
                <a:lnTo>
                  <a:pt x="1290893" y="250070"/>
                </a:lnTo>
                <a:lnTo>
                  <a:pt x="1321580" y="287334"/>
                </a:lnTo>
                <a:lnTo>
                  <a:pt x="1349625" y="326353"/>
                </a:lnTo>
                <a:lnTo>
                  <a:pt x="1374970" y="366986"/>
                </a:lnTo>
                <a:lnTo>
                  <a:pt x="1397555" y="409091"/>
                </a:lnTo>
                <a:lnTo>
                  <a:pt x="1417321" y="452524"/>
                </a:lnTo>
                <a:lnTo>
                  <a:pt x="1434209" y="497143"/>
                </a:lnTo>
                <a:lnTo>
                  <a:pt x="1448159" y="542806"/>
                </a:lnTo>
                <a:lnTo>
                  <a:pt x="1459113" y="589371"/>
                </a:lnTo>
                <a:lnTo>
                  <a:pt x="1467010" y="636695"/>
                </a:lnTo>
                <a:lnTo>
                  <a:pt x="1471792" y="684635"/>
                </a:lnTo>
                <a:lnTo>
                  <a:pt x="1473399" y="733050"/>
                </a:lnTo>
                <a:lnTo>
                  <a:pt x="1471832" y="781248"/>
                </a:lnTo>
                <a:lnTo>
                  <a:pt x="1467195" y="828614"/>
                </a:lnTo>
                <a:lnTo>
                  <a:pt x="1459587" y="875051"/>
                </a:lnTo>
                <a:lnTo>
                  <a:pt x="1449103" y="920462"/>
                </a:lnTo>
                <a:lnTo>
                  <a:pt x="1435841" y="964750"/>
                </a:lnTo>
                <a:lnTo>
                  <a:pt x="1419898" y="1007820"/>
                </a:lnTo>
                <a:lnTo>
                  <a:pt x="1401372" y="1049575"/>
                </a:lnTo>
                <a:lnTo>
                  <a:pt x="1380358" y="1089917"/>
                </a:lnTo>
                <a:lnTo>
                  <a:pt x="1356955" y="1128751"/>
                </a:lnTo>
                <a:lnTo>
                  <a:pt x="1331258" y="1165980"/>
                </a:lnTo>
                <a:lnTo>
                  <a:pt x="1303367" y="1201507"/>
                </a:lnTo>
                <a:lnTo>
                  <a:pt x="1273376" y="1235235"/>
                </a:lnTo>
                <a:lnTo>
                  <a:pt x="1241384" y="1267068"/>
                </a:lnTo>
                <a:lnTo>
                  <a:pt x="1207488" y="1296910"/>
                </a:lnTo>
                <a:lnTo>
                  <a:pt x="1171784" y="1324664"/>
                </a:lnTo>
                <a:lnTo>
                  <a:pt x="1134370" y="1350233"/>
                </a:lnTo>
                <a:lnTo>
                  <a:pt x="1095343" y="1373520"/>
                </a:lnTo>
                <a:lnTo>
                  <a:pt x="1054800" y="1394430"/>
                </a:lnTo>
                <a:lnTo>
                  <a:pt x="1012837" y="1412865"/>
                </a:lnTo>
                <a:lnTo>
                  <a:pt x="969553" y="1428729"/>
                </a:lnTo>
                <a:lnTo>
                  <a:pt x="925044" y="1441925"/>
                </a:lnTo>
                <a:lnTo>
                  <a:pt x="879407" y="1452357"/>
                </a:lnTo>
                <a:lnTo>
                  <a:pt x="832739" y="1459927"/>
                </a:lnTo>
                <a:lnTo>
                  <a:pt x="785137" y="1464541"/>
                </a:lnTo>
                <a:lnTo>
                  <a:pt x="736699" y="1466100"/>
                </a:lnTo>
                <a:lnTo>
                  <a:pt x="688261" y="1464541"/>
                </a:lnTo>
                <a:lnTo>
                  <a:pt x="640659" y="1459927"/>
                </a:lnTo>
                <a:lnTo>
                  <a:pt x="593991" y="1452357"/>
                </a:lnTo>
                <a:lnTo>
                  <a:pt x="548354" y="1441925"/>
                </a:lnTo>
                <a:lnTo>
                  <a:pt x="503845" y="1428729"/>
                </a:lnTo>
                <a:lnTo>
                  <a:pt x="460561" y="1412865"/>
                </a:lnTo>
                <a:lnTo>
                  <a:pt x="418598" y="1394430"/>
                </a:lnTo>
                <a:lnTo>
                  <a:pt x="378055" y="1373520"/>
                </a:lnTo>
                <a:lnTo>
                  <a:pt x="339028" y="1350233"/>
                </a:lnTo>
                <a:lnTo>
                  <a:pt x="301614" y="1324664"/>
                </a:lnTo>
                <a:lnTo>
                  <a:pt x="265910" y="1296910"/>
                </a:lnTo>
                <a:lnTo>
                  <a:pt x="232014" y="1267068"/>
                </a:lnTo>
                <a:lnTo>
                  <a:pt x="200022" y="1235235"/>
                </a:lnTo>
                <a:lnTo>
                  <a:pt x="170032" y="1201507"/>
                </a:lnTo>
                <a:lnTo>
                  <a:pt x="142140" y="1165980"/>
                </a:lnTo>
                <a:lnTo>
                  <a:pt x="116444" y="1128751"/>
                </a:lnTo>
                <a:lnTo>
                  <a:pt x="93040" y="1089917"/>
                </a:lnTo>
                <a:lnTo>
                  <a:pt x="72027" y="1049575"/>
                </a:lnTo>
                <a:lnTo>
                  <a:pt x="53500" y="1007820"/>
                </a:lnTo>
                <a:lnTo>
                  <a:pt x="37557" y="964750"/>
                </a:lnTo>
                <a:lnTo>
                  <a:pt x="24295" y="920462"/>
                </a:lnTo>
                <a:lnTo>
                  <a:pt x="13811" y="875051"/>
                </a:lnTo>
                <a:lnTo>
                  <a:pt x="6203" y="828614"/>
                </a:lnTo>
                <a:lnTo>
                  <a:pt x="1567" y="781248"/>
                </a:lnTo>
                <a:lnTo>
                  <a:pt x="0" y="733050"/>
                </a:lnTo>
                <a:close/>
              </a:path>
            </a:pathLst>
          </a:custGeom>
          <a:ln w="9524">
            <a:solidFill>
              <a:srgbClr val="005BB7"/>
            </a:solidFill>
          </a:ln>
        </p:spPr>
        <p:txBody>
          <a:bodyPr wrap="square" lIns="0" tIns="0" rIns="0" bIns="0" rtlCol="0"/>
          <a:lstStyle/>
          <a:p>
            <a:endParaRPr sz="900">
              <a:latin typeface="Calibri" panose="020F0502020204030204" pitchFamily="34" charset="0"/>
              <a:cs typeface="Calibri" panose="020F0502020204030204" pitchFamily="34" charset="0"/>
            </a:endParaRPr>
          </a:p>
        </p:txBody>
      </p:sp>
      <p:sp>
        <p:nvSpPr>
          <p:cNvPr id="14" name="object 14"/>
          <p:cNvSpPr txBox="1"/>
          <p:nvPr/>
        </p:nvSpPr>
        <p:spPr>
          <a:xfrm>
            <a:off x="5013857" y="2273143"/>
            <a:ext cx="500063" cy="310983"/>
          </a:xfrm>
          <a:prstGeom prst="rect">
            <a:avLst/>
          </a:prstGeom>
        </p:spPr>
        <p:txBody>
          <a:bodyPr vert="horz" wrap="square" lIns="0" tIns="28575" rIns="0" bIns="0" rtlCol="0">
            <a:spAutoFit/>
          </a:bodyPr>
          <a:lstStyle/>
          <a:p>
            <a:pPr marL="9525" marR="3810" indent="25718">
              <a:lnSpc>
                <a:spcPts val="1125"/>
              </a:lnSpc>
              <a:spcBef>
                <a:spcPts val="225"/>
              </a:spcBef>
            </a:pPr>
            <a:r>
              <a:rPr sz="900" spc="-4" dirty="0">
                <a:latin typeface="Arial" panose="020B0604020202020204" pitchFamily="34" charset="0"/>
                <a:cs typeface="Arial" panose="020B0604020202020204" pitchFamily="34" charset="0"/>
              </a:rPr>
              <a:t>Update</a:t>
            </a:r>
            <a:r>
              <a:rPr lang="de-DE" sz="900" spc="-4"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Account</a:t>
            </a:r>
            <a:endParaRPr sz="900" dirty="0">
              <a:latin typeface="Arial" panose="020B0604020202020204" pitchFamily="34" charset="0"/>
              <a:cs typeface="Arial" panose="020B0604020202020204" pitchFamily="34" charset="0"/>
            </a:endParaRPr>
          </a:p>
        </p:txBody>
      </p:sp>
      <p:sp>
        <p:nvSpPr>
          <p:cNvPr id="15" name="object 15"/>
          <p:cNvSpPr txBox="1"/>
          <p:nvPr/>
        </p:nvSpPr>
        <p:spPr>
          <a:xfrm>
            <a:off x="4754966" y="3064780"/>
            <a:ext cx="899636" cy="702115"/>
          </a:xfrm>
          <a:prstGeom prst="rect">
            <a:avLst/>
          </a:prstGeom>
        </p:spPr>
        <p:txBody>
          <a:bodyPr vert="horz" wrap="square" lIns="0" tIns="9525" rIns="0" bIns="0" rtlCol="0">
            <a:spAutoFit/>
          </a:bodyPr>
          <a:lstStyle/>
          <a:p>
            <a:pPr marL="76676" indent="-67628">
              <a:spcBef>
                <a:spcPts val="75"/>
              </a:spcBef>
              <a:buChar char="•"/>
              <a:tabLst>
                <a:tab pos="77153" algn="l"/>
              </a:tabLst>
            </a:pPr>
            <a:r>
              <a:rPr sz="900" spc="-4" dirty="0">
                <a:latin typeface="Arial" panose="020B0604020202020204" pitchFamily="34" charset="0"/>
                <a:cs typeface="Arial" panose="020B0604020202020204" pitchFamily="34" charset="0"/>
              </a:rPr>
              <a:t>Add</a:t>
            </a:r>
            <a:r>
              <a:rPr sz="900" spc="-11"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users</a:t>
            </a:r>
            <a:endParaRPr sz="900" dirty="0">
              <a:latin typeface="Arial" panose="020B0604020202020204" pitchFamily="34" charset="0"/>
              <a:cs typeface="Arial" panose="020B0604020202020204" pitchFamily="34" charset="0"/>
            </a:endParaRPr>
          </a:p>
          <a:p>
            <a:pPr marL="76676" indent="-67628">
              <a:spcBef>
                <a:spcPts val="11"/>
              </a:spcBef>
              <a:buChar char="•"/>
              <a:tabLst>
                <a:tab pos="77153" algn="l"/>
              </a:tabLst>
            </a:pPr>
            <a:r>
              <a:rPr sz="900" spc="-4" dirty="0">
                <a:latin typeface="Arial" panose="020B0604020202020204" pitchFamily="34" charset="0"/>
                <a:cs typeface="Arial" panose="020B0604020202020204" pitchFamily="34" charset="0"/>
              </a:rPr>
              <a:t>Update</a:t>
            </a:r>
            <a:r>
              <a:rPr sz="900" spc="-19"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profile</a:t>
            </a:r>
            <a:endParaRPr sz="900" dirty="0">
              <a:latin typeface="Arial" panose="020B0604020202020204" pitchFamily="34" charset="0"/>
              <a:cs typeface="Arial" panose="020B0604020202020204" pitchFamily="34" charset="0"/>
            </a:endParaRPr>
          </a:p>
          <a:p>
            <a:pPr marL="76676" indent="-67628">
              <a:spcBef>
                <a:spcPts val="45"/>
              </a:spcBef>
              <a:buChar char="•"/>
              <a:tabLst>
                <a:tab pos="77153" algn="l"/>
              </a:tabLst>
            </a:pPr>
            <a:r>
              <a:rPr sz="900" dirty="0">
                <a:latin typeface="Arial" panose="020B0604020202020204" pitchFamily="34" charset="0"/>
                <a:cs typeface="Arial" panose="020B0604020202020204" pitchFamily="34" charset="0"/>
              </a:rPr>
              <a:t>Merge</a:t>
            </a:r>
            <a:r>
              <a:rPr sz="900" spc="-56"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accounts</a:t>
            </a:r>
            <a:endParaRPr lang="de-DE" sz="900" spc="-4" dirty="0">
              <a:latin typeface="Arial" panose="020B0604020202020204" pitchFamily="34" charset="0"/>
              <a:cs typeface="Arial" panose="020B0604020202020204" pitchFamily="34" charset="0"/>
            </a:endParaRPr>
          </a:p>
          <a:p>
            <a:pPr marL="76676" indent="-67628">
              <a:spcBef>
                <a:spcPts val="45"/>
              </a:spcBef>
              <a:buChar char="•"/>
              <a:tabLst>
                <a:tab pos="77153" algn="l"/>
              </a:tabLst>
            </a:pPr>
            <a:r>
              <a:rPr lang="de-DE" sz="900" spc="-4" dirty="0">
                <a:latin typeface="Arial" panose="020B0604020202020204" pitchFamily="34" charset="0"/>
                <a:cs typeface="Arial" panose="020B0604020202020204" pitchFamily="34" charset="0"/>
              </a:rPr>
              <a:t>Update Banking details</a:t>
            </a:r>
            <a:endParaRPr sz="900" dirty="0">
              <a:latin typeface="Arial" panose="020B0604020202020204" pitchFamily="34" charset="0"/>
              <a:cs typeface="Arial" panose="020B0604020202020204" pitchFamily="34" charset="0"/>
            </a:endParaRPr>
          </a:p>
        </p:txBody>
      </p:sp>
      <p:sp>
        <p:nvSpPr>
          <p:cNvPr id="16" name="object 16"/>
          <p:cNvSpPr/>
          <p:nvPr/>
        </p:nvSpPr>
        <p:spPr>
          <a:xfrm>
            <a:off x="2914889" y="1853406"/>
            <a:ext cx="1519097" cy="1215045"/>
          </a:xfrm>
          <a:prstGeom prst="rect">
            <a:avLst/>
          </a:prstGeom>
          <a:blipFill>
            <a:blip r:embed="rId6" cstate="print"/>
            <a:stretch>
              <a:fillRect/>
            </a:stretch>
          </a:blipFill>
        </p:spPr>
        <p:txBody>
          <a:bodyPr wrap="square" lIns="0" tIns="0" rIns="0" bIns="0" rtlCol="0"/>
          <a:lstStyle/>
          <a:p>
            <a:endParaRPr sz="900">
              <a:latin typeface="Calibri" panose="020F0502020204030204" pitchFamily="34" charset="0"/>
              <a:cs typeface="Calibri" panose="020F0502020204030204" pitchFamily="34" charset="0"/>
            </a:endParaRPr>
          </a:p>
        </p:txBody>
      </p:sp>
      <p:sp>
        <p:nvSpPr>
          <p:cNvPr id="17" name="object 17"/>
          <p:cNvSpPr/>
          <p:nvPr/>
        </p:nvSpPr>
        <p:spPr>
          <a:xfrm>
            <a:off x="2944908" y="1866176"/>
            <a:ext cx="1459077" cy="1155005"/>
          </a:xfrm>
          <a:prstGeom prst="rect">
            <a:avLst/>
          </a:prstGeom>
          <a:blipFill>
            <a:blip r:embed="rId7" cstate="print"/>
            <a:stretch>
              <a:fillRect/>
            </a:stretch>
          </a:blipFill>
        </p:spPr>
        <p:txBody>
          <a:bodyPr wrap="square" lIns="0" tIns="0" rIns="0" bIns="0" rtlCol="0"/>
          <a:lstStyle/>
          <a:p>
            <a:endParaRPr sz="900">
              <a:latin typeface="Calibri" panose="020F0502020204030204" pitchFamily="34" charset="0"/>
              <a:cs typeface="Calibri" panose="020F0502020204030204" pitchFamily="34" charset="0"/>
            </a:endParaRPr>
          </a:p>
        </p:txBody>
      </p:sp>
      <p:sp>
        <p:nvSpPr>
          <p:cNvPr id="18" name="object 18"/>
          <p:cNvSpPr/>
          <p:nvPr/>
        </p:nvSpPr>
        <p:spPr>
          <a:xfrm>
            <a:off x="2996813" y="1893891"/>
            <a:ext cx="1105376" cy="1099661"/>
          </a:xfrm>
          <a:custGeom>
            <a:avLst/>
            <a:gdLst/>
            <a:ahLst/>
            <a:cxnLst/>
            <a:rect l="l" t="t" r="r" b="b"/>
            <a:pathLst>
              <a:path w="1473835" h="1466214">
                <a:moveTo>
                  <a:pt x="736699" y="1466100"/>
                </a:moveTo>
                <a:lnTo>
                  <a:pt x="688261" y="1464541"/>
                </a:lnTo>
                <a:lnTo>
                  <a:pt x="640659" y="1459927"/>
                </a:lnTo>
                <a:lnTo>
                  <a:pt x="593991" y="1452357"/>
                </a:lnTo>
                <a:lnTo>
                  <a:pt x="548354" y="1441925"/>
                </a:lnTo>
                <a:lnTo>
                  <a:pt x="503845" y="1428729"/>
                </a:lnTo>
                <a:lnTo>
                  <a:pt x="460561" y="1412865"/>
                </a:lnTo>
                <a:lnTo>
                  <a:pt x="418598" y="1394430"/>
                </a:lnTo>
                <a:lnTo>
                  <a:pt x="378055" y="1373520"/>
                </a:lnTo>
                <a:lnTo>
                  <a:pt x="339028" y="1350233"/>
                </a:lnTo>
                <a:lnTo>
                  <a:pt x="301614" y="1324664"/>
                </a:lnTo>
                <a:lnTo>
                  <a:pt x="265910" y="1296910"/>
                </a:lnTo>
                <a:lnTo>
                  <a:pt x="232014" y="1267068"/>
                </a:lnTo>
                <a:lnTo>
                  <a:pt x="200022" y="1235235"/>
                </a:lnTo>
                <a:lnTo>
                  <a:pt x="170032" y="1201507"/>
                </a:lnTo>
                <a:lnTo>
                  <a:pt x="142140" y="1165980"/>
                </a:lnTo>
                <a:lnTo>
                  <a:pt x="116444" y="1128751"/>
                </a:lnTo>
                <a:lnTo>
                  <a:pt x="93040" y="1089917"/>
                </a:lnTo>
                <a:lnTo>
                  <a:pt x="72027" y="1049575"/>
                </a:lnTo>
                <a:lnTo>
                  <a:pt x="53500" y="1007820"/>
                </a:lnTo>
                <a:lnTo>
                  <a:pt x="37557" y="964750"/>
                </a:lnTo>
                <a:lnTo>
                  <a:pt x="24295" y="920462"/>
                </a:lnTo>
                <a:lnTo>
                  <a:pt x="13811" y="875051"/>
                </a:lnTo>
                <a:lnTo>
                  <a:pt x="6203" y="828614"/>
                </a:lnTo>
                <a:lnTo>
                  <a:pt x="1567" y="781248"/>
                </a:lnTo>
                <a:lnTo>
                  <a:pt x="0" y="733050"/>
                </a:lnTo>
                <a:lnTo>
                  <a:pt x="1567" y="684852"/>
                </a:lnTo>
                <a:lnTo>
                  <a:pt x="6203" y="637486"/>
                </a:lnTo>
                <a:lnTo>
                  <a:pt x="13811" y="591049"/>
                </a:lnTo>
                <a:lnTo>
                  <a:pt x="24295" y="545638"/>
                </a:lnTo>
                <a:lnTo>
                  <a:pt x="37557" y="501349"/>
                </a:lnTo>
                <a:lnTo>
                  <a:pt x="53500" y="458279"/>
                </a:lnTo>
                <a:lnTo>
                  <a:pt x="72027" y="416525"/>
                </a:lnTo>
                <a:lnTo>
                  <a:pt x="93040" y="376182"/>
                </a:lnTo>
                <a:lnTo>
                  <a:pt x="116444" y="337348"/>
                </a:lnTo>
                <a:lnTo>
                  <a:pt x="142140" y="300120"/>
                </a:lnTo>
                <a:lnTo>
                  <a:pt x="170032" y="264593"/>
                </a:lnTo>
                <a:lnTo>
                  <a:pt x="200022" y="230865"/>
                </a:lnTo>
                <a:lnTo>
                  <a:pt x="232014" y="199031"/>
                </a:lnTo>
                <a:lnTo>
                  <a:pt x="265910" y="169189"/>
                </a:lnTo>
                <a:lnTo>
                  <a:pt x="301614" y="141436"/>
                </a:lnTo>
                <a:lnTo>
                  <a:pt x="339028" y="115867"/>
                </a:lnTo>
                <a:lnTo>
                  <a:pt x="378055" y="92579"/>
                </a:lnTo>
                <a:lnTo>
                  <a:pt x="418598" y="71670"/>
                </a:lnTo>
                <a:lnTo>
                  <a:pt x="460561" y="53235"/>
                </a:lnTo>
                <a:lnTo>
                  <a:pt x="503845" y="37371"/>
                </a:lnTo>
                <a:lnTo>
                  <a:pt x="548354" y="24175"/>
                </a:lnTo>
                <a:lnTo>
                  <a:pt x="593991" y="13743"/>
                </a:lnTo>
                <a:lnTo>
                  <a:pt x="640659" y="6172"/>
                </a:lnTo>
                <a:lnTo>
                  <a:pt x="688261" y="1559"/>
                </a:lnTo>
                <a:lnTo>
                  <a:pt x="736699" y="0"/>
                </a:lnTo>
                <a:lnTo>
                  <a:pt x="785354" y="1599"/>
                </a:lnTo>
                <a:lnTo>
                  <a:pt x="833533" y="6357"/>
                </a:lnTo>
                <a:lnTo>
                  <a:pt x="881093" y="14215"/>
                </a:lnTo>
                <a:lnTo>
                  <a:pt x="927889" y="25114"/>
                </a:lnTo>
                <a:lnTo>
                  <a:pt x="973780" y="38995"/>
                </a:lnTo>
                <a:lnTo>
                  <a:pt x="1018621" y="55800"/>
                </a:lnTo>
                <a:lnTo>
                  <a:pt x="1062271" y="75468"/>
                </a:lnTo>
                <a:lnTo>
                  <a:pt x="1104585" y="97941"/>
                </a:lnTo>
                <a:lnTo>
                  <a:pt x="1145420" y="123161"/>
                </a:lnTo>
                <a:lnTo>
                  <a:pt x="1184634" y="151067"/>
                </a:lnTo>
                <a:lnTo>
                  <a:pt x="1222083" y="181601"/>
                </a:lnTo>
                <a:lnTo>
                  <a:pt x="1257624" y="214705"/>
                </a:lnTo>
                <a:lnTo>
                  <a:pt x="1290892" y="250070"/>
                </a:lnTo>
                <a:lnTo>
                  <a:pt x="1321578" y="287334"/>
                </a:lnTo>
                <a:lnTo>
                  <a:pt x="1349624" y="326353"/>
                </a:lnTo>
                <a:lnTo>
                  <a:pt x="1374969" y="366986"/>
                </a:lnTo>
                <a:lnTo>
                  <a:pt x="1397554" y="409091"/>
                </a:lnTo>
                <a:lnTo>
                  <a:pt x="1417320" y="452524"/>
                </a:lnTo>
                <a:lnTo>
                  <a:pt x="1434208" y="497143"/>
                </a:lnTo>
                <a:lnTo>
                  <a:pt x="1448158" y="542806"/>
                </a:lnTo>
                <a:lnTo>
                  <a:pt x="1459112" y="589371"/>
                </a:lnTo>
                <a:lnTo>
                  <a:pt x="1467009" y="636695"/>
                </a:lnTo>
                <a:lnTo>
                  <a:pt x="1471791" y="684635"/>
                </a:lnTo>
                <a:lnTo>
                  <a:pt x="1473398" y="733050"/>
                </a:lnTo>
                <a:lnTo>
                  <a:pt x="1471831" y="781248"/>
                </a:lnTo>
                <a:lnTo>
                  <a:pt x="1467195" y="828614"/>
                </a:lnTo>
                <a:lnTo>
                  <a:pt x="1459586" y="875051"/>
                </a:lnTo>
                <a:lnTo>
                  <a:pt x="1449102" y="920462"/>
                </a:lnTo>
                <a:lnTo>
                  <a:pt x="1435841" y="964750"/>
                </a:lnTo>
                <a:lnTo>
                  <a:pt x="1419898" y="1007820"/>
                </a:lnTo>
                <a:lnTo>
                  <a:pt x="1401371" y="1049575"/>
                </a:lnTo>
                <a:lnTo>
                  <a:pt x="1380357" y="1089917"/>
                </a:lnTo>
                <a:lnTo>
                  <a:pt x="1356954" y="1128751"/>
                </a:lnTo>
                <a:lnTo>
                  <a:pt x="1331258" y="1165980"/>
                </a:lnTo>
                <a:lnTo>
                  <a:pt x="1303366" y="1201507"/>
                </a:lnTo>
                <a:lnTo>
                  <a:pt x="1273376" y="1235235"/>
                </a:lnTo>
                <a:lnTo>
                  <a:pt x="1241384" y="1267068"/>
                </a:lnTo>
                <a:lnTo>
                  <a:pt x="1207487" y="1296910"/>
                </a:lnTo>
                <a:lnTo>
                  <a:pt x="1171784" y="1324664"/>
                </a:lnTo>
                <a:lnTo>
                  <a:pt x="1134370" y="1350233"/>
                </a:lnTo>
                <a:lnTo>
                  <a:pt x="1095343" y="1373520"/>
                </a:lnTo>
                <a:lnTo>
                  <a:pt x="1054799" y="1394430"/>
                </a:lnTo>
                <a:lnTo>
                  <a:pt x="1012837" y="1412865"/>
                </a:lnTo>
                <a:lnTo>
                  <a:pt x="969553" y="1428729"/>
                </a:lnTo>
                <a:lnTo>
                  <a:pt x="925043" y="1441925"/>
                </a:lnTo>
                <a:lnTo>
                  <a:pt x="879406" y="1452357"/>
                </a:lnTo>
                <a:lnTo>
                  <a:pt x="832738" y="1459927"/>
                </a:lnTo>
                <a:lnTo>
                  <a:pt x="785137" y="1464541"/>
                </a:lnTo>
                <a:lnTo>
                  <a:pt x="736699" y="1466100"/>
                </a:lnTo>
                <a:close/>
              </a:path>
            </a:pathLst>
          </a:custGeom>
          <a:solidFill>
            <a:srgbClr val="FFFFFF">
              <a:alpha val="89802"/>
            </a:srgbClr>
          </a:solidFill>
        </p:spPr>
        <p:txBody>
          <a:bodyPr wrap="square" lIns="0" tIns="0" rIns="0" bIns="0" rtlCol="0"/>
          <a:lstStyle/>
          <a:p>
            <a:endParaRPr sz="900">
              <a:latin typeface="Arial" panose="020B0604020202020204" pitchFamily="34" charset="0"/>
              <a:cs typeface="Arial" panose="020B0604020202020204" pitchFamily="34" charset="0"/>
            </a:endParaRPr>
          </a:p>
        </p:txBody>
      </p:sp>
      <p:sp>
        <p:nvSpPr>
          <p:cNvPr id="19" name="object 19"/>
          <p:cNvSpPr/>
          <p:nvPr/>
        </p:nvSpPr>
        <p:spPr>
          <a:xfrm>
            <a:off x="2996813" y="1893891"/>
            <a:ext cx="1105376" cy="1099661"/>
          </a:xfrm>
          <a:custGeom>
            <a:avLst/>
            <a:gdLst/>
            <a:ahLst/>
            <a:cxnLst/>
            <a:rect l="l" t="t" r="r" b="b"/>
            <a:pathLst>
              <a:path w="1473835" h="1466214">
                <a:moveTo>
                  <a:pt x="0" y="733050"/>
                </a:moveTo>
                <a:lnTo>
                  <a:pt x="1567" y="684852"/>
                </a:lnTo>
                <a:lnTo>
                  <a:pt x="6203" y="637486"/>
                </a:lnTo>
                <a:lnTo>
                  <a:pt x="13811" y="591049"/>
                </a:lnTo>
                <a:lnTo>
                  <a:pt x="24295" y="545638"/>
                </a:lnTo>
                <a:lnTo>
                  <a:pt x="37557" y="501349"/>
                </a:lnTo>
                <a:lnTo>
                  <a:pt x="53500" y="458279"/>
                </a:lnTo>
                <a:lnTo>
                  <a:pt x="72027" y="416525"/>
                </a:lnTo>
                <a:lnTo>
                  <a:pt x="93040" y="376182"/>
                </a:lnTo>
                <a:lnTo>
                  <a:pt x="116444" y="337348"/>
                </a:lnTo>
                <a:lnTo>
                  <a:pt x="142140" y="300120"/>
                </a:lnTo>
                <a:lnTo>
                  <a:pt x="170032" y="264593"/>
                </a:lnTo>
                <a:lnTo>
                  <a:pt x="200022" y="230865"/>
                </a:lnTo>
                <a:lnTo>
                  <a:pt x="232014" y="199031"/>
                </a:lnTo>
                <a:lnTo>
                  <a:pt x="265910" y="169189"/>
                </a:lnTo>
                <a:lnTo>
                  <a:pt x="301614" y="141436"/>
                </a:lnTo>
                <a:lnTo>
                  <a:pt x="339028" y="115867"/>
                </a:lnTo>
                <a:lnTo>
                  <a:pt x="378055" y="92579"/>
                </a:lnTo>
                <a:lnTo>
                  <a:pt x="418598" y="71670"/>
                </a:lnTo>
                <a:lnTo>
                  <a:pt x="460561" y="53235"/>
                </a:lnTo>
                <a:lnTo>
                  <a:pt x="503845" y="37371"/>
                </a:lnTo>
                <a:lnTo>
                  <a:pt x="548354" y="24175"/>
                </a:lnTo>
                <a:lnTo>
                  <a:pt x="593991" y="13743"/>
                </a:lnTo>
                <a:lnTo>
                  <a:pt x="640659" y="6172"/>
                </a:lnTo>
                <a:lnTo>
                  <a:pt x="688261" y="1559"/>
                </a:lnTo>
                <a:lnTo>
                  <a:pt x="736699" y="0"/>
                </a:lnTo>
                <a:lnTo>
                  <a:pt x="785354" y="1599"/>
                </a:lnTo>
                <a:lnTo>
                  <a:pt x="833533" y="6357"/>
                </a:lnTo>
                <a:lnTo>
                  <a:pt x="881093" y="14215"/>
                </a:lnTo>
                <a:lnTo>
                  <a:pt x="927889" y="25114"/>
                </a:lnTo>
                <a:lnTo>
                  <a:pt x="973780" y="38995"/>
                </a:lnTo>
                <a:lnTo>
                  <a:pt x="1018621" y="55800"/>
                </a:lnTo>
                <a:lnTo>
                  <a:pt x="1062271" y="75468"/>
                </a:lnTo>
                <a:lnTo>
                  <a:pt x="1104585" y="97941"/>
                </a:lnTo>
                <a:lnTo>
                  <a:pt x="1145420" y="123161"/>
                </a:lnTo>
                <a:lnTo>
                  <a:pt x="1184634" y="151067"/>
                </a:lnTo>
                <a:lnTo>
                  <a:pt x="1222083" y="181601"/>
                </a:lnTo>
                <a:lnTo>
                  <a:pt x="1257624" y="214705"/>
                </a:lnTo>
                <a:lnTo>
                  <a:pt x="1290892" y="250070"/>
                </a:lnTo>
                <a:lnTo>
                  <a:pt x="1321578" y="287334"/>
                </a:lnTo>
                <a:lnTo>
                  <a:pt x="1349624" y="326353"/>
                </a:lnTo>
                <a:lnTo>
                  <a:pt x="1374969" y="366986"/>
                </a:lnTo>
                <a:lnTo>
                  <a:pt x="1397554" y="409091"/>
                </a:lnTo>
                <a:lnTo>
                  <a:pt x="1417320" y="452524"/>
                </a:lnTo>
                <a:lnTo>
                  <a:pt x="1434208" y="497143"/>
                </a:lnTo>
                <a:lnTo>
                  <a:pt x="1448158" y="542806"/>
                </a:lnTo>
                <a:lnTo>
                  <a:pt x="1459112" y="589371"/>
                </a:lnTo>
                <a:lnTo>
                  <a:pt x="1467009" y="636695"/>
                </a:lnTo>
                <a:lnTo>
                  <a:pt x="1471791" y="684635"/>
                </a:lnTo>
                <a:lnTo>
                  <a:pt x="1473398" y="733050"/>
                </a:lnTo>
                <a:lnTo>
                  <a:pt x="1471831" y="781248"/>
                </a:lnTo>
                <a:lnTo>
                  <a:pt x="1467195" y="828614"/>
                </a:lnTo>
                <a:lnTo>
                  <a:pt x="1459586" y="875051"/>
                </a:lnTo>
                <a:lnTo>
                  <a:pt x="1449102" y="920462"/>
                </a:lnTo>
                <a:lnTo>
                  <a:pt x="1435841" y="964750"/>
                </a:lnTo>
                <a:lnTo>
                  <a:pt x="1419898" y="1007820"/>
                </a:lnTo>
                <a:lnTo>
                  <a:pt x="1401371" y="1049575"/>
                </a:lnTo>
                <a:lnTo>
                  <a:pt x="1380357" y="1089917"/>
                </a:lnTo>
                <a:lnTo>
                  <a:pt x="1356954" y="1128751"/>
                </a:lnTo>
                <a:lnTo>
                  <a:pt x="1331258" y="1165980"/>
                </a:lnTo>
                <a:lnTo>
                  <a:pt x="1303366" y="1201507"/>
                </a:lnTo>
                <a:lnTo>
                  <a:pt x="1273376" y="1235235"/>
                </a:lnTo>
                <a:lnTo>
                  <a:pt x="1241384" y="1267068"/>
                </a:lnTo>
                <a:lnTo>
                  <a:pt x="1207487" y="1296910"/>
                </a:lnTo>
                <a:lnTo>
                  <a:pt x="1171784" y="1324664"/>
                </a:lnTo>
                <a:lnTo>
                  <a:pt x="1134370" y="1350233"/>
                </a:lnTo>
                <a:lnTo>
                  <a:pt x="1095343" y="1373520"/>
                </a:lnTo>
                <a:lnTo>
                  <a:pt x="1054799" y="1394430"/>
                </a:lnTo>
                <a:lnTo>
                  <a:pt x="1012837" y="1412865"/>
                </a:lnTo>
                <a:lnTo>
                  <a:pt x="969553" y="1428729"/>
                </a:lnTo>
                <a:lnTo>
                  <a:pt x="925043" y="1441925"/>
                </a:lnTo>
                <a:lnTo>
                  <a:pt x="879406" y="1452357"/>
                </a:lnTo>
                <a:lnTo>
                  <a:pt x="832738" y="1459927"/>
                </a:lnTo>
                <a:lnTo>
                  <a:pt x="785137" y="1464541"/>
                </a:lnTo>
                <a:lnTo>
                  <a:pt x="736699" y="1466100"/>
                </a:lnTo>
                <a:lnTo>
                  <a:pt x="688261" y="1464541"/>
                </a:lnTo>
                <a:lnTo>
                  <a:pt x="640659" y="1459927"/>
                </a:lnTo>
                <a:lnTo>
                  <a:pt x="593991" y="1452357"/>
                </a:lnTo>
                <a:lnTo>
                  <a:pt x="548354" y="1441925"/>
                </a:lnTo>
                <a:lnTo>
                  <a:pt x="503845" y="1428729"/>
                </a:lnTo>
                <a:lnTo>
                  <a:pt x="460561" y="1412865"/>
                </a:lnTo>
                <a:lnTo>
                  <a:pt x="418598" y="1394430"/>
                </a:lnTo>
                <a:lnTo>
                  <a:pt x="378055" y="1373520"/>
                </a:lnTo>
                <a:lnTo>
                  <a:pt x="339028" y="1350233"/>
                </a:lnTo>
                <a:lnTo>
                  <a:pt x="301614" y="1324664"/>
                </a:lnTo>
                <a:lnTo>
                  <a:pt x="265910" y="1296910"/>
                </a:lnTo>
                <a:lnTo>
                  <a:pt x="232014" y="1267068"/>
                </a:lnTo>
                <a:lnTo>
                  <a:pt x="200022" y="1235235"/>
                </a:lnTo>
                <a:lnTo>
                  <a:pt x="170032" y="1201507"/>
                </a:lnTo>
                <a:lnTo>
                  <a:pt x="142140" y="1165980"/>
                </a:lnTo>
                <a:lnTo>
                  <a:pt x="116444" y="1128751"/>
                </a:lnTo>
                <a:lnTo>
                  <a:pt x="93040" y="1089917"/>
                </a:lnTo>
                <a:lnTo>
                  <a:pt x="72027" y="1049575"/>
                </a:lnTo>
                <a:lnTo>
                  <a:pt x="53500" y="1007820"/>
                </a:lnTo>
                <a:lnTo>
                  <a:pt x="37557" y="964750"/>
                </a:lnTo>
                <a:lnTo>
                  <a:pt x="24295" y="920462"/>
                </a:lnTo>
                <a:lnTo>
                  <a:pt x="13811" y="875051"/>
                </a:lnTo>
                <a:lnTo>
                  <a:pt x="6203" y="828614"/>
                </a:lnTo>
                <a:lnTo>
                  <a:pt x="1567" y="781248"/>
                </a:lnTo>
                <a:lnTo>
                  <a:pt x="0" y="733050"/>
                </a:lnTo>
                <a:close/>
              </a:path>
            </a:pathLst>
          </a:custGeom>
          <a:ln w="9524">
            <a:solidFill>
              <a:srgbClr val="00A29D"/>
            </a:solidFill>
          </a:ln>
        </p:spPr>
        <p:txBody>
          <a:bodyPr wrap="square" lIns="0" tIns="0" rIns="0" bIns="0" rtlCol="0"/>
          <a:lstStyle/>
          <a:p>
            <a:endParaRPr sz="900">
              <a:latin typeface="Calibri" panose="020F0502020204030204" pitchFamily="34" charset="0"/>
              <a:cs typeface="Calibri" panose="020F0502020204030204" pitchFamily="34" charset="0"/>
            </a:endParaRPr>
          </a:p>
        </p:txBody>
      </p:sp>
      <p:sp>
        <p:nvSpPr>
          <p:cNvPr id="20" name="object 20"/>
          <p:cNvSpPr txBox="1"/>
          <p:nvPr/>
        </p:nvSpPr>
        <p:spPr>
          <a:xfrm>
            <a:off x="3251005" y="2201706"/>
            <a:ext cx="596265" cy="452047"/>
          </a:xfrm>
          <a:prstGeom prst="rect">
            <a:avLst/>
          </a:prstGeom>
        </p:spPr>
        <p:txBody>
          <a:bodyPr vert="horz" wrap="square" lIns="0" tIns="28575" rIns="0" bIns="0" rtlCol="0">
            <a:spAutoFit/>
          </a:bodyPr>
          <a:lstStyle/>
          <a:p>
            <a:pPr marL="9049" marR="3810" indent="-953" algn="ctr">
              <a:lnSpc>
                <a:spcPts val="1125"/>
              </a:lnSpc>
              <a:spcBef>
                <a:spcPts val="225"/>
              </a:spcBef>
            </a:pPr>
            <a:r>
              <a:rPr sz="900" spc="-4" dirty="0">
                <a:latin typeface="Arial" panose="020B0604020202020204" pitchFamily="34" charset="0"/>
                <a:cs typeface="Arial" panose="020B0604020202020204" pitchFamily="34" charset="0"/>
              </a:rPr>
              <a:t>Accept</a:t>
            </a:r>
            <a:r>
              <a:rPr lang="de-DE" sz="900" spc="-4"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Invitation</a:t>
            </a:r>
            <a:r>
              <a:rPr lang="de-DE" sz="900" spc="-4"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from</a:t>
            </a:r>
            <a:r>
              <a:rPr sz="900" spc="-71"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CSP</a:t>
            </a:r>
            <a:endParaRPr sz="900" dirty="0">
              <a:latin typeface="Arial" panose="020B0604020202020204" pitchFamily="34" charset="0"/>
              <a:cs typeface="Arial" panose="020B0604020202020204" pitchFamily="34" charset="0"/>
            </a:endParaRPr>
          </a:p>
        </p:txBody>
      </p:sp>
      <p:sp>
        <p:nvSpPr>
          <p:cNvPr id="21" name="object 21"/>
          <p:cNvSpPr txBox="1"/>
          <p:nvPr/>
        </p:nvSpPr>
        <p:spPr>
          <a:xfrm>
            <a:off x="3040140" y="3064782"/>
            <a:ext cx="1325569" cy="1083662"/>
          </a:xfrm>
          <a:prstGeom prst="rect">
            <a:avLst/>
          </a:prstGeom>
        </p:spPr>
        <p:txBody>
          <a:bodyPr vert="horz" wrap="square" lIns="0" tIns="26194" rIns="0" bIns="0" rtlCol="0">
            <a:spAutoFit/>
          </a:bodyPr>
          <a:lstStyle/>
          <a:p>
            <a:pPr marL="76676" marR="150495" indent="-67628">
              <a:lnSpc>
                <a:spcPts val="960"/>
              </a:lnSpc>
              <a:spcBef>
                <a:spcPts val="206"/>
              </a:spcBef>
              <a:buChar char="•"/>
              <a:tabLst>
                <a:tab pos="77153" algn="l"/>
              </a:tabLst>
            </a:pPr>
            <a:r>
              <a:rPr sz="900" spc="-4" dirty="0">
                <a:latin typeface="Arial" panose="020B0604020202020204" pitchFamily="34" charset="0"/>
                <a:cs typeface="Arial" panose="020B0604020202020204" pitchFamily="34" charset="0"/>
              </a:rPr>
              <a:t>Will </a:t>
            </a:r>
            <a:r>
              <a:rPr sz="900" dirty="0">
                <a:latin typeface="Arial" panose="020B0604020202020204" pitchFamily="34" charset="0"/>
                <a:cs typeface="Arial" panose="020B0604020202020204" pitchFamily="34" charset="0"/>
              </a:rPr>
              <a:t>come </a:t>
            </a:r>
            <a:r>
              <a:rPr sz="900" spc="-4" dirty="0">
                <a:latin typeface="Arial" panose="020B0604020202020204" pitchFamily="34" charset="0"/>
                <a:cs typeface="Arial" panose="020B0604020202020204" pitchFamily="34" charset="0"/>
              </a:rPr>
              <a:t>from</a:t>
            </a:r>
            <a:r>
              <a:rPr lang="de-DE" sz="900" spc="-4" dirty="0">
                <a:latin typeface="Arial" panose="020B0604020202020204" pitchFamily="34" charset="0"/>
                <a:cs typeface="Arial" panose="020B0604020202020204" pitchFamily="34" charset="0"/>
              </a:rPr>
              <a:t> </a:t>
            </a:r>
            <a:r>
              <a:rPr sz="900" dirty="0">
                <a:latin typeface="Arial" panose="020B0604020202020204" pitchFamily="34" charset="0"/>
                <a:cs typeface="Arial" panose="020B0604020202020204" pitchFamily="34" charset="0"/>
              </a:rPr>
              <a:t>“Coupa</a:t>
            </a:r>
            <a:r>
              <a:rPr sz="900" spc="-71"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Supplier</a:t>
            </a:r>
            <a:r>
              <a:rPr lang="de-DE" sz="900" spc="-4"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Portal”</a:t>
            </a:r>
            <a:endParaRPr sz="900" dirty="0">
              <a:latin typeface="Arial" panose="020B0604020202020204" pitchFamily="34" charset="0"/>
              <a:cs typeface="Arial" panose="020B0604020202020204" pitchFamily="34" charset="0"/>
            </a:endParaRPr>
          </a:p>
          <a:p>
            <a:pPr marL="76676" marR="3810" indent="-67628">
              <a:lnSpc>
                <a:spcPts val="990"/>
              </a:lnSpc>
              <a:spcBef>
                <a:spcPts val="101"/>
              </a:spcBef>
              <a:buChar char="•"/>
              <a:tabLst>
                <a:tab pos="77153" algn="l"/>
              </a:tabLst>
            </a:pPr>
            <a:r>
              <a:rPr sz="900" spc="-4" dirty="0">
                <a:latin typeface="Arial" panose="020B0604020202020204" pitchFamily="34" charset="0"/>
                <a:cs typeface="Arial" panose="020B0604020202020204" pitchFamily="34" charset="0"/>
              </a:rPr>
              <a:t>Will be delivered to</a:t>
            </a:r>
            <a:r>
              <a:rPr lang="de-DE" sz="900" spc="-4"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the primary</a:t>
            </a:r>
            <a:r>
              <a:rPr sz="900" spc="-68" dirty="0">
                <a:latin typeface="Arial" panose="020B0604020202020204" pitchFamily="34" charset="0"/>
                <a:cs typeface="Arial" panose="020B0604020202020204" pitchFamily="34" charset="0"/>
              </a:rPr>
              <a:t> </a:t>
            </a:r>
            <a:r>
              <a:rPr sz="900" dirty="0">
                <a:latin typeface="Arial" panose="020B0604020202020204" pitchFamily="34" charset="0"/>
                <a:cs typeface="Arial" panose="020B0604020202020204" pitchFamily="34" charset="0"/>
              </a:rPr>
              <a:t>contact</a:t>
            </a:r>
          </a:p>
          <a:p>
            <a:pPr marL="76676" marR="149066" indent="-67628">
              <a:lnSpc>
                <a:spcPts val="990"/>
              </a:lnSpc>
              <a:spcBef>
                <a:spcPts val="101"/>
              </a:spcBef>
              <a:buChar char="•"/>
              <a:tabLst>
                <a:tab pos="77153" algn="l"/>
              </a:tabLst>
            </a:pPr>
            <a:r>
              <a:rPr sz="900" dirty="0">
                <a:latin typeface="Arial" panose="020B0604020202020204" pitchFamily="34" charset="0"/>
                <a:cs typeface="Arial" panose="020B0604020202020204" pitchFamily="34" charset="0"/>
              </a:rPr>
              <a:t>May </a:t>
            </a:r>
            <a:r>
              <a:rPr sz="900" spc="-4" dirty="0">
                <a:latin typeface="Arial" panose="020B0604020202020204" pitchFamily="34" charset="0"/>
                <a:cs typeface="Arial" panose="020B0604020202020204" pitchFamily="34" charset="0"/>
              </a:rPr>
              <a:t>land in</a:t>
            </a:r>
            <a:r>
              <a:rPr sz="900" spc="-71"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junk </a:t>
            </a:r>
            <a:r>
              <a:rPr sz="900" dirty="0">
                <a:latin typeface="Arial" panose="020B0604020202020204" pitchFamily="34" charset="0"/>
                <a:cs typeface="Arial" panose="020B0604020202020204" pitchFamily="34" charset="0"/>
              </a:rPr>
              <a:t>mail</a:t>
            </a:r>
          </a:p>
          <a:p>
            <a:pPr marL="76676" marR="72866" indent="-67628" algn="just">
              <a:lnSpc>
                <a:spcPct val="90100"/>
              </a:lnSpc>
              <a:spcBef>
                <a:spcPts val="98"/>
              </a:spcBef>
              <a:buChar char="•"/>
              <a:tabLst>
                <a:tab pos="77153" algn="l"/>
              </a:tabLst>
            </a:pPr>
            <a:r>
              <a:rPr sz="900" dirty="0">
                <a:latin typeface="Arial" panose="020B0604020202020204" pitchFamily="34" charset="0"/>
                <a:cs typeface="Arial" panose="020B0604020202020204" pitchFamily="34" charset="0"/>
              </a:rPr>
              <a:t>Must </a:t>
            </a:r>
            <a:r>
              <a:rPr sz="900" spc="-4" dirty="0">
                <a:latin typeface="Arial" panose="020B0604020202020204" pitchFamily="34" charset="0"/>
                <a:cs typeface="Arial" panose="020B0604020202020204" pitchFamily="34" charset="0"/>
              </a:rPr>
              <a:t>be </a:t>
            </a:r>
            <a:r>
              <a:rPr sz="900" dirty="0">
                <a:latin typeface="Arial" panose="020B0604020202020204" pitchFamily="34" charset="0"/>
                <a:cs typeface="Arial" panose="020B0604020202020204" pitchFamily="34" charset="0"/>
              </a:rPr>
              <a:t>a </a:t>
            </a:r>
            <a:r>
              <a:rPr sz="900" spc="-4" dirty="0">
                <a:latin typeface="Arial" panose="020B0604020202020204" pitchFamily="34" charset="0"/>
                <a:cs typeface="Arial" panose="020B0604020202020204" pitchFamily="34" charset="0"/>
              </a:rPr>
              <a:t>unique email address</a:t>
            </a:r>
            <a:endParaRPr sz="900" dirty="0">
              <a:latin typeface="Arial" panose="020B0604020202020204" pitchFamily="34" charset="0"/>
              <a:cs typeface="Arial" panose="020B0604020202020204" pitchFamily="34" charset="0"/>
            </a:endParaRPr>
          </a:p>
        </p:txBody>
      </p:sp>
      <p:sp>
        <p:nvSpPr>
          <p:cNvPr id="22" name="object 22"/>
          <p:cNvSpPr/>
          <p:nvPr/>
        </p:nvSpPr>
        <p:spPr>
          <a:xfrm>
            <a:off x="1205018" y="1853715"/>
            <a:ext cx="1518306" cy="1214426"/>
          </a:xfrm>
          <a:prstGeom prst="rect">
            <a:avLst/>
          </a:prstGeom>
          <a:blipFill>
            <a:blip r:embed="rId8" cstate="print"/>
            <a:stretch>
              <a:fillRect/>
            </a:stretch>
          </a:blipFill>
        </p:spPr>
        <p:txBody>
          <a:bodyPr wrap="square" lIns="0" tIns="0" rIns="0" bIns="0" rtlCol="0"/>
          <a:lstStyle/>
          <a:p>
            <a:endParaRPr sz="900">
              <a:latin typeface="Calibri" panose="020F0502020204030204" pitchFamily="34" charset="0"/>
              <a:cs typeface="Calibri" panose="020F0502020204030204" pitchFamily="34" charset="0"/>
            </a:endParaRPr>
          </a:p>
        </p:txBody>
      </p:sp>
      <p:sp>
        <p:nvSpPr>
          <p:cNvPr id="23" name="object 23"/>
          <p:cNvSpPr/>
          <p:nvPr/>
        </p:nvSpPr>
        <p:spPr>
          <a:xfrm>
            <a:off x="1235036" y="1866483"/>
            <a:ext cx="1458288" cy="1154392"/>
          </a:xfrm>
          <a:prstGeom prst="rect">
            <a:avLst/>
          </a:prstGeom>
          <a:blipFill>
            <a:blip r:embed="rId9" cstate="print"/>
            <a:stretch>
              <a:fillRect/>
            </a:stretch>
          </a:blipFill>
        </p:spPr>
        <p:txBody>
          <a:bodyPr wrap="square" lIns="0" tIns="0" rIns="0" bIns="0" rtlCol="0"/>
          <a:lstStyle/>
          <a:p>
            <a:endParaRPr sz="900">
              <a:latin typeface="Calibri" panose="020F0502020204030204" pitchFamily="34" charset="0"/>
              <a:cs typeface="Calibri" panose="020F0502020204030204" pitchFamily="34" charset="0"/>
            </a:endParaRPr>
          </a:p>
        </p:txBody>
      </p:sp>
      <p:sp>
        <p:nvSpPr>
          <p:cNvPr id="24" name="object 24"/>
          <p:cNvSpPr/>
          <p:nvPr/>
        </p:nvSpPr>
        <p:spPr>
          <a:xfrm>
            <a:off x="1287281" y="1893891"/>
            <a:ext cx="1100138" cy="1099661"/>
          </a:xfrm>
          <a:custGeom>
            <a:avLst/>
            <a:gdLst/>
            <a:ahLst/>
            <a:cxnLst/>
            <a:rect l="l" t="t" r="r" b="b"/>
            <a:pathLst>
              <a:path w="1466850" h="1466214">
                <a:moveTo>
                  <a:pt x="733169" y="1466100"/>
                </a:moveTo>
                <a:lnTo>
                  <a:pt x="684963" y="1464540"/>
                </a:lnTo>
                <a:lnTo>
                  <a:pt x="637590" y="1459927"/>
                </a:lnTo>
                <a:lnTo>
                  <a:pt x="591146" y="1452356"/>
                </a:lnTo>
                <a:lnTo>
                  <a:pt x="545727" y="1441924"/>
                </a:lnTo>
                <a:lnTo>
                  <a:pt x="501431" y="1428728"/>
                </a:lnTo>
                <a:lnTo>
                  <a:pt x="458354" y="1412865"/>
                </a:lnTo>
                <a:lnTo>
                  <a:pt x="416593" y="1394430"/>
                </a:lnTo>
                <a:lnTo>
                  <a:pt x="376244" y="1373520"/>
                </a:lnTo>
                <a:lnTo>
                  <a:pt x="337404" y="1350232"/>
                </a:lnTo>
                <a:lnTo>
                  <a:pt x="300169" y="1324664"/>
                </a:lnTo>
                <a:lnTo>
                  <a:pt x="264636" y="1296910"/>
                </a:lnTo>
                <a:lnTo>
                  <a:pt x="230902" y="1267068"/>
                </a:lnTo>
                <a:lnTo>
                  <a:pt x="199064" y="1235235"/>
                </a:lnTo>
                <a:lnTo>
                  <a:pt x="169217" y="1201506"/>
                </a:lnTo>
                <a:lnTo>
                  <a:pt x="141459" y="1165980"/>
                </a:lnTo>
                <a:lnTo>
                  <a:pt x="115886" y="1128751"/>
                </a:lnTo>
                <a:lnTo>
                  <a:pt x="92594" y="1089917"/>
                </a:lnTo>
                <a:lnTo>
                  <a:pt x="71681" y="1049575"/>
                </a:lnTo>
                <a:lnTo>
                  <a:pt x="53243" y="1007820"/>
                </a:lnTo>
                <a:lnTo>
                  <a:pt x="37377" y="964750"/>
                </a:lnTo>
                <a:lnTo>
                  <a:pt x="24179" y="920461"/>
                </a:lnTo>
                <a:lnTo>
                  <a:pt x="13745" y="875050"/>
                </a:lnTo>
                <a:lnTo>
                  <a:pt x="6173" y="828614"/>
                </a:lnTo>
                <a:lnTo>
                  <a:pt x="1559" y="781248"/>
                </a:lnTo>
                <a:lnTo>
                  <a:pt x="0" y="733050"/>
                </a:lnTo>
                <a:lnTo>
                  <a:pt x="1559" y="684851"/>
                </a:lnTo>
                <a:lnTo>
                  <a:pt x="6173" y="637486"/>
                </a:lnTo>
                <a:lnTo>
                  <a:pt x="13745" y="591049"/>
                </a:lnTo>
                <a:lnTo>
                  <a:pt x="24179" y="545638"/>
                </a:lnTo>
                <a:lnTo>
                  <a:pt x="37377" y="501349"/>
                </a:lnTo>
                <a:lnTo>
                  <a:pt x="53243" y="458279"/>
                </a:lnTo>
                <a:lnTo>
                  <a:pt x="71681" y="416525"/>
                </a:lnTo>
                <a:lnTo>
                  <a:pt x="92594" y="376182"/>
                </a:lnTo>
                <a:lnTo>
                  <a:pt x="115886" y="337348"/>
                </a:lnTo>
                <a:lnTo>
                  <a:pt x="141459" y="300120"/>
                </a:lnTo>
                <a:lnTo>
                  <a:pt x="169217" y="264593"/>
                </a:lnTo>
                <a:lnTo>
                  <a:pt x="199064" y="230865"/>
                </a:lnTo>
                <a:lnTo>
                  <a:pt x="230902" y="199031"/>
                </a:lnTo>
                <a:lnTo>
                  <a:pt x="264636" y="169189"/>
                </a:lnTo>
                <a:lnTo>
                  <a:pt x="300169" y="141436"/>
                </a:lnTo>
                <a:lnTo>
                  <a:pt x="337404" y="115867"/>
                </a:lnTo>
                <a:lnTo>
                  <a:pt x="376244" y="92579"/>
                </a:lnTo>
                <a:lnTo>
                  <a:pt x="416593" y="71670"/>
                </a:lnTo>
                <a:lnTo>
                  <a:pt x="458354" y="53235"/>
                </a:lnTo>
                <a:lnTo>
                  <a:pt x="501431" y="37371"/>
                </a:lnTo>
                <a:lnTo>
                  <a:pt x="545727" y="24175"/>
                </a:lnTo>
                <a:lnTo>
                  <a:pt x="591146" y="13743"/>
                </a:lnTo>
                <a:lnTo>
                  <a:pt x="637590" y="6172"/>
                </a:lnTo>
                <a:lnTo>
                  <a:pt x="684963" y="1559"/>
                </a:lnTo>
                <a:lnTo>
                  <a:pt x="733169" y="0"/>
                </a:lnTo>
                <a:lnTo>
                  <a:pt x="781592" y="1599"/>
                </a:lnTo>
                <a:lnTo>
                  <a:pt x="829540" y="6357"/>
                </a:lnTo>
                <a:lnTo>
                  <a:pt x="876872" y="14215"/>
                </a:lnTo>
                <a:lnTo>
                  <a:pt x="923444" y="25114"/>
                </a:lnTo>
                <a:lnTo>
                  <a:pt x="969115" y="38995"/>
                </a:lnTo>
                <a:lnTo>
                  <a:pt x="1013741" y="55800"/>
                </a:lnTo>
                <a:lnTo>
                  <a:pt x="1057182" y="75468"/>
                </a:lnTo>
                <a:lnTo>
                  <a:pt x="1099293" y="97941"/>
                </a:lnTo>
                <a:lnTo>
                  <a:pt x="1139933" y="123161"/>
                </a:lnTo>
                <a:lnTo>
                  <a:pt x="1178958" y="151067"/>
                </a:lnTo>
                <a:lnTo>
                  <a:pt x="1216228" y="181601"/>
                </a:lnTo>
                <a:lnTo>
                  <a:pt x="1251599" y="214705"/>
                </a:lnTo>
                <a:lnTo>
                  <a:pt x="1284708" y="250070"/>
                </a:lnTo>
                <a:lnTo>
                  <a:pt x="1315247" y="287334"/>
                </a:lnTo>
                <a:lnTo>
                  <a:pt x="1343158" y="326353"/>
                </a:lnTo>
                <a:lnTo>
                  <a:pt x="1368382" y="366986"/>
                </a:lnTo>
                <a:lnTo>
                  <a:pt x="1390859" y="409091"/>
                </a:lnTo>
                <a:lnTo>
                  <a:pt x="1410530" y="452524"/>
                </a:lnTo>
                <a:lnTo>
                  <a:pt x="1427337" y="497143"/>
                </a:lnTo>
                <a:lnTo>
                  <a:pt x="1441221" y="542806"/>
                </a:lnTo>
                <a:lnTo>
                  <a:pt x="1452122" y="589371"/>
                </a:lnTo>
                <a:lnTo>
                  <a:pt x="1459981" y="636695"/>
                </a:lnTo>
                <a:lnTo>
                  <a:pt x="1464740" y="684635"/>
                </a:lnTo>
                <a:lnTo>
                  <a:pt x="1466339" y="733050"/>
                </a:lnTo>
                <a:lnTo>
                  <a:pt x="1464780" y="781248"/>
                </a:lnTo>
                <a:lnTo>
                  <a:pt x="1460166" y="828614"/>
                </a:lnTo>
                <a:lnTo>
                  <a:pt x="1452594" y="875050"/>
                </a:lnTo>
                <a:lnTo>
                  <a:pt x="1442160" y="920461"/>
                </a:lnTo>
                <a:lnTo>
                  <a:pt x="1428962" y="964750"/>
                </a:lnTo>
                <a:lnTo>
                  <a:pt x="1413096" y="1007820"/>
                </a:lnTo>
                <a:lnTo>
                  <a:pt x="1394658" y="1049575"/>
                </a:lnTo>
                <a:lnTo>
                  <a:pt x="1373745" y="1089917"/>
                </a:lnTo>
                <a:lnTo>
                  <a:pt x="1350453" y="1128751"/>
                </a:lnTo>
                <a:lnTo>
                  <a:pt x="1324880" y="1165980"/>
                </a:lnTo>
                <a:lnTo>
                  <a:pt x="1297122" y="1201506"/>
                </a:lnTo>
                <a:lnTo>
                  <a:pt x="1267275" y="1235235"/>
                </a:lnTo>
                <a:lnTo>
                  <a:pt x="1235437" y="1267068"/>
                </a:lnTo>
                <a:lnTo>
                  <a:pt x="1201703" y="1296910"/>
                </a:lnTo>
                <a:lnTo>
                  <a:pt x="1166170" y="1324664"/>
                </a:lnTo>
                <a:lnTo>
                  <a:pt x="1128936" y="1350232"/>
                </a:lnTo>
                <a:lnTo>
                  <a:pt x="1090095" y="1373520"/>
                </a:lnTo>
                <a:lnTo>
                  <a:pt x="1049746" y="1394430"/>
                </a:lnTo>
                <a:lnTo>
                  <a:pt x="1007985" y="1412865"/>
                </a:lnTo>
                <a:lnTo>
                  <a:pt x="964908" y="1428728"/>
                </a:lnTo>
                <a:lnTo>
                  <a:pt x="920612" y="1441924"/>
                </a:lnTo>
                <a:lnTo>
                  <a:pt x="875193" y="1452356"/>
                </a:lnTo>
                <a:lnTo>
                  <a:pt x="828749" y="1459927"/>
                </a:lnTo>
                <a:lnTo>
                  <a:pt x="781376" y="1464540"/>
                </a:lnTo>
                <a:lnTo>
                  <a:pt x="733169" y="1466100"/>
                </a:lnTo>
                <a:close/>
              </a:path>
            </a:pathLst>
          </a:custGeom>
          <a:solidFill>
            <a:srgbClr val="FFFFFF">
              <a:alpha val="89802"/>
            </a:srgbClr>
          </a:solidFill>
        </p:spPr>
        <p:txBody>
          <a:bodyPr wrap="square" lIns="0" tIns="0" rIns="0" bIns="0" rtlCol="0"/>
          <a:lstStyle/>
          <a:p>
            <a:endParaRPr sz="900">
              <a:latin typeface="Arial" panose="020B0604020202020204" pitchFamily="34" charset="0"/>
              <a:cs typeface="Arial" panose="020B0604020202020204" pitchFamily="34" charset="0"/>
            </a:endParaRPr>
          </a:p>
        </p:txBody>
      </p:sp>
      <p:sp>
        <p:nvSpPr>
          <p:cNvPr id="25" name="object 25"/>
          <p:cNvSpPr/>
          <p:nvPr/>
        </p:nvSpPr>
        <p:spPr>
          <a:xfrm>
            <a:off x="1287281" y="1893891"/>
            <a:ext cx="1100138" cy="1099661"/>
          </a:xfrm>
          <a:custGeom>
            <a:avLst/>
            <a:gdLst/>
            <a:ahLst/>
            <a:cxnLst/>
            <a:rect l="l" t="t" r="r" b="b"/>
            <a:pathLst>
              <a:path w="1466850" h="1466214">
                <a:moveTo>
                  <a:pt x="0" y="733050"/>
                </a:moveTo>
                <a:lnTo>
                  <a:pt x="1559" y="684851"/>
                </a:lnTo>
                <a:lnTo>
                  <a:pt x="6173" y="637486"/>
                </a:lnTo>
                <a:lnTo>
                  <a:pt x="13745" y="591049"/>
                </a:lnTo>
                <a:lnTo>
                  <a:pt x="24179" y="545638"/>
                </a:lnTo>
                <a:lnTo>
                  <a:pt x="37377" y="501349"/>
                </a:lnTo>
                <a:lnTo>
                  <a:pt x="53243" y="458279"/>
                </a:lnTo>
                <a:lnTo>
                  <a:pt x="71681" y="416525"/>
                </a:lnTo>
                <a:lnTo>
                  <a:pt x="92594" y="376182"/>
                </a:lnTo>
                <a:lnTo>
                  <a:pt x="115886" y="337348"/>
                </a:lnTo>
                <a:lnTo>
                  <a:pt x="141459" y="300120"/>
                </a:lnTo>
                <a:lnTo>
                  <a:pt x="169217" y="264593"/>
                </a:lnTo>
                <a:lnTo>
                  <a:pt x="199064" y="230865"/>
                </a:lnTo>
                <a:lnTo>
                  <a:pt x="230902" y="199031"/>
                </a:lnTo>
                <a:lnTo>
                  <a:pt x="264636" y="169189"/>
                </a:lnTo>
                <a:lnTo>
                  <a:pt x="300169" y="141436"/>
                </a:lnTo>
                <a:lnTo>
                  <a:pt x="337404" y="115867"/>
                </a:lnTo>
                <a:lnTo>
                  <a:pt x="376244" y="92579"/>
                </a:lnTo>
                <a:lnTo>
                  <a:pt x="416593" y="71670"/>
                </a:lnTo>
                <a:lnTo>
                  <a:pt x="458354" y="53235"/>
                </a:lnTo>
                <a:lnTo>
                  <a:pt x="501431" y="37371"/>
                </a:lnTo>
                <a:lnTo>
                  <a:pt x="545727" y="24175"/>
                </a:lnTo>
                <a:lnTo>
                  <a:pt x="591146" y="13743"/>
                </a:lnTo>
                <a:lnTo>
                  <a:pt x="637590" y="6172"/>
                </a:lnTo>
                <a:lnTo>
                  <a:pt x="684963" y="1559"/>
                </a:lnTo>
                <a:lnTo>
                  <a:pt x="733169" y="0"/>
                </a:lnTo>
                <a:lnTo>
                  <a:pt x="781592" y="1599"/>
                </a:lnTo>
                <a:lnTo>
                  <a:pt x="829540" y="6357"/>
                </a:lnTo>
                <a:lnTo>
                  <a:pt x="876872" y="14215"/>
                </a:lnTo>
                <a:lnTo>
                  <a:pt x="923444" y="25114"/>
                </a:lnTo>
                <a:lnTo>
                  <a:pt x="969115" y="38995"/>
                </a:lnTo>
                <a:lnTo>
                  <a:pt x="1013741" y="55800"/>
                </a:lnTo>
                <a:lnTo>
                  <a:pt x="1057182" y="75468"/>
                </a:lnTo>
                <a:lnTo>
                  <a:pt x="1099293" y="97941"/>
                </a:lnTo>
                <a:lnTo>
                  <a:pt x="1139933" y="123161"/>
                </a:lnTo>
                <a:lnTo>
                  <a:pt x="1178958" y="151067"/>
                </a:lnTo>
                <a:lnTo>
                  <a:pt x="1216228" y="181601"/>
                </a:lnTo>
                <a:lnTo>
                  <a:pt x="1251599" y="214705"/>
                </a:lnTo>
                <a:lnTo>
                  <a:pt x="1284708" y="250070"/>
                </a:lnTo>
                <a:lnTo>
                  <a:pt x="1315247" y="287334"/>
                </a:lnTo>
                <a:lnTo>
                  <a:pt x="1343158" y="326353"/>
                </a:lnTo>
                <a:lnTo>
                  <a:pt x="1368382" y="366986"/>
                </a:lnTo>
                <a:lnTo>
                  <a:pt x="1390859" y="409091"/>
                </a:lnTo>
                <a:lnTo>
                  <a:pt x="1410530" y="452524"/>
                </a:lnTo>
                <a:lnTo>
                  <a:pt x="1427337" y="497143"/>
                </a:lnTo>
                <a:lnTo>
                  <a:pt x="1441221" y="542806"/>
                </a:lnTo>
                <a:lnTo>
                  <a:pt x="1452122" y="589371"/>
                </a:lnTo>
                <a:lnTo>
                  <a:pt x="1459981" y="636695"/>
                </a:lnTo>
                <a:lnTo>
                  <a:pt x="1464740" y="684635"/>
                </a:lnTo>
                <a:lnTo>
                  <a:pt x="1466339" y="733050"/>
                </a:lnTo>
                <a:lnTo>
                  <a:pt x="1464780" y="781248"/>
                </a:lnTo>
                <a:lnTo>
                  <a:pt x="1460166" y="828614"/>
                </a:lnTo>
                <a:lnTo>
                  <a:pt x="1452594" y="875050"/>
                </a:lnTo>
                <a:lnTo>
                  <a:pt x="1442160" y="920461"/>
                </a:lnTo>
                <a:lnTo>
                  <a:pt x="1428962" y="964750"/>
                </a:lnTo>
                <a:lnTo>
                  <a:pt x="1413096" y="1007820"/>
                </a:lnTo>
                <a:lnTo>
                  <a:pt x="1394658" y="1049575"/>
                </a:lnTo>
                <a:lnTo>
                  <a:pt x="1373745" y="1089917"/>
                </a:lnTo>
                <a:lnTo>
                  <a:pt x="1350453" y="1128751"/>
                </a:lnTo>
                <a:lnTo>
                  <a:pt x="1324880" y="1165980"/>
                </a:lnTo>
                <a:lnTo>
                  <a:pt x="1297122" y="1201506"/>
                </a:lnTo>
                <a:lnTo>
                  <a:pt x="1267275" y="1235235"/>
                </a:lnTo>
                <a:lnTo>
                  <a:pt x="1235437" y="1267068"/>
                </a:lnTo>
                <a:lnTo>
                  <a:pt x="1201703" y="1296910"/>
                </a:lnTo>
                <a:lnTo>
                  <a:pt x="1166170" y="1324664"/>
                </a:lnTo>
                <a:lnTo>
                  <a:pt x="1128936" y="1350232"/>
                </a:lnTo>
                <a:lnTo>
                  <a:pt x="1090095" y="1373520"/>
                </a:lnTo>
                <a:lnTo>
                  <a:pt x="1049746" y="1394430"/>
                </a:lnTo>
                <a:lnTo>
                  <a:pt x="1007985" y="1412865"/>
                </a:lnTo>
                <a:lnTo>
                  <a:pt x="964908" y="1428728"/>
                </a:lnTo>
                <a:lnTo>
                  <a:pt x="920612" y="1441924"/>
                </a:lnTo>
                <a:lnTo>
                  <a:pt x="875193" y="1452356"/>
                </a:lnTo>
                <a:lnTo>
                  <a:pt x="828749" y="1459927"/>
                </a:lnTo>
                <a:lnTo>
                  <a:pt x="781376" y="1464540"/>
                </a:lnTo>
                <a:lnTo>
                  <a:pt x="733169" y="1466100"/>
                </a:lnTo>
                <a:lnTo>
                  <a:pt x="684963" y="1464540"/>
                </a:lnTo>
                <a:lnTo>
                  <a:pt x="637590" y="1459927"/>
                </a:lnTo>
                <a:lnTo>
                  <a:pt x="591146" y="1452356"/>
                </a:lnTo>
                <a:lnTo>
                  <a:pt x="545727" y="1441924"/>
                </a:lnTo>
                <a:lnTo>
                  <a:pt x="501431" y="1428728"/>
                </a:lnTo>
                <a:lnTo>
                  <a:pt x="458354" y="1412865"/>
                </a:lnTo>
                <a:lnTo>
                  <a:pt x="416593" y="1394430"/>
                </a:lnTo>
                <a:lnTo>
                  <a:pt x="376244" y="1373520"/>
                </a:lnTo>
                <a:lnTo>
                  <a:pt x="337404" y="1350232"/>
                </a:lnTo>
                <a:lnTo>
                  <a:pt x="300169" y="1324664"/>
                </a:lnTo>
                <a:lnTo>
                  <a:pt x="264636" y="1296910"/>
                </a:lnTo>
                <a:lnTo>
                  <a:pt x="230902" y="1267068"/>
                </a:lnTo>
                <a:lnTo>
                  <a:pt x="199064" y="1235235"/>
                </a:lnTo>
                <a:lnTo>
                  <a:pt x="169217" y="1201506"/>
                </a:lnTo>
                <a:lnTo>
                  <a:pt x="141459" y="1165980"/>
                </a:lnTo>
                <a:lnTo>
                  <a:pt x="115886" y="1128751"/>
                </a:lnTo>
                <a:lnTo>
                  <a:pt x="92594" y="1089917"/>
                </a:lnTo>
                <a:lnTo>
                  <a:pt x="71681" y="1049575"/>
                </a:lnTo>
                <a:lnTo>
                  <a:pt x="53243" y="1007820"/>
                </a:lnTo>
                <a:lnTo>
                  <a:pt x="37377" y="964750"/>
                </a:lnTo>
                <a:lnTo>
                  <a:pt x="24179" y="920461"/>
                </a:lnTo>
                <a:lnTo>
                  <a:pt x="13745" y="875050"/>
                </a:lnTo>
                <a:lnTo>
                  <a:pt x="6173" y="828614"/>
                </a:lnTo>
                <a:lnTo>
                  <a:pt x="1559" y="781248"/>
                </a:lnTo>
                <a:lnTo>
                  <a:pt x="0" y="733050"/>
                </a:lnTo>
                <a:close/>
              </a:path>
            </a:pathLst>
          </a:custGeom>
          <a:ln w="9524">
            <a:solidFill>
              <a:srgbClr val="E9A800"/>
            </a:solidFill>
          </a:ln>
        </p:spPr>
        <p:txBody>
          <a:bodyPr wrap="square" lIns="0" tIns="0" rIns="0" bIns="0" rtlCol="0"/>
          <a:lstStyle/>
          <a:p>
            <a:endParaRPr sz="900">
              <a:latin typeface="Calibri" panose="020F0502020204030204" pitchFamily="34" charset="0"/>
              <a:cs typeface="Calibri" panose="020F0502020204030204" pitchFamily="34" charset="0"/>
            </a:endParaRPr>
          </a:p>
        </p:txBody>
      </p:sp>
      <p:sp>
        <p:nvSpPr>
          <p:cNvPr id="26" name="object 26"/>
          <p:cNvSpPr txBox="1"/>
          <p:nvPr/>
        </p:nvSpPr>
        <p:spPr>
          <a:xfrm>
            <a:off x="1597979" y="2201705"/>
            <a:ext cx="478631" cy="452047"/>
          </a:xfrm>
          <a:prstGeom prst="rect">
            <a:avLst/>
          </a:prstGeom>
        </p:spPr>
        <p:txBody>
          <a:bodyPr vert="horz" wrap="square" lIns="0" tIns="28575" rIns="0" bIns="0" rtlCol="0">
            <a:spAutoFit/>
          </a:bodyPr>
          <a:lstStyle/>
          <a:p>
            <a:pPr marL="9525" marR="3810" indent="14764" algn="just">
              <a:lnSpc>
                <a:spcPts val="1125"/>
              </a:lnSpc>
              <a:spcBef>
                <a:spcPts val="225"/>
              </a:spcBef>
            </a:pPr>
            <a:r>
              <a:rPr sz="900" spc="-4" dirty="0">
                <a:latin typeface="Arial" panose="020B0604020202020204" pitchFamily="34" charset="0"/>
                <a:cs typeface="Arial" panose="020B0604020202020204" pitchFamily="34" charset="0"/>
              </a:rPr>
              <a:t>Update</a:t>
            </a:r>
            <a:r>
              <a:rPr lang="de-DE" sz="900" spc="-4"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Contact</a:t>
            </a:r>
            <a:r>
              <a:rPr lang="de-DE" sz="900" spc="-4"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Details</a:t>
            </a:r>
            <a:endParaRPr sz="900" dirty="0">
              <a:latin typeface="Arial" panose="020B0604020202020204" pitchFamily="34" charset="0"/>
              <a:cs typeface="Arial" panose="020B0604020202020204" pitchFamily="34" charset="0"/>
            </a:endParaRPr>
          </a:p>
        </p:txBody>
      </p:sp>
      <p:sp>
        <p:nvSpPr>
          <p:cNvPr id="27" name="object 27"/>
          <p:cNvSpPr txBox="1"/>
          <p:nvPr/>
        </p:nvSpPr>
        <p:spPr>
          <a:xfrm>
            <a:off x="1330608" y="3064780"/>
            <a:ext cx="1195024" cy="673294"/>
          </a:xfrm>
          <a:prstGeom prst="rect">
            <a:avLst/>
          </a:prstGeom>
        </p:spPr>
        <p:txBody>
          <a:bodyPr vert="horz" wrap="square" lIns="0" tIns="26194" rIns="0" bIns="0" rtlCol="0">
            <a:spAutoFit/>
          </a:bodyPr>
          <a:lstStyle/>
          <a:p>
            <a:pPr marL="76676" marR="3810" indent="-67628">
              <a:lnSpc>
                <a:spcPts val="960"/>
              </a:lnSpc>
              <a:spcBef>
                <a:spcPts val="206"/>
              </a:spcBef>
              <a:buChar char="•"/>
              <a:tabLst>
                <a:tab pos="77153" algn="l"/>
              </a:tabLst>
            </a:pPr>
            <a:r>
              <a:rPr lang="en-US" sz="900" spc="-4">
                <a:latin typeface="Arial" panose="020B0604020202020204" pitchFamily="34" charset="0"/>
                <a:cs typeface="Arial" panose="020B0604020202020204" pitchFamily="34" charset="0"/>
              </a:rPr>
              <a:t>Notify Supplier Enablement</a:t>
            </a:r>
            <a:r>
              <a:rPr lang="en-US" sz="900" spc="-75">
                <a:latin typeface="Arial" panose="020B0604020202020204" pitchFamily="34" charset="0"/>
                <a:cs typeface="Arial" panose="020B0604020202020204" pitchFamily="34" charset="0"/>
              </a:rPr>
              <a:t> </a:t>
            </a:r>
            <a:r>
              <a:rPr lang="en-US" sz="900" spc="-30">
                <a:latin typeface="Arial" panose="020B0604020202020204" pitchFamily="34" charset="0"/>
                <a:cs typeface="Arial" panose="020B0604020202020204" pitchFamily="34" charset="0"/>
              </a:rPr>
              <a:t>Team </a:t>
            </a:r>
            <a:r>
              <a:rPr lang="en-US" sz="900" spc="-4">
                <a:latin typeface="Arial" panose="020B0604020202020204" pitchFamily="34" charset="0"/>
                <a:cs typeface="Arial" panose="020B0604020202020204" pitchFamily="34" charset="0"/>
              </a:rPr>
              <a:t>of </a:t>
            </a:r>
            <a:r>
              <a:rPr lang="en-US" sz="900">
                <a:latin typeface="Arial" panose="020B0604020202020204" pitchFamily="34" charset="0"/>
                <a:cs typeface="Arial" panose="020B0604020202020204" pitchFamily="34" charset="0"/>
              </a:rPr>
              <a:t>key</a:t>
            </a:r>
            <a:r>
              <a:rPr lang="en-US" sz="900" spc="-26">
                <a:latin typeface="Arial" panose="020B0604020202020204" pitchFamily="34" charset="0"/>
                <a:cs typeface="Arial" panose="020B0604020202020204" pitchFamily="34" charset="0"/>
              </a:rPr>
              <a:t> </a:t>
            </a:r>
            <a:r>
              <a:rPr lang="en-US" sz="900">
                <a:latin typeface="Arial" panose="020B0604020202020204" pitchFamily="34" charset="0"/>
                <a:cs typeface="Arial" panose="020B0604020202020204" pitchFamily="34" charset="0"/>
              </a:rPr>
              <a:t>contacts</a:t>
            </a:r>
          </a:p>
          <a:p>
            <a:pPr marL="76676" marR="96203" indent="-67628">
              <a:lnSpc>
                <a:spcPct val="90100"/>
              </a:lnSpc>
              <a:spcBef>
                <a:spcPts val="98"/>
              </a:spcBef>
              <a:buChar char="•"/>
              <a:tabLst>
                <a:tab pos="77153" algn="l"/>
              </a:tabLst>
            </a:pPr>
            <a:r>
              <a:rPr lang="en-US" sz="900" spc="-4">
                <a:latin typeface="Arial" panose="020B0604020202020204" pitchFamily="34" charset="0"/>
                <a:cs typeface="Arial" panose="020B0604020202020204" pitchFamily="34" charset="0"/>
              </a:rPr>
              <a:t>Identify Primary</a:t>
            </a:r>
            <a:r>
              <a:rPr lang="en-US" sz="900" spc="-71">
                <a:latin typeface="Arial" panose="020B0604020202020204" pitchFamily="34" charset="0"/>
                <a:cs typeface="Arial" panose="020B0604020202020204" pitchFamily="34" charset="0"/>
              </a:rPr>
              <a:t> </a:t>
            </a:r>
            <a:r>
              <a:rPr lang="en-US" sz="900">
                <a:latin typeface="Arial" panose="020B0604020202020204" pitchFamily="34" charset="0"/>
                <a:cs typeface="Arial" panose="020B0604020202020204" pitchFamily="34" charset="0"/>
              </a:rPr>
              <a:t>contact</a:t>
            </a:r>
          </a:p>
        </p:txBody>
      </p:sp>
      <p:sp>
        <p:nvSpPr>
          <p:cNvPr id="34" name="Titel 39">
            <a:extLst>
              <a:ext uri="{FF2B5EF4-FFF2-40B4-BE49-F238E27FC236}">
                <a16:creationId xmlns:a16="http://schemas.microsoft.com/office/drawing/2014/main" id="{A5400C23-6E71-495B-88E3-06123F8ED6A5}"/>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 and Setup</a:t>
            </a:r>
          </a:p>
          <a:p>
            <a:r>
              <a:rPr lang="en-US" sz="1800" dirty="0">
                <a:solidFill>
                  <a:srgbClr val="49B8E7"/>
                </a:solidFill>
              </a:rPr>
              <a:t>Connection to Munich Re via Coupa</a:t>
            </a:r>
            <a:endParaRPr lang="de-DE" sz="1800" dirty="0">
              <a:solidFill>
                <a:srgbClr val="49B8E7"/>
              </a:solidFill>
            </a:endParaRPr>
          </a:p>
        </p:txBody>
      </p:sp>
      <p:sp>
        <p:nvSpPr>
          <p:cNvPr id="28" name="Foliennummernplatzhalter 27">
            <a:extLst>
              <a:ext uri="{FF2B5EF4-FFF2-40B4-BE49-F238E27FC236}">
                <a16:creationId xmlns:a16="http://schemas.microsoft.com/office/drawing/2014/main" id="{73A0832F-5CB7-4C8C-8F7B-1B4258EA0C51}"/>
              </a:ext>
            </a:extLst>
          </p:cNvPr>
          <p:cNvSpPr>
            <a:spLocks noGrp="1"/>
          </p:cNvSpPr>
          <p:nvPr>
            <p:ph type="sldNum" sz="quarter" idx="12"/>
          </p:nvPr>
        </p:nvSpPr>
        <p:spPr/>
        <p:txBody>
          <a:bodyPr/>
          <a:lstStyle/>
          <a:p>
            <a:fld id="{D56DB8AA-803C-49D2-90AA-1140CE72DCD7}" type="slidenum">
              <a:rPr lang="de-DE" smtClean="0"/>
              <a:pPr/>
              <a:t>15</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39">
            <a:extLst>
              <a:ext uri="{FF2B5EF4-FFF2-40B4-BE49-F238E27FC236}">
                <a16:creationId xmlns:a16="http://schemas.microsoft.com/office/drawing/2014/main" id="{C2AE24B4-B056-46BC-9F36-AAE3304A18F4}"/>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a:t>
            </a:r>
          </a:p>
          <a:p>
            <a:r>
              <a:rPr lang="en-US" sz="1800" dirty="0">
                <a:solidFill>
                  <a:srgbClr val="49B8E7"/>
                </a:solidFill>
              </a:rPr>
              <a:t>How to join Coupa Supplier Portal (CSP)</a:t>
            </a:r>
            <a:endParaRPr lang="de-DE" sz="1800" dirty="0">
              <a:solidFill>
                <a:srgbClr val="49B8E7"/>
              </a:solidFill>
            </a:endParaRPr>
          </a:p>
        </p:txBody>
      </p:sp>
      <p:sp>
        <p:nvSpPr>
          <p:cNvPr id="8" name="Foliennummernplatzhalter 7">
            <a:extLst>
              <a:ext uri="{FF2B5EF4-FFF2-40B4-BE49-F238E27FC236}">
                <a16:creationId xmlns:a16="http://schemas.microsoft.com/office/drawing/2014/main" id="{981F2D74-5192-4298-8000-061CE6A103D0}"/>
              </a:ext>
            </a:extLst>
          </p:cNvPr>
          <p:cNvSpPr>
            <a:spLocks noGrp="1"/>
          </p:cNvSpPr>
          <p:nvPr>
            <p:ph type="sldNum" sz="quarter" idx="12"/>
          </p:nvPr>
        </p:nvSpPr>
        <p:spPr/>
        <p:txBody>
          <a:bodyPr/>
          <a:lstStyle/>
          <a:p>
            <a:fld id="{D56DB8AA-803C-49D2-90AA-1140CE72DCD7}" type="slidenum">
              <a:rPr lang="de-DE" smtClean="0"/>
              <a:pPr/>
              <a:t>16</a:t>
            </a:fld>
            <a:endParaRPr lang="de-DE" dirty="0"/>
          </a:p>
        </p:txBody>
      </p:sp>
      <p:grpSp>
        <p:nvGrpSpPr>
          <p:cNvPr id="9" name="Gruppieren 8">
            <a:extLst>
              <a:ext uri="{FF2B5EF4-FFF2-40B4-BE49-F238E27FC236}">
                <a16:creationId xmlns:a16="http://schemas.microsoft.com/office/drawing/2014/main" id="{BAA96533-EC52-444B-8D15-31EAD5860B99}"/>
              </a:ext>
            </a:extLst>
          </p:cNvPr>
          <p:cNvGrpSpPr/>
          <p:nvPr/>
        </p:nvGrpSpPr>
        <p:grpSpPr>
          <a:xfrm>
            <a:off x="305999" y="3568404"/>
            <a:ext cx="1753268" cy="1414942"/>
            <a:chOff x="368004" y="3339370"/>
            <a:chExt cx="1753268" cy="1414942"/>
          </a:xfrm>
        </p:grpSpPr>
        <p:sp>
          <p:nvSpPr>
            <p:cNvPr id="10" name="object 2">
              <a:extLst>
                <a:ext uri="{FF2B5EF4-FFF2-40B4-BE49-F238E27FC236}">
                  <a16:creationId xmlns:a16="http://schemas.microsoft.com/office/drawing/2014/main" id="{9A0BB4DE-682C-400F-A645-8D379FBB8F0F}"/>
                </a:ext>
              </a:extLst>
            </p:cNvPr>
            <p:cNvSpPr/>
            <p:nvPr/>
          </p:nvSpPr>
          <p:spPr>
            <a:xfrm>
              <a:off x="585843" y="3577022"/>
              <a:ext cx="1535429" cy="1177290"/>
            </a:xfrm>
            <a:custGeom>
              <a:avLst/>
              <a:gdLst/>
              <a:ahLst/>
              <a:cxnLst/>
              <a:rect l="l" t="t" r="r" b="b"/>
              <a:pathLst>
                <a:path w="2047239" h="1569720">
                  <a:moveTo>
                    <a:pt x="0" y="0"/>
                  </a:moveTo>
                  <a:lnTo>
                    <a:pt x="2046731" y="0"/>
                  </a:lnTo>
                  <a:lnTo>
                    <a:pt x="2046731" y="1569720"/>
                  </a:lnTo>
                  <a:lnTo>
                    <a:pt x="0" y="1569720"/>
                  </a:lnTo>
                  <a:lnTo>
                    <a:pt x="0" y="0"/>
                  </a:lnTo>
                  <a:close/>
                </a:path>
              </a:pathLst>
            </a:custGeom>
            <a:solidFill>
              <a:srgbClr val="D42B1E"/>
            </a:solidFill>
          </p:spPr>
          <p:txBody>
            <a:bodyPr wrap="square" lIns="180000" tIns="180000" rIns="180000" bIns="180000" rtlCol="0"/>
            <a:lstStyle/>
            <a:p>
              <a:r>
                <a:rPr lang="en-US" sz="900" spc="-4" dirty="0">
                  <a:solidFill>
                    <a:srgbClr val="FFFFFF"/>
                  </a:solidFill>
                  <a:latin typeface="Calibri"/>
                  <a:cs typeface="Calibri"/>
                </a:rPr>
                <a:t>If you’re not the right person </a:t>
              </a:r>
              <a:r>
                <a:rPr lang="en-US" sz="900" dirty="0">
                  <a:solidFill>
                    <a:srgbClr val="FFFFFF"/>
                  </a:solidFill>
                  <a:latin typeface="Calibri"/>
                  <a:cs typeface="Calibri"/>
                </a:rPr>
                <a:t>or </a:t>
              </a:r>
              <a:r>
                <a:rPr lang="en-US" sz="900" spc="-4" dirty="0">
                  <a:solidFill>
                    <a:srgbClr val="FFFFFF"/>
                  </a:solidFill>
                  <a:latin typeface="Calibri"/>
                  <a:cs typeface="Calibri"/>
                </a:rPr>
                <a:t>you’d like </a:t>
              </a:r>
              <a:r>
                <a:rPr lang="en-US" sz="900" dirty="0">
                  <a:solidFill>
                    <a:srgbClr val="FFFFFF"/>
                  </a:solidFill>
                  <a:latin typeface="Calibri"/>
                  <a:cs typeface="Calibri"/>
                </a:rPr>
                <a:t>someone </a:t>
              </a:r>
              <a:r>
                <a:rPr lang="en-US" sz="900" spc="-4" dirty="0">
                  <a:solidFill>
                    <a:srgbClr val="FFFFFF"/>
                  </a:solidFill>
                  <a:latin typeface="Calibri"/>
                  <a:cs typeface="Calibri"/>
                </a:rPr>
                <a:t>else</a:t>
              </a:r>
              <a:r>
                <a:rPr lang="en-US" sz="900" spc="188" dirty="0">
                  <a:solidFill>
                    <a:srgbClr val="FFFFFF"/>
                  </a:solidFill>
                  <a:latin typeface="Calibri"/>
                  <a:cs typeface="Calibri"/>
                </a:rPr>
                <a:t> </a:t>
              </a:r>
              <a:r>
                <a:rPr lang="en-US" sz="900" spc="4" dirty="0">
                  <a:solidFill>
                    <a:srgbClr val="FFFFFF"/>
                  </a:solidFill>
                  <a:latin typeface="Calibri"/>
                  <a:cs typeface="Calibri"/>
                </a:rPr>
                <a:t>to register instead, you can later in the process forward the invitation.</a:t>
              </a:r>
              <a:endParaRPr sz="900" dirty="0"/>
            </a:p>
          </p:txBody>
        </p:sp>
        <p:sp>
          <p:nvSpPr>
            <p:cNvPr id="12" name="object 13">
              <a:extLst>
                <a:ext uri="{FF2B5EF4-FFF2-40B4-BE49-F238E27FC236}">
                  <a16:creationId xmlns:a16="http://schemas.microsoft.com/office/drawing/2014/main" id="{1E6E195F-3C8B-4609-99CE-2721AC586CB7}"/>
                </a:ext>
              </a:extLst>
            </p:cNvPr>
            <p:cNvSpPr/>
            <p:nvPr/>
          </p:nvSpPr>
          <p:spPr>
            <a:xfrm>
              <a:off x="368004" y="3339370"/>
              <a:ext cx="361474" cy="339566"/>
            </a:xfrm>
            <a:custGeom>
              <a:avLst/>
              <a:gdLst/>
              <a:ahLst/>
              <a:cxnLst/>
              <a:rect l="l" t="t" r="r" b="b"/>
              <a:pathLst>
                <a:path w="481964" h="452754">
                  <a:moveTo>
                    <a:pt x="240792" y="0"/>
                  </a:moveTo>
                  <a:lnTo>
                    <a:pt x="192265" y="4597"/>
                  </a:lnTo>
                  <a:lnTo>
                    <a:pt x="147066" y="17784"/>
                  </a:lnTo>
                  <a:lnTo>
                    <a:pt x="106164" y="38649"/>
                  </a:lnTo>
                  <a:lnTo>
                    <a:pt x="70527" y="66284"/>
                  </a:lnTo>
                  <a:lnTo>
                    <a:pt x="41124" y="99778"/>
                  </a:lnTo>
                  <a:lnTo>
                    <a:pt x="18923" y="138220"/>
                  </a:lnTo>
                  <a:lnTo>
                    <a:pt x="4892" y="180702"/>
                  </a:lnTo>
                  <a:lnTo>
                    <a:pt x="0" y="226313"/>
                  </a:lnTo>
                  <a:lnTo>
                    <a:pt x="4892" y="271925"/>
                  </a:lnTo>
                  <a:lnTo>
                    <a:pt x="18923" y="314407"/>
                  </a:lnTo>
                  <a:lnTo>
                    <a:pt x="41124" y="352849"/>
                  </a:lnTo>
                  <a:lnTo>
                    <a:pt x="70527" y="386343"/>
                  </a:lnTo>
                  <a:lnTo>
                    <a:pt x="106164" y="413978"/>
                  </a:lnTo>
                  <a:lnTo>
                    <a:pt x="147066" y="434843"/>
                  </a:lnTo>
                  <a:lnTo>
                    <a:pt x="192265" y="448030"/>
                  </a:lnTo>
                  <a:lnTo>
                    <a:pt x="240792" y="452627"/>
                  </a:lnTo>
                  <a:lnTo>
                    <a:pt x="289318" y="448030"/>
                  </a:lnTo>
                  <a:lnTo>
                    <a:pt x="334517" y="434843"/>
                  </a:lnTo>
                  <a:lnTo>
                    <a:pt x="375419" y="413978"/>
                  </a:lnTo>
                  <a:lnTo>
                    <a:pt x="411056" y="386343"/>
                  </a:lnTo>
                  <a:lnTo>
                    <a:pt x="440459" y="352849"/>
                  </a:lnTo>
                  <a:lnTo>
                    <a:pt x="462660" y="314407"/>
                  </a:lnTo>
                  <a:lnTo>
                    <a:pt x="476691" y="271925"/>
                  </a:lnTo>
                  <a:lnTo>
                    <a:pt x="481584" y="226313"/>
                  </a:lnTo>
                  <a:lnTo>
                    <a:pt x="476691" y="180702"/>
                  </a:lnTo>
                  <a:lnTo>
                    <a:pt x="462660" y="138220"/>
                  </a:lnTo>
                  <a:lnTo>
                    <a:pt x="440459" y="99778"/>
                  </a:lnTo>
                  <a:lnTo>
                    <a:pt x="411056" y="66284"/>
                  </a:lnTo>
                  <a:lnTo>
                    <a:pt x="375419" y="38649"/>
                  </a:lnTo>
                  <a:lnTo>
                    <a:pt x="334517" y="17784"/>
                  </a:lnTo>
                  <a:lnTo>
                    <a:pt x="289318" y="4597"/>
                  </a:lnTo>
                  <a:lnTo>
                    <a:pt x="240792" y="0"/>
                  </a:lnTo>
                  <a:close/>
                </a:path>
              </a:pathLst>
            </a:custGeom>
            <a:solidFill>
              <a:srgbClr val="F1A7A0"/>
            </a:solidFill>
          </p:spPr>
          <p:txBody>
            <a:bodyPr wrap="square" lIns="0" tIns="0" rIns="0" bIns="0" rtlCol="0"/>
            <a:lstStyle/>
            <a:p>
              <a:endParaRPr sz="1013"/>
            </a:p>
          </p:txBody>
        </p:sp>
        <p:sp>
          <p:nvSpPr>
            <p:cNvPr id="13" name="object 14">
              <a:extLst>
                <a:ext uri="{FF2B5EF4-FFF2-40B4-BE49-F238E27FC236}">
                  <a16:creationId xmlns:a16="http://schemas.microsoft.com/office/drawing/2014/main" id="{0DC0EE04-A8F4-4526-93C0-CF7CCD3B3263}"/>
                </a:ext>
              </a:extLst>
            </p:cNvPr>
            <p:cNvSpPr/>
            <p:nvPr/>
          </p:nvSpPr>
          <p:spPr>
            <a:xfrm>
              <a:off x="484589" y="3433096"/>
              <a:ext cx="233363" cy="242411"/>
            </a:xfrm>
            <a:custGeom>
              <a:avLst/>
              <a:gdLst/>
              <a:ahLst/>
              <a:cxnLst/>
              <a:rect l="l" t="t" r="r" b="b"/>
              <a:pathLst>
                <a:path w="311150" h="323214">
                  <a:moveTo>
                    <a:pt x="84708" y="0"/>
                  </a:moveTo>
                  <a:lnTo>
                    <a:pt x="51820" y="6279"/>
                  </a:lnTo>
                  <a:lnTo>
                    <a:pt x="24885" y="23377"/>
                  </a:lnTo>
                  <a:lnTo>
                    <a:pt x="6684" y="48681"/>
                  </a:lnTo>
                  <a:lnTo>
                    <a:pt x="0" y="79578"/>
                  </a:lnTo>
                  <a:lnTo>
                    <a:pt x="766" y="87749"/>
                  </a:lnTo>
                  <a:lnTo>
                    <a:pt x="4868" y="105541"/>
                  </a:lnTo>
                  <a:lnTo>
                    <a:pt x="15007" y="130047"/>
                  </a:lnTo>
                  <a:lnTo>
                    <a:pt x="33883" y="158356"/>
                  </a:lnTo>
                  <a:lnTo>
                    <a:pt x="39006" y="168531"/>
                  </a:lnTo>
                  <a:lnTo>
                    <a:pt x="41189" y="180044"/>
                  </a:lnTo>
                  <a:lnTo>
                    <a:pt x="41623" y="189467"/>
                  </a:lnTo>
                  <a:lnTo>
                    <a:pt x="41503" y="193370"/>
                  </a:lnTo>
                  <a:lnTo>
                    <a:pt x="37274" y="193370"/>
                  </a:lnTo>
                  <a:lnTo>
                    <a:pt x="35585" y="194970"/>
                  </a:lnTo>
                  <a:lnTo>
                    <a:pt x="35585" y="199745"/>
                  </a:lnTo>
                  <a:lnTo>
                    <a:pt x="41503" y="205308"/>
                  </a:lnTo>
                  <a:lnTo>
                    <a:pt x="41503" y="206908"/>
                  </a:lnTo>
                  <a:lnTo>
                    <a:pt x="37274" y="206908"/>
                  </a:lnTo>
                  <a:lnTo>
                    <a:pt x="35585" y="209295"/>
                  </a:lnTo>
                  <a:lnTo>
                    <a:pt x="35585" y="213271"/>
                  </a:lnTo>
                  <a:lnTo>
                    <a:pt x="41503" y="218846"/>
                  </a:lnTo>
                  <a:lnTo>
                    <a:pt x="41503" y="220433"/>
                  </a:lnTo>
                  <a:lnTo>
                    <a:pt x="37274" y="220433"/>
                  </a:lnTo>
                  <a:lnTo>
                    <a:pt x="35585" y="222821"/>
                  </a:lnTo>
                  <a:lnTo>
                    <a:pt x="35585" y="227596"/>
                  </a:lnTo>
                  <a:lnTo>
                    <a:pt x="37274" y="228384"/>
                  </a:lnTo>
                  <a:lnTo>
                    <a:pt x="36423" y="228384"/>
                  </a:lnTo>
                  <a:lnTo>
                    <a:pt x="41503" y="232371"/>
                  </a:lnTo>
                  <a:lnTo>
                    <a:pt x="41503" y="237147"/>
                  </a:lnTo>
                  <a:lnTo>
                    <a:pt x="43205" y="239534"/>
                  </a:lnTo>
                  <a:lnTo>
                    <a:pt x="44894" y="240322"/>
                  </a:lnTo>
                  <a:lnTo>
                    <a:pt x="44894" y="241122"/>
                  </a:lnTo>
                  <a:lnTo>
                    <a:pt x="46596" y="242709"/>
                  </a:lnTo>
                  <a:lnTo>
                    <a:pt x="45745" y="243509"/>
                  </a:lnTo>
                  <a:lnTo>
                    <a:pt x="131305" y="323088"/>
                  </a:lnTo>
                  <a:lnTo>
                    <a:pt x="179097" y="309411"/>
                  </a:lnTo>
                  <a:lnTo>
                    <a:pt x="222090" y="287218"/>
                  </a:lnTo>
                  <a:lnTo>
                    <a:pt x="259146" y="257539"/>
                  </a:lnTo>
                  <a:lnTo>
                    <a:pt x="289127" y="221404"/>
                  </a:lnTo>
                  <a:lnTo>
                    <a:pt x="310895" y="179844"/>
                  </a:lnTo>
                  <a:lnTo>
                    <a:pt x="151638" y="31038"/>
                  </a:lnTo>
                  <a:lnTo>
                    <a:pt x="138558" y="18130"/>
                  </a:lnTo>
                  <a:lnTo>
                    <a:pt x="122621" y="8356"/>
                  </a:lnTo>
                  <a:lnTo>
                    <a:pt x="104460" y="2163"/>
                  </a:lnTo>
                  <a:lnTo>
                    <a:pt x="84708" y="0"/>
                  </a:lnTo>
                  <a:close/>
                </a:path>
              </a:pathLst>
            </a:custGeom>
            <a:solidFill>
              <a:srgbClr val="9F1F15"/>
            </a:solidFill>
          </p:spPr>
          <p:txBody>
            <a:bodyPr wrap="square" lIns="0" tIns="0" rIns="0" bIns="0" rtlCol="0"/>
            <a:lstStyle/>
            <a:p>
              <a:endParaRPr sz="1013"/>
            </a:p>
          </p:txBody>
        </p:sp>
        <p:sp>
          <p:nvSpPr>
            <p:cNvPr id="15" name="object 15">
              <a:extLst>
                <a:ext uri="{FF2B5EF4-FFF2-40B4-BE49-F238E27FC236}">
                  <a16:creationId xmlns:a16="http://schemas.microsoft.com/office/drawing/2014/main" id="{5D117C80-DDF6-4F33-B3BF-7425EF840518}"/>
                </a:ext>
              </a:extLst>
            </p:cNvPr>
            <p:cNvSpPr/>
            <p:nvPr/>
          </p:nvSpPr>
          <p:spPr>
            <a:xfrm>
              <a:off x="422868" y="3378232"/>
              <a:ext cx="251460" cy="238887"/>
            </a:xfrm>
            <a:prstGeom prst="rect">
              <a:avLst/>
            </a:prstGeom>
            <a:blipFill>
              <a:blip r:embed="rId2" cstate="print"/>
              <a:stretch>
                <a:fillRect/>
              </a:stretch>
            </a:blipFill>
          </p:spPr>
          <p:txBody>
            <a:bodyPr wrap="square" lIns="0" tIns="0" rIns="0" bIns="0" rtlCol="0"/>
            <a:lstStyle/>
            <a:p>
              <a:endParaRPr sz="1013"/>
            </a:p>
          </p:txBody>
        </p:sp>
      </p:grpSp>
      <p:sp>
        <p:nvSpPr>
          <p:cNvPr id="16" name="object 10">
            <a:extLst>
              <a:ext uri="{FF2B5EF4-FFF2-40B4-BE49-F238E27FC236}">
                <a16:creationId xmlns:a16="http://schemas.microsoft.com/office/drawing/2014/main" id="{1A553210-975E-44A1-817F-90B2D3509FAD}"/>
              </a:ext>
            </a:extLst>
          </p:cNvPr>
          <p:cNvSpPr txBox="1"/>
          <p:nvPr/>
        </p:nvSpPr>
        <p:spPr>
          <a:xfrm>
            <a:off x="305999" y="1168510"/>
            <a:ext cx="6023917" cy="932948"/>
          </a:xfrm>
          <a:prstGeom prst="rect">
            <a:avLst/>
          </a:prstGeom>
        </p:spPr>
        <p:txBody>
          <a:bodyPr vert="horz" wrap="square" lIns="0" tIns="9525" rIns="0" bIns="0" rtlCol="0">
            <a:spAutoFit/>
          </a:bodyPr>
          <a:lstStyle/>
          <a:p>
            <a:pPr marL="180975" marR="3810" indent="-171450">
              <a:lnSpc>
                <a:spcPct val="150000"/>
              </a:lnSpc>
              <a:spcBef>
                <a:spcPts val="75"/>
              </a:spcBef>
              <a:buClr>
                <a:srgbClr val="49B8E7"/>
              </a:buClr>
              <a:buFont typeface="Wingdings" panose="05000000000000000000" pitchFamily="2" charset="2"/>
              <a:buChar char="§"/>
            </a:pPr>
            <a:r>
              <a:rPr sz="1000" dirty="0">
                <a:solidFill>
                  <a:srgbClr val="535452"/>
                </a:solidFill>
                <a:latin typeface="Arial" panose="020B0604020202020204" pitchFamily="34" charset="0"/>
                <a:cs typeface="Arial" panose="020B0604020202020204" pitchFamily="34" charset="0"/>
              </a:rPr>
              <a:t>You will </a:t>
            </a:r>
            <a:r>
              <a:rPr sz="1000" spc="-4" dirty="0">
                <a:solidFill>
                  <a:srgbClr val="535452"/>
                </a:solidFill>
                <a:latin typeface="Arial" panose="020B0604020202020204" pitchFamily="34" charset="0"/>
                <a:cs typeface="Arial" panose="020B0604020202020204" pitchFamily="34" charset="0"/>
              </a:rPr>
              <a:t>receive </a:t>
            </a:r>
            <a:r>
              <a:rPr sz="1000" spc="4" dirty="0">
                <a:solidFill>
                  <a:srgbClr val="535452"/>
                </a:solidFill>
                <a:latin typeface="Arial" panose="020B0604020202020204" pitchFamily="34" charset="0"/>
                <a:cs typeface="Arial" panose="020B0604020202020204" pitchFamily="34" charset="0"/>
              </a:rPr>
              <a:t>an </a:t>
            </a:r>
            <a:r>
              <a:rPr sz="1000" dirty="0">
                <a:solidFill>
                  <a:srgbClr val="535452"/>
                </a:solidFill>
                <a:latin typeface="Arial" panose="020B0604020202020204" pitchFamily="34" charset="0"/>
                <a:cs typeface="Arial" panose="020B0604020202020204" pitchFamily="34" charset="0"/>
              </a:rPr>
              <a:t>invitation email </a:t>
            </a:r>
            <a:r>
              <a:rPr sz="1000" spc="-4" dirty="0">
                <a:solidFill>
                  <a:srgbClr val="535452"/>
                </a:solidFill>
                <a:latin typeface="Arial" panose="020B0604020202020204" pitchFamily="34" charset="0"/>
                <a:cs typeface="Arial" panose="020B0604020202020204" pitchFamily="34" charset="0"/>
              </a:rPr>
              <a:t>to </a:t>
            </a:r>
            <a:r>
              <a:rPr sz="1000" spc="4" dirty="0">
                <a:solidFill>
                  <a:srgbClr val="535452"/>
                </a:solidFill>
                <a:latin typeface="Arial" panose="020B0604020202020204" pitchFamily="34" charset="0"/>
                <a:cs typeface="Arial" panose="020B0604020202020204" pitchFamily="34" charset="0"/>
              </a:rPr>
              <a:t>the </a:t>
            </a:r>
            <a:r>
              <a:rPr sz="1000" dirty="0">
                <a:solidFill>
                  <a:srgbClr val="535452"/>
                </a:solidFill>
                <a:latin typeface="Arial" panose="020B0604020202020204" pitchFamily="34" charset="0"/>
                <a:cs typeface="Arial" panose="020B0604020202020204" pitchFamily="34" charset="0"/>
              </a:rPr>
              <a:t>Coupa </a:t>
            </a:r>
            <a:r>
              <a:rPr sz="1000" spc="-4" dirty="0">
                <a:solidFill>
                  <a:srgbClr val="535452"/>
                </a:solidFill>
                <a:latin typeface="Arial" panose="020B0604020202020204" pitchFamily="34" charset="0"/>
                <a:cs typeface="Arial" panose="020B0604020202020204" pitchFamily="34" charset="0"/>
              </a:rPr>
              <a:t>Supplier Portal </a:t>
            </a:r>
            <a:r>
              <a:rPr sz="1000" dirty="0">
                <a:solidFill>
                  <a:srgbClr val="535452"/>
                </a:solidFill>
                <a:latin typeface="Arial" panose="020B0604020202020204" pitchFamily="34" charset="0"/>
                <a:cs typeface="Arial" panose="020B0604020202020204" pitchFamily="34" charset="0"/>
              </a:rPr>
              <a:t>from </a:t>
            </a:r>
            <a:r>
              <a:rPr lang="de-DE" sz="1000" spc="-4" dirty="0">
                <a:solidFill>
                  <a:srgbClr val="535452"/>
                </a:solidFill>
                <a:latin typeface="Arial" panose="020B0604020202020204" pitchFamily="34" charset="0"/>
                <a:cs typeface="Arial" panose="020B0604020202020204" pitchFamily="34" charset="0"/>
              </a:rPr>
              <a:t>Munich Re</a:t>
            </a:r>
            <a:r>
              <a:rPr sz="1000" dirty="0">
                <a:solidFill>
                  <a:srgbClr val="535452"/>
                </a:solidFill>
                <a:latin typeface="Arial" panose="020B0604020202020204" pitchFamily="34" charset="0"/>
                <a:cs typeface="Arial" panose="020B0604020202020204" pitchFamily="34" charset="0"/>
              </a:rPr>
              <a:t> with the </a:t>
            </a:r>
            <a:r>
              <a:rPr sz="1000" spc="-4" dirty="0">
                <a:solidFill>
                  <a:srgbClr val="535452"/>
                </a:solidFill>
                <a:latin typeface="Arial" panose="020B0604020202020204" pitchFamily="34" charset="0"/>
                <a:cs typeface="Arial" panose="020B0604020202020204" pitchFamily="34" charset="0"/>
              </a:rPr>
              <a:t>subject</a:t>
            </a:r>
            <a:r>
              <a:rPr lang="de-DE" sz="1000" spc="-4" dirty="0">
                <a:solidFill>
                  <a:srgbClr val="535452"/>
                </a:solidFill>
                <a:latin typeface="Arial" panose="020B0604020202020204" pitchFamily="34" charset="0"/>
                <a:cs typeface="Arial" panose="020B0604020202020204" pitchFamily="34" charset="0"/>
              </a:rPr>
              <a:t> </a:t>
            </a:r>
            <a:r>
              <a:rPr sz="1000" spc="-4" dirty="0">
                <a:solidFill>
                  <a:srgbClr val="535452"/>
                </a:solidFill>
                <a:latin typeface="Arial" panose="020B0604020202020204" pitchFamily="34" charset="0"/>
                <a:cs typeface="Arial" panose="020B0604020202020204" pitchFamily="34" charset="0"/>
              </a:rPr>
              <a:t>line: “</a:t>
            </a:r>
            <a:r>
              <a:rPr lang="en-US" sz="1000" spc="-4" dirty="0">
                <a:solidFill>
                  <a:srgbClr val="535452"/>
                </a:solidFill>
                <a:latin typeface="Arial" panose="020B0604020202020204" pitchFamily="34" charset="0"/>
                <a:cs typeface="Arial" panose="020B0604020202020204" pitchFamily="34" charset="0"/>
              </a:rPr>
              <a:t>Action Required </a:t>
            </a:r>
            <a:r>
              <a:rPr lang="en-US" sz="1000" dirty="0">
                <a:solidFill>
                  <a:srgbClr val="535452"/>
                </a:solidFill>
                <a:latin typeface="Arial" panose="020B0604020202020204" pitchFamily="34" charset="0"/>
                <a:cs typeface="Arial" panose="020B0604020202020204" pitchFamily="34" charset="0"/>
              </a:rPr>
              <a:t>from </a:t>
            </a:r>
            <a:r>
              <a:rPr lang="en-US" sz="1000" spc="-4" dirty="0">
                <a:solidFill>
                  <a:srgbClr val="535452"/>
                </a:solidFill>
                <a:latin typeface="Arial" panose="020B0604020202020204" pitchFamily="34" charset="0"/>
                <a:cs typeface="Arial" panose="020B0604020202020204" pitchFamily="34" charset="0"/>
              </a:rPr>
              <a:t>Munich Re </a:t>
            </a:r>
            <a:r>
              <a:rPr lang="en-US" sz="1000" dirty="0">
                <a:solidFill>
                  <a:srgbClr val="535452"/>
                </a:solidFill>
                <a:latin typeface="Arial" panose="020B0604020202020204" pitchFamily="34" charset="0"/>
                <a:cs typeface="Arial" panose="020B0604020202020204" pitchFamily="34" charset="0"/>
              </a:rPr>
              <a:t>- </a:t>
            </a:r>
            <a:r>
              <a:rPr lang="en-US" sz="1000" spc="-4" dirty="0">
                <a:solidFill>
                  <a:srgbClr val="535452"/>
                </a:solidFill>
                <a:latin typeface="Arial" panose="020B0604020202020204" pitchFamily="34" charset="0"/>
                <a:cs typeface="Arial" panose="020B0604020202020204" pitchFamily="34" charset="0"/>
              </a:rPr>
              <a:t>Click </a:t>
            </a:r>
            <a:r>
              <a:rPr lang="en-US" sz="1000" dirty="0">
                <a:solidFill>
                  <a:srgbClr val="535452"/>
                </a:solidFill>
                <a:latin typeface="Arial" panose="020B0604020202020204" pitchFamily="34" charset="0"/>
                <a:cs typeface="Arial" panose="020B0604020202020204" pitchFamily="34" charset="0"/>
              </a:rPr>
              <a:t>Below </a:t>
            </a:r>
            <a:r>
              <a:rPr lang="en-US" sz="1000" spc="-4" dirty="0">
                <a:solidFill>
                  <a:srgbClr val="535452"/>
                </a:solidFill>
                <a:latin typeface="Arial" panose="020B0604020202020204" pitchFamily="34" charset="0"/>
                <a:cs typeface="Arial" panose="020B0604020202020204" pitchFamily="34" charset="0"/>
              </a:rPr>
              <a:t>to </a:t>
            </a:r>
            <a:r>
              <a:rPr lang="en-US" sz="1000" dirty="0">
                <a:solidFill>
                  <a:srgbClr val="535452"/>
                </a:solidFill>
                <a:latin typeface="Arial" panose="020B0604020202020204" pitchFamily="34" charset="0"/>
                <a:cs typeface="Arial" panose="020B0604020202020204" pitchFamily="34" charset="0"/>
              </a:rPr>
              <a:t>Join</a:t>
            </a:r>
            <a:r>
              <a:rPr lang="en-US" sz="1000" spc="-19" dirty="0">
                <a:solidFill>
                  <a:srgbClr val="535452"/>
                </a:solidFill>
                <a:latin typeface="Arial" panose="020B0604020202020204" pitchFamily="34" charset="0"/>
                <a:cs typeface="Arial" panose="020B0604020202020204" pitchFamily="34" charset="0"/>
              </a:rPr>
              <a:t> </a:t>
            </a:r>
            <a:r>
              <a:rPr lang="en-US" sz="1000" spc="-4" dirty="0">
                <a:solidFill>
                  <a:srgbClr val="535452"/>
                </a:solidFill>
                <a:latin typeface="Arial" panose="020B0604020202020204" pitchFamily="34" charset="0"/>
                <a:cs typeface="Arial" panose="020B0604020202020204" pitchFamily="34" charset="0"/>
              </a:rPr>
              <a:t>Coupa</a:t>
            </a:r>
            <a:r>
              <a:rPr sz="1000" spc="-4" dirty="0">
                <a:solidFill>
                  <a:srgbClr val="535452"/>
                </a:solidFill>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71450" indent="-171450">
              <a:spcBef>
                <a:spcPts val="26"/>
              </a:spcBef>
              <a:buClr>
                <a:srgbClr val="49B8E7"/>
              </a:buClr>
              <a:buFont typeface="Wingdings" panose="05000000000000000000" pitchFamily="2" charset="2"/>
              <a:buChar char="§"/>
            </a:pPr>
            <a:endParaRPr sz="1000" dirty="0">
              <a:latin typeface="Arial" panose="020B0604020202020204" pitchFamily="34" charset="0"/>
              <a:cs typeface="Arial" panose="020B0604020202020204" pitchFamily="34" charset="0"/>
            </a:endParaRPr>
          </a:p>
          <a:p>
            <a:pPr marL="180975" indent="-171450">
              <a:buClr>
                <a:srgbClr val="49B8E7"/>
              </a:buClr>
              <a:buFont typeface="Wingdings" panose="05000000000000000000" pitchFamily="2" charset="2"/>
              <a:buChar char="§"/>
            </a:pPr>
            <a:r>
              <a:rPr sz="1000" spc="-4" dirty="0">
                <a:solidFill>
                  <a:srgbClr val="535452"/>
                </a:solidFill>
                <a:latin typeface="Arial" panose="020B0604020202020204" pitchFamily="34" charset="0"/>
                <a:cs typeface="Arial" panose="020B0604020202020204" pitchFamily="34" charset="0"/>
              </a:rPr>
              <a:t>If </a:t>
            </a:r>
            <a:r>
              <a:rPr sz="1000" dirty="0">
                <a:solidFill>
                  <a:srgbClr val="535452"/>
                </a:solidFill>
                <a:latin typeface="Arial" panose="020B0604020202020204" pitchFamily="34" charset="0"/>
                <a:cs typeface="Arial" panose="020B0604020202020204" pitchFamily="34" charset="0"/>
              </a:rPr>
              <a:t>you </a:t>
            </a:r>
            <a:r>
              <a:rPr sz="1000" spc="-4" dirty="0">
                <a:solidFill>
                  <a:srgbClr val="535452"/>
                </a:solidFill>
                <a:latin typeface="Arial" panose="020B0604020202020204" pitchFamily="34" charset="0"/>
                <a:cs typeface="Arial" panose="020B0604020202020204" pitchFamily="34" charset="0"/>
              </a:rPr>
              <a:t>did not receive </a:t>
            </a:r>
            <a:r>
              <a:rPr sz="1000" dirty="0">
                <a:solidFill>
                  <a:srgbClr val="535452"/>
                </a:solidFill>
                <a:latin typeface="Arial" panose="020B0604020202020204" pitchFamily="34" charset="0"/>
                <a:cs typeface="Arial" panose="020B0604020202020204" pitchFamily="34" charset="0"/>
              </a:rPr>
              <a:t>an </a:t>
            </a:r>
            <a:r>
              <a:rPr sz="1000" spc="-4" dirty="0">
                <a:solidFill>
                  <a:srgbClr val="535452"/>
                </a:solidFill>
                <a:latin typeface="Arial" panose="020B0604020202020204" pitchFamily="34" charset="0"/>
                <a:cs typeface="Arial" panose="020B0604020202020204" pitchFamily="34" charset="0"/>
              </a:rPr>
              <a:t>invitation </a:t>
            </a:r>
            <a:r>
              <a:rPr lang="de-DE" sz="1000" spc="-4" dirty="0">
                <a:solidFill>
                  <a:srgbClr val="535452"/>
                </a:solidFill>
                <a:latin typeface="Arial" panose="020B0604020202020204" pitchFamily="34" charset="0"/>
                <a:cs typeface="Arial" panose="020B0604020202020204" pitchFamily="34" charset="0"/>
              </a:rPr>
              <a:t>email,</a:t>
            </a:r>
            <a:r>
              <a:rPr sz="1000" spc="-4" dirty="0">
                <a:solidFill>
                  <a:srgbClr val="535452"/>
                </a:solidFill>
                <a:latin typeface="Arial" panose="020B0604020202020204" pitchFamily="34" charset="0"/>
                <a:cs typeface="Arial" panose="020B0604020202020204" pitchFamily="34" charset="0"/>
              </a:rPr>
              <a:t> please send </a:t>
            </a:r>
            <a:r>
              <a:rPr sz="1000" dirty="0">
                <a:solidFill>
                  <a:srgbClr val="535452"/>
                </a:solidFill>
                <a:latin typeface="Arial" panose="020B0604020202020204" pitchFamily="34" charset="0"/>
                <a:cs typeface="Arial" panose="020B0604020202020204" pitchFamily="34" charset="0"/>
              </a:rPr>
              <a:t>a </a:t>
            </a:r>
            <a:r>
              <a:rPr sz="1000" spc="-4" dirty="0">
                <a:solidFill>
                  <a:srgbClr val="535452"/>
                </a:solidFill>
                <a:latin typeface="Arial" panose="020B0604020202020204" pitchFamily="34" charset="0"/>
                <a:cs typeface="Arial" panose="020B0604020202020204" pitchFamily="34" charset="0"/>
              </a:rPr>
              <a:t>request to:</a:t>
            </a:r>
            <a:r>
              <a:rPr sz="1000" spc="56" dirty="0">
                <a:solidFill>
                  <a:srgbClr val="535452"/>
                </a:solidFill>
                <a:latin typeface="Arial" panose="020B0604020202020204" pitchFamily="34" charset="0"/>
                <a:cs typeface="Arial" panose="020B0604020202020204" pitchFamily="34" charset="0"/>
              </a:rPr>
              <a:t> </a:t>
            </a:r>
            <a:r>
              <a:rPr lang="de-DE" sz="1000" spc="-4" dirty="0">
                <a:solidFill>
                  <a:srgbClr val="535452"/>
                </a:solidFill>
                <a:latin typeface="Arial" panose="020B0604020202020204" pitchFamily="34" charset="0"/>
                <a:cs typeface="Arial" panose="020B0604020202020204" pitchFamily="34" charset="0"/>
                <a:hlinkClick r:id="rId3"/>
              </a:rPr>
              <a:t>Procurement@munichre.com</a:t>
            </a:r>
            <a:r>
              <a:rPr sz="1000" spc="-4" dirty="0">
                <a:solidFill>
                  <a:srgbClr val="535452"/>
                </a:solidFill>
                <a:latin typeface="Arial" panose="020B0604020202020204" pitchFamily="34" charset="0"/>
                <a:cs typeface="Arial" panose="020B0604020202020204" pitchFamily="34" charset="0"/>
                <a:hlinkClick r:id="rId4"/>
              </a:rPr>
              <a:t>.</a:t>
            </a:r>
            <a:endParaRPr sz="1000" dirty="0">
              <a:latin typeface="Arial" panose="020B0604020202020204" pitchFamily="34" charset="0"/>
              <a:cs typeface="Arial" panose="020B0604020202020204" pitchFamily="34" charset="0"/>
            </a:endParaRPr>
          </a:p>
          <a:p>
            <a:pPr marL="171450" indent="-171450">
              <a:lnSpc>
                <a:spcPct val="100000"/>
              </a:lnSpc>
              <a:buFont typeface="Arial" panose="020B0604020202020204" pitchFamily="34" charset="0"/>
              <a:buChar char="•"/>
            </a:pPr>
            <a:endParaRPr sz="1000" dirty="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9E0B4DEE-F270-4DA7-AEF2-1F86B262EC95}"/>
              </a:ext>
            </a:extLst>
          </p:cNvPr>
          <p:cNvPicPr>
            <a:picLocks noChangeAspect="1"/>
          </p:cNvPicPr>
          <p:nvPr/>
        </p:nvPicPr>
        <p:blipFill>
          <a:blip r:embed="rId5"/>
          <a:stretch>
            <a:fillRect/>
          </a:stretch>
        </p:blipFill>
        <p:spPr>
          <a:xfrm>
            <a:off x="3625329" y="2039731"/>
            <a:ext cx="5046075" cy="2856269"/>
          </a:xfrm>
          <a:prstGeom prst="rect">
            <a:avLst/>
          </a:prstGeom>
        </p:spPr>
      </p:pic>
      <p:sp>
        <p:nvSpPr>
          <p:cNvPr id="3" name="Textfeld 2">
            <a:extLst>
              <a:ext uri="{FF2B5EF4-FFF2-40B4-BE49-F238E27FC236}">
                <a16:creationId xmlns:a16="http://schemas.microsoft.com/office/drawing/2014/main" id="{C4A836EA-1AF8-4CA0-9EC2-8265A648BD8A}"/>
              </a:ext>
            </a:extLst>
          </p:cNvPr>
          <p:cNvSpPr txBox="1"/>
          <p:nvPr/>
        </p:nvSpPr>
        <p:spPr>
          <a:xfrm>
            <a:off x="305999" y="2083649"/>
            <a:ext cx="3194516" cy="1603581"/>
          </a:xfrm>
          <a:prstGeom prst="rect">
            <a:avLst/>
          </a:prstGeom>
          <a:noFill/>
          <a:effectLst/>
        </p:spPr>
        <p:txBody>
          <a:bodyPr wrap="square" lIns="0" tIns="0" rIns="0" bIns="0" rtlCol="0">
            <a:spAutoFit/>
          </a:bodyPr>
          <a:lstStyle/>
          <a:p>
            <a:pPr marL="180975" marR="3810" indent="-171450">
              <a:lnSpc>
                <a:spcPct val="150000"/>
              </a:lnSpc>
              <a:spcBef>
                <a:spcPts val="75"/>
              </a:spcBef>
              <a:buClr>
                <a:srgbClr val="49B8E7"/>
              </a:buClr>
              <a:buFont typeface="Wingdings" panose="05000000000000000000" pitchFamily="2" charset="2"/>
              <a:buChar char="§"/>
            </a:pPr>
            <a:r>
              <a:rPr lang="en-US" sz="1000" dirty="0">
                <a:solidFill>
                  <a:srgbClr val="535452"/>
                </a:solidFill>
                <a:latin typeface="Arial" panose="020B0604020202020204" pitchFamily="34" charset="0"/>
                <a:cs typeface="Arial" panose="020B0604020202020204" pitchFamily="34" charset="0"/>
              </a:rPr>
              <a:t>Please alert your team to keep a look-out for this invitation and act upon it when it is received. Be sure to click only on the direct link „Join and Respond“ (1) at the bottom of the email invitation for CSP account registration. This will take you to the registration screens where you will complete your profile.</a:t>
            </a:r>
          </a:p>
          <a:p>
            <a:pPr marL="269875" indent="-269875">
              <a:lnSpc>
                <a:spcPct val="110000"/>
              </a:lnSpc>
              <a:buFont typeface="Wingdings" panose="05000000000000000000" pitchFamily="2" charset="2"/>
              <a:buChar char="§"/>
            </a:pPr>
            <a:endParaRPr lang="de-DE" sz="1400" dirty="0" err="1">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a:t>
            </a:r>
          </a:p>
          <a:p>
            <a:r>
              <a:rPr lang="en-US" sz="1800" dirty="0">
                <a:solidFill>
                  <a:srgbClr val="49B8E7"/>
                </a:solidFill>
              </a:rPr>
              <a:t>How to join Coupa Supplier Portal (CSP)</a:t>
            </a:r>
            <a:endParaRPr lang="de-DE" sz="1800" dirty="0">
              <a:solidFill>
                <a:srgbClr val="49B8E7"/>
              </a:solidFill>
            </a:endParaRP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17</a:t>
            </a:fld>
            <a:endParaRPr lang="de-DE" dirty="0"/>
          </a:p>
        </p:txBody>
      </p:sp>
      <p:pic>
        <p:nvPicPr>
          <p:cNvPr id="1026" name="Grafik 19">
            <a:extLst>
              <a:ext uri="{FF2B5EF4-FFF2-40B4-BE49-F238E27FC236}">
                <a16:creationId xmlns:a16="http://schemas.microsoft.com/office/drawing/2014/main" id="{004CB103-1B8C-4913-A416-DC79F9196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00" y="4058384"/>
            <a:ext cx="4140191" cy="6730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990D458C-554E-4EAF-9BD8-9F70BCE248C9}"/>
              </a:ext>
            </a:extLst>
          </p:cNvPr>
          <p:cNvSpPr>
            <a:spLocks noChangeArrowheads="1"/>
          </p:cNvSpPr>
          <p:nvPr/>
        </p:nvSpPr>
        <p:spPr bwMode="auto">
          <a:xfrm>
            <a:off x="215153" y="893030"/>
            <a:ext cx="435684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You will first be asked to create your password (1) for the Coupa Supplier Portal. </a:t>
            </a:r>
          </a:p>
          <a:p>
            <a:pPr algn="just" defTabSz="914400" eaLnBrk="0" fontAlgn="base" hangingPunct="0">
              <a:spcBef>
                <a:spcPct val="0"/>
              </a:spcBef>
              <a:spcAft>
                <a:spcPct val="0"/>
              </a:spcAft>
            </a:pPr>
            <a:endPar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defTabSz="914400" eaLnBrk="0" fontAlgn="base" hangingPunct="0">
              <a:spcBef>
                <a:spcPct val="0"/>
              </a:spcBef>
              <a:spcAft>
                <a:spcPct val="0"/>
              </a:spcAft>
            </a:pPr>
            <a:r>
              <a:rPr lang="en-US" sz="1000" spc="-4" dirty="0">
                <a:latin typeface="Arial" panose="020B0604020202020204" pitchFamily="34" charset="0"/>
                <a:cs typeface="Arial" panose="020B0604020202020204" pitchFamily="34" charset="0"/>
              </a:rPr>
              <a:t>Once the fields are complete, check the Privacy </a:t>
            </a:r>
            <a:r>
              <a:rPr lang="en-US" sz="1000" dirty="0">
                <a:latin typeface="Arial" panose="020B0604020202020204" pitchFamily="34" charset="0"/>
                <a:cs typeface="Arial" panose="020B0604020202020204" pitchFamily="34" charset="0"/>
              </a:rPr>
              <a:t>Policy </a:t>
            </a:r>
            <a:r>
              <a:rPr lang="en-US" sz="1000" spc="-4" dirty="0">
                <a:latin typeface="Arial" panose="020B0604020202020204" pitchFamily="34" charset="0"/>
                <a:cs typeface="Arial" panose="020B0604020202020204" pitchFamily="34" charset="0"/>
              </a:rPr>
              <a:t>and review </a:t>
            </a:r>
            <a:r>
              <a:rPr lang="en-US" sz="1000" spc="-26" dirty="0">
                <a:latin typeface="Arial" panose="020B0604020202020204" pitchFamily="34" charset="0"/>
                <a:cs typeface="Arial" panose="020B0604020202020204" pitchFamily="34" charset="0"/>
              </a:rPr>
              <a:t>Terms </a:t>
            </a:r>
            <a:r>
              <a:rPr lang="en-US" sz="1000" spc="-8" dirty="0">
                <a:latin typeface="Arial" panose="020B0604020202020204" pitchFamily="34" charset="0"/>
                <a:cs typeface="Arial" panose="020B0604020202020204" pitchFamily="34" charset="0"/>
              </a:rPr>
              <a:t>of </a:t>
            </a:r>
            <a:r>
              <a:rPr lang="en-US" sz="1000" spc="-4" dirty="0">
                <a:latin typeface="Arial" panose="020B0604020202020204" pitchFamily="34" charset="0"/>
                <a:cs typeface="Arial" panose="020B0604020202020204" pitchFamily="34" charset="0"/>
              </a:rPr>
              <a:t>Use, </a:t>
            </a:r>
            <a:r>
              <a:rPr lang="en-US" sz="1000" spc="-8" dirty="0">
                <a:latin typeface="Arial" panose="020B0604020202020204" pitchFamily="34" charset="0"/>
                <a:cs typeface="Arial" panose="020B0604020202020204" pitchFamily="34" charset="0"/>
              </a:rPr>
              <a:t>then </a:t>
            </a:r>
            <a:r>
              <a:rPr lang="en-US" sz="1000" spc="-4" dirty="0">
                <a:latin typeface="Arial" panose="020B0604020202020204" pitchFamily="34" charset="0"/>
                <a:cs typeface="Arial" panose="020B0604020202020204" pitchFamily="34" charset="0"/>
              </a:rPr>
              <a:t>check </a:t>
            </a:r>
            <a:r>
              <a:rPr lang="en-US" sz="1000" spc="-8" dirty="0">
                <a:latin typeface="Arial" panose="020B0604020202020204" pitchFamily="34" charset="0"/>
                <a:cs typeface="Arial" panose="020B0604020202020204" pitchFamily="34" charset="0"/>
              </a:rPr>
              <a:t>box </a:t>
            </a:r>
            <a:r>
              <a:rPr lang="en-US" sz="1000" spc="-4" dirty="0">
                <a:latin typeface="Arial" panose="020B0604020202020204" pitchFamily="34" charset="0"/>
                <a:cs typeface="Arial" panose="020B0604020202020204" pitchFamily="34" charset="0"/>
              </a:rPr>
              <a:t>and </a:t>
            </a:r>
            <a:r>
              <a:rPr lang="en-US" sz="1000" dirty="0">
                <a:latin typeface="Arial" panose="020B0604020202020204" pitchFamily="34" charset="0"/>
                <a:cs typeface="Arial" panose="020B0604020202020204" pitchFamily="34" charset="0"/>
              </a:rPr>
              <a:t>click</a:t>
            </a:r>
            <a:r>
              <a:rPr lang="en-US" sz="1000" spc="-23" dirty="0">
                <a:latin typeface="Arial" panose="020B0604020202020204" pitchFamily="34" charset="0"/>
                <a:cs typeface="Arial" panose="020B0604020202020204" pitchFamily="34" charset="0"/>
              </a:rPr>
              <a:t> </a:t>
            </a:r>
            <a:r>
              <a:rPr lang="en-US" sz="1000" b="1" i="1" dirty="0">
                <a:solidFill>
                  <a:srgbClr val="535452"/>
                </a:solidFill>
                <a:latin typeface="Arial" panose="020B0604020202020204" pitchFamily="34" charset="0"/>
                <a:cs typeface="Arial" panose="020B0604020202020204" pitchFamily="34" charset="0"/>
              </a:rPr>
              <a:t>“</a:t>
            </a:r>
            <a:r>
              <a:rPr lang="en-US" sz="1000" b="1" i="1" dirty="0">
                <a:solidFill>
                  <a:srgbClr val="2886C1"/>
                </a:solidFill>
                <a:latin typeface="Arial" panose="020B0604020202020204" pitchFamily="34" charset="0"/>
                <a:cs typeface="Arial" panose="020B0604020202020204" pitchFamily="34" charset="0"/>
              </a:rPr>
              <a:t>Get Started</a:t>
            </a:r>
            <a:r>
              <a:rPr lang="en-US" sz="1000" b="1" i="1" dirty="0">
                <a:solidFill>
                  <a:srgbClr val="535452"/>
                </a:solidFill>
                <a:latin typeface="Arial" panose="020B0604020202020204" pitchFamily="34" charset="0"/>
                <a:cs typeface="Arial" panose="020B0604020202020204" pitchFamily="34" charset="0"/>
              </a:rPr>
              <a:t>”. </a:t>
            </a:r>
            <a:r>
              <a:rPr lang="en-GB" sz="1000" spc="-4" dirty="0">
                <a:latin typeface="Arial" panose="020B0604020202020204" pitchFamily="34" charset="0"/>
                <a:cs typeface="Arial" panose="020B0604020202020204" pitchFamily="34" charset="0"/>
              </a:rPr>
              <a:t>Y</a:t>
            </a:r>
            <a:r>
              <a:rPr lang="en-GB" sz="1000" dirty="0">
                <a:latin typeface="Arial" panose="020B0604020202020204" pitchFamily="34" charset="0"/>
                <a:ea typeface="Calibri" panose="020F0502020204030204" pitchFamily="34" charset="0"/>
                <a:cs typeface="Arial" panose="020B0604020202020204" pitchFamily="34" charset="0"/>
              </a:rPr>
              <a:t>ou will then be asked to complete the </a:t>
            </a:r>
            <a:r>
              <a:rPr lang="en-GB" sz="1000" b="1" dirty="0">
                <a:latin typeface="Arial" panose="020B0604020202020204" pitchFamily="34" charset="0"/>
                <a:ea typeface="Calibri" panose="020F0502020204030204" pitchFamily="34" charset="0"/>
                <a:cs typeface="Arial" panose="020B0604020202020204" pitchFamily="34" charset="0"/>
              </a:rPr>
              <a:t>Munich Re profile form.</a:t>
            </a:r>
            <a:endParaRPr lang="en-US" sz="1000" spc="-4" dirty="0">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If you are not the right person, you can forward the invitation to the appropriate individual (2).</a:t>
            </a:r>
            <a:endParaRPr kumimoji="0" lang="de-DE" alt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3E838B8-D653-49E1-BB5E-85FFC1C017A0}"/>
              </a:ext>
            </a:extLst>
          </p:cNvPr>
          <p:cNvSpPr>
            <a:spLocks noChangeArrowheads="1"/>
          </p:cNvSpPr>
          <p:nvPr/>
        </p:nvSpPr>
        <p:spPr bwMode="auto">
          <a:xfrm>
            <a:off x="0" y="1154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 name="Rechteck 3">
            <a:extLst>
              <a:ext uri="{FF2B5EF4-FFF2-40B4-BE49-F238E27FC236}">
                <a16:creationId xmlns:a16="http://schemas.microsoft.com/office/drawing/2014/main" id="{B956FFF6-9D8C-4EF8-B45B-A7E82CAAD35C}"/>
              </a:ext>
            </a:extLst>
          </p:cNvPr>
          <p:cNvSpPr/>
          <p:nvPr/>
        </p:nvSpPr>
        <p:spPr>
          <a:xfrm>
            <a:off x="215153" y="3808107"/>
            <a:ext cx="4572000" cy="246221"/>
          </a:xfrm>
          <a:prstGeom prst="rect">
            <a:avLst/>
          </a:prstGeom>
        </p:spPr>
        <p:txBody>
          <a:bodyPr>
            <a:spAutoFit/>
          </a:bodyPr>
          <a:lstStyle/>
          <a:p>
            <a:pPr lvl="0" defTabSz="914400" eaLnBrk="0" fontAlgn="base" hangingPunct="0">
              <a:spcBef>
                <a:spcPct val="0"/>
              </a:spcBef>
              <a:spcAft>
                <a:spcPct val="0"/>
              </a:spcAft>
            </a:pPr>
            <a:r>
              <a:rPr lang="en-GB" altLang="de-DE" sz="1000" b="1" dirty="0">
                <a:latin typeface="Arial" panose="020B0604020202020204" pitchFamily="34" charset="0"/>
                <a:ea typeface="Calibri" panose="020F0502020204030204" pitchFamily="34" charset="0"/>
                <a:cs typeface="Arial" panose="020B0604020202020204" pitchFamily="34" charset="0"/>
              </a:rPr>
              <a:t>Note:</a:t>
            </a:r>
            <a:r>
              <a:rPr lang="en-GB" altLang="de-DE" sz="1000" dirty="0">
                <a:latin typeface="Arial" panose="020B0604020202020204" pitchFamily="34" charset="0"/>
                <a:ea typeface="Calibri" panose="020F0502020204030204" pitchFamily="34" charset="0"/>
                <a:cs typeface="Arial" panose="020B0604020202020204" pitchFamily="34" charset="0"/>
              </a:rPr>
              <a:t> The </a:t>
            </a:r>
            <a:r>
              <a:rPr lang="en-GB" altLang="de-DE" sz="1000" b="1" dirty="0">
                <a:solidFill>
                  <a:srgbClr val="0070C0"/>
                </a:solidFill>
                <a:latin typeface="Arial" panose="020B0604020202020204" pitchFamily="34" charset="0"/>
                <a:ea typeface="Calibri" panose="020F0502020204030204" pitchFamily="34" charset="0"/>
                <a:cs typeface="Arial" panose="020B0604020202020204" pitchFamily="34" charset="0"/>
              </a:rPr>
              <a:t>language</a:t>
            </a:r>
            <a:r>
              <a:rPr lang="en-GB" altLang="de-DE" sz="1000" dirty="0">
                <a:latin typeface="Arial" panose="020B0604020202020204" pitchFamily="34" charset="0"/>
                <a:ea typeface="Calibri" panose="020F0502020204030204" pitchFamily="34" charset="0"/>
                <a:cs typeface="Arial" panose="020B0604020202020204" pitchFamily="34" charset="0"/>
              </a:rPr>
              <a:t> can be changed at any time at the bottom of the Portal.</a:t>
            </a:r>
            <a:endParaRPr lang="de-DE" altLang="de-DE" sz="1000" dirty="0"/>
          </a:p>
        </p:txBody>
      </p:sp>
      <p:pic>
        <p:nvPicPr>
          <p:cNvPr id="11" name="Grafik 10">
            <a:extLst>
              <a:ext uri="{FF2B5EF4-FFF2-40B4-BE49-F238E27FC236}">
                <a16:creationId xmlns:a16="http://schemas.microsoft.com/office/drawing/2014/main" id="{26AF9578-3574-4406-A069-A323110F5648}"/>
              </a:ext>
            </a:extLst>
          </p:cNvPr>
          <p:cNvPicPr/>
          <p:nvPr/>
        </p:nvPicPr>
        <p:blipFill>
          <a:blip r:embed="rId3"/>
          <a:stretch>
            <a:fillRect/>
          </a:stretch>
        </p:blipFill>
        <p:spPr>
          <a:xfrm>
            <a:off x="4869538" y="1708638"/>
            <a:ext cx="3467737" cy="3017243"/>
          </a:xfrm>
          <a:prstGeom prst="rect">
            <a:avLst/>
          </a:prstGeom>
        </p:spPr>
      </p:pic>
    </p:spTree>
    <p:extLst>
      <p:ext uri="{BB962C8B-B14F-4D97-AF65-F5344CB8AC3E}">
        <p14:creationId xmlns:p14="http://schemas.microsoft.com/office/powerpoint/2010/main" val="118951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a:t>
            </a:r>
          </a:p>
          <a:p>
            <a:r>
              <a:rPr lang="en-US" sz="1800" dirty="0">
                <a:solidFill>
                  <a:srgbClr val="49B8E7"/>
                </a:solidFill>
              </a:rPr>
              <a:t>How to join Coupa Supplier Portal (CSP)</a:t>
            </a:r>
            <a:endParaRPr lang="de-DE" sz="1800" dirty="0">
              <a:solidFill>
                <a:srgbClr val="49B8E7"/>
              </a:solidFill>
            </a:endParaRP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18</a:t>
            </a:fld>
            <a:endParaRPr lang="de-DE" dirty="0"/>
          </a:p>
        </p:txBody>
      </p:sp>
      <p:sp>
        <p:nvSpPr>
          <p:cNvPr id="3" name="Rectangle 3">
            <a:extLst>
              <a:ext uri="{FF2B5EF4-FFF2-40B4-BE49-F238E27FC236}">
                <a16:creationId xmlns:a16="http://schemas.microsoft.com/office/drawing/2014/main" id="{990D458C-554E-4EAF-9BD8-9F70BCE248C9}"/>
              </a:ext>
            </a:extLst>
          </p:cNvPr>
          <p:cNvSpPr>
            <a:spLocks noChangeArrowheads="1"/>
          </p:cNvSpPr>
          <p:nvPr/>
        </p:nvSpPr>
        <p:spPr bwMode="auto">
          <a:xfrm>
            <a:off x="3622155" y="1080477"/>
            <a:ext cx="2012027" cy="1015663"/>
          </a:xfrm>
          <a:prstGeom prst="rect">
            <a:avLst/>
          </a:prstGeom>
          <a:solidFill>
            <a:schemeClr val="bg1"/>
          </a:solidFill>
          <a:ln>
            <a:solidFill>
              <a:srgbClr val="FF0000"/>
            </a:solidFill>
          </a:ln>
          <a:effectLst/>
        </p:spPr>
        <p:txBody>
          <a:bodyPr vert="horz" wrap="square" lIns="91440" tIns="45720" rIns="91440" bIns="45720" numCol="1" anchor="ctr" anchorCtr="0" compatLnSpc="1">
            <a:prstTxWarp prst="textNoShape">
              <a:avLst/>
            </a:prstTxWarp>
            <a:spAutoFit/>
          </a:bodyPr>
          <a:lstStyle/>
          <a:p>
            <a:pPr algn="just"/>
            <a:r>
              <a:rPr lang="en-GB" sz="1000" dirty="0">
                <a:latin typeface="Arial" panose="020B0604020202020204" pitchFamily="34" charset="0"/>
                <a:cs typeface="Arial" panose="020B0604020202020204" pitchFamily="34" charset="0"/>
              </a:rPr>
              <a:t>Once you have clicked on the </a:t>
            </a:r>
            <a:r>
              <a:rPr lang="en-GB" sz="1000" i="1" dirty="0">
                <a:latin typeface="Arial" panose="020B060402020202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Get Started” button, you will be forwarded to the next screen</a:t>
            </a:r>
            <a:r>
              <a:rPr lang="en-GB" sz="1000" b="1" dirty="0">
                <a:latin typeface="Arial" panose="020B0604020202020204" pitchFamily="34" charset="0"/>
                <a:cs typeface="Arial" panose="020B0604020202020204" pitchFamily="34" charset="0"/>
              </a:rPr>
              <a:t> to enter your address. </a:t>
            </a:r>
            <a:r>
              <a:rPr lang="en-GB" sz="1000" dirty="0">
                <a:latin typeface="Arial" panose="020B0604020202020204" pitchFamily="34" charset="0"/>
                <a:cs typeface="Arial" panose="020B0604020202020204" pitchFamily="34" charset="0"/>
              </a:rPr>
              <a:t>Click “Next” if you have done the entry.</a:t>
            </a:r>
            <a:endParaRPr lang="de-DE" sz="1000" dirty="0">
              <a:latin typeface="Arial" panose="020B0604020202020204" pitchFamily="34" charset="0"/>
              <a:cs typeface="Arial" panose="020B0604020202020204" pitchFamily="34" charset="0"/>
            </a:endParaRPr>
          </a:p>
        </p:txBody>
      </p:sp>
      <p:pic>
        <p:nvPicPr>
          <p:cNvPr id="12" name="Grafik 11">
            <a:extLst>
              <a:ext uri="{FF2B5EF4-FFF2-40B4-BE49-F238E27FC236}">
                <a16:creationId xmlns:a16="http://schemas.microsoft.com/office/drawing/2014/main" id="{08FCB112-7E45-40DE-8D43-8DEBD9C9E1E2}"/>
              </a:ext>
            </a:extLst>
          </p:cNvPr>
          <p:cNvPicPr/>
          <p:nvPr/>
        </p:nvPicPr>
        <p:blipFill>
          <a:blip r:embed="rId3"/>
          <a:stretch>
            <a:fillRect/>
          </a:stretch>
        </p:blipFill>
        <p:spPr>
          <a:xfrm>
            <a:off x="5634184" y="740169"/>
            <a:ext cx="2664027" cy="2069197"/>
          </a:xfrm>
          <a:prstGeom prst="rect">
            <a:avLst/>
          </a:prstGeom>
        </p:spPr>
      </p:pic>
      <p:sp>
        <p:nvSpPr>
          <p:cNvPr id="6" name="Rechteck 5">
            <a:extLst>
              <a:ext uri="{FF2B5EF4-FFF2-40B4-BE49-F238E27FC236}">
                <a16:creationId xmlns:a16="http://schemas.microsoft.com/office/drawing/2014/main" id="{EA229E67-4AEB-4EAC-A404-3F466A04E077}"/>
              </a:ext>
            </a:extLst>
          </p:cNvPr>
          <p:cNvSpPr/>
          <p:nvPr/>
        </p:nvSpPr>
        <p:spPr>
          <a:xfrm>
            <a:off x="2955851" y="2224347"/>
            <a:ext cx="2020187" cy="1631216"/>
          </a:xfrm>
          <a:prstGeom prst="rect">
            <a:avLst/>
          </a:prstGeom>
          <a:ln>
            <a:solidFill>
              <a:srgbClr val="FF0000"/>
            </a:solidFill>
          </a:ln>
        </p:spPr>
        <p:txBody>
          <a:bodyPr wrap="square">
            <a:spAutoFit/>
          </a:bodyPr>
          <a:lstStyle/>
          <a:p>
            <a:pPr algn="just">
              <a:spcAft>
                <a:spcPts val="600"/>
              </a:spcAft>
            </a:pPr>
            <a:r>
              <a:rPr lang="en-GB" sz="1000" dirty="0">
                <a:latin typeface="Arial" panose="020B0604020202020204" pitchFamily="34" charset="0"/>
                <a:ea typeface="Calibri" panose="020F0502020204030204" pitchFamily="34" charset="0"/>
                <a:cs typeface="Arial" panose="020B0604020202020204" pitchFamily="34" charset="0"/>
              </a:rPr>
              <a:t>You are now in the (Terms of) Payment-Screen. </a:t>
            </a:r>
            <a:endParaRPr lang="de-DE" sz="1000" dirty="0">
              <a:latin typeface="Arial" panose="020B0604020202020204" pitchFamily="34" charset="0"/>
              <a:ea typeface="Calibri" panose="020F0502020204030204" pitchFamily="34" charset="0"/>
              <a:cs typeface="Arial" panose="020B0604020202020204" pitchFamily="34" charset="0"/>
            </a:endParaRPr>
          </a:p>
          <a:p>
            <a:pPr algn="just">
              <a:spcAft>
                <a:spcPts val="600"/>
              </a:spcAft>
            </a:pPr>
            <a:r>
              <a:rPr lang="en-GB" sz="1000" dirty="0">
                <a:latin typeface="Arial" panose="020B0604020202020204" pitchFamily="34" charset="0"/>
                <a:ea typeface="Calibri" panose="020F0502020204030204" pitchFamily="34" charset="0"/>
                <a:cs typeface="Arial" panose="020B0604020202020204" pitchFamily="34" charset="0"/>
              </a:rPr>
              <a:t>Please do not add the terms of payment here, as these are entered by Munich Re according to your </a:t>
            </a:r>
            <a:r>
              <a:rPr lang="en-GB" sz="1000" dirty="0">
                <a:latin typeface="Arial" panose="020B0604020202020204" pitchFamily="34" charset="0"/>
                <a:cs typeface="Arial" panose="020B0604020202020204" pitchFamily="34" charset="0"/>
              </a:rPr>
              <a:t>contractual agreements with us.</a:t>
            </a:r>
          </a:p>
          <a:p>
            <a:pPr algn="just">
              <a:spcAft>
                <a:spcPts val="600"/>
              </a:spcAft>
            </a:pPr>
            <a:r>
              <a:rPr lang="en-GB" sz="1000" dirty="0">
                <a:latin typeface="Arial" panose="020B0604020202020204" pitchFamily="34" charset="0"/>
                <a:cs typeface="Arial" panose="020B0604020202020204" pitchFamily="34" charset="0"/>
              </a:rPr>
              <a:t>Please click “Next” to finish this wizard.</a:t>
            </a:r>
            <a:endParaRPr lang="de-DE" sz="1000" dirty="0">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5A4120D9-C8A6-4949-9065-EAE5B0A44FA7}"/>
              </a:ext>
            </a:extLst>
          </p:cNvPr>
          <p:cNvSpPr/>
          <p:nvPr/>
        </p:nvSpPr>
        <p:spPr>
          <a:xfrm>
            <a:off x="3891516" y="3989387"/>
            <a:ext cx="1749756" cy="1015663"/>
          </a:xfrm>
          <a:prstGeom prst="rect">
            <a:avLst/>
          </a:prstGeom>
          <a:ln>
            <a:solidFill>
              <a:srgbClr val="FF0000"/>
            </a:solidFill>
          </a:ln>
        </p:spPr>
        <p:txBody>
          <a:bodyPr wrap="square">
            <a:spAutoFit/>
          </a:bodyPr>
          <a:lstStyle/>
          <a:p>
            <a:pPr algn="just"/>
            <a:r>
              <a:rPr lang="en-GB" sz="1000" dirty="0">
                <a:latin typeface="Arial" panose="020B0604020202020204" pitchFamily="34" charset="0"/>
                <a:ea typeface="Calibri" panose="020F0502020204030204" pitchFamily="34" charset="0"/>
              </a:rPr>
              <a:t>We need now some information in our Munich Re profile form. Therefore please click on "Take me there" to open this questionnaire.</a:t>
            </a:r>
            <a:endParaRPr lang="de-DE" sz="1000" dirty="0"/>
          </a:p>
        </p:txBody>
      </p:sp>
      <p:sp>
        <p:nvSpPr>
          <p:cNvPr id="9" name="Ellipse 8">
            <a:extLst>
              <a:ext uri="{FF2B5EF4-FFF2-40B4-BE49-F238E27FC236}">
                <a16:creationId xmlns:a16="http://schemas.microsoft.com/office/drawing/2014/main" id="{E9A88CDE-1DFD-4E92-8892-480E995BDDEE}"/>
              </a:ext>
            </a:extLst>
          </p:cNvPr>
          <p:cNvSpPr/>
          <p:nvPr/>
        </p:nvSpPr>
        <p:spPr>
          <a:xfrm>
            <a:off x="3533317" y="997151"/>
            <a:ext cx="205563" cy="193293"/>
          </a:xfrm>
          <a:prstGeom prst="ellipse">
            <a:avLst/>
          </a:prstGeom>
          <a:solidFill>
            <a:srgbClr val="FC424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400" dirty="0">
                <a:solidFill>
                  <a:schemeClr val="bg1"/>
                </a:solidFill>
              </a:rPr>
              <a:t>1</a:t>
            </a:r>
          </a:p>
        </p:txBody>
      </p:sp>
      <p:sp>
        <p:nvSpPr>
          <p:cNvPr id="20" name="Ellipse 19">
            <a:extLst>
              <a:ext uri="{FF2B5EF4-FFF2-40B4-BE49-F238E27FC236}">
                <a16:creationId xmlns:a16="http://schemas.microsoft.com/office/drawing/2014/main" id="{E67A7CEA-8515-4246-AC50-F0BC70065D9C}"/>
              </a:ext>
            </a:extLst>
          </p:cNvPr>
          <p:cNvSpPr/>
          <p:nvPr/>
        </p:nvSpPr>
        <p:spPr>
          <a:xfrm>
            <a:off x="3745366" y="3966376"/>
            <a:ext cx="205563" cy="193293"/>
          </a:xfrm>
          <a:prstGeom prst="ellipse">
            <a:avLst/>
          </a:prstGeom>
          <a:solidFill>
            <a:srgbClr val="FC424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400" dirty="0">
                <a:solidFill>
                  <a:schemeClr val="bg1"/>
                </a:solidFill>
              </a:rPr>
              <a:t>3</a:t>
            </a:r>
          </a:p>
        </p:txBody>
      </p:sp>
      <p:cxnSp>
        <p:nvCxnSpPr>
          <p:cNvPr id="21" name="Verbinder: gewinkelt 20">
            <a:extLst>
              <a:ext uri="{FF2B5EF4-FFF2-40B4-BE49-F238E27FC236}">
                <a16:creationId xmlns:a16="http://schemas.microsoft.com/office/drawing/2014/main" id="{17B63533-C0FA-4920-A0AC-6C70089AC0A8}"/>
              </a:ext>
            </a:extLst>
          </p:cNvPr>
          <p:cNvCxnSpPr>
            <a:cxnSpLocks/>
          </p:cNvCxnSpPr>
          <p:nvPr/>
        </p:nvCxnSpPr>
        <p:spPr>
          <a:xfrm rot="10800000" flipH="1" flipV="1">
            <a:off x="3552344" y="1100971"/>
            <a:ext cx="1515329" cy="1123376"/>
          </a:xfrm>
          <a:prstGeom prst="bentConnector4">
            <a:avLst>
              <a:gd name="adj1" fmla="val 2222"/>
              <a:gd name="adj2" fmla="val 94685"/>
            </a:avLst>
          </a:prstGeom>
          <a:ln w="12700">
            <a:solidFill>
              <a:srgbClr val="FC424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Verbinder: gewinkelt 24">
            <a:extLst>
              <a:ext uri="{FF2B5EF4-FFF2-40B4-BE49-F238E27FC236}">
                <a16:creationId xmlns:a16="http://schemas.microsoft.com/office/drawing/2014/main" id="{F62B79EF-CF3F-4400-8430-F34D36C0B476}"/>
              </a:ext>
            </a:extLst>
          </p:cNvPr>
          <p:cNvCxnSpPr>
            <a:cxnSpLocks/>
            <a:stCxn id="19" idx="6"/>
            <a:endCxn id="20" idx="0"/>
          </p:cNvCxnSpPr>
          <p:nvPr/>
        </p:nvCxnSpPr>
        <p:spPr>
          <a:xfrm flipH="1">
            <a:off x="3848148" y="2313821"/>
            <a:ext cx="1303279" cy="1652555"/>
          </a:xfrm>
          <a:prstGeom prst="bentConnector4">
            <a:avLst>
              <a:gd name="adj1" fmla="val 8567"/>
              <a:gd name="adj2" fmla="val 96675"/>
            </a:avLst>
          </a:prstGeom>
          <a:ln w="12700">
            <a:solidFill>
              <a:srgbClr val="FC4242"/>
            </a:solidFill>
            <a:tailEnd type="triangle"/>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05EFF76A-B30A-4519-AE22-4679D0F1E742}"/>
              </a:ext>
            </a:extLst>
          </p:cNvPr>
          <p:cNvSpPr/>
          <p:nvPr/>
        </p:nvSpPr>
        <p:spPr>
          <a:xfrm>
            <a:off x="4945864" y="2217174"/>
            <a:ext cx="205563" cy="193293"/>
          </a:xfrm>
          <a:prstGeom prst="ellipse">
            <a:avLst/>
          </a:prstGeom>
          <a:solidFill>
            <a:srgbClr val="FC424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400" dirty="0">
                <a:solidFill>
                  <a:schemeClr val="bg1"/>
                </a:solidFill>
              </a:rPr>
              <a:t>2</a:t>
            </a:r>
          </a:p>
        </p:txBody>
      </p:sp>
      <p:pic>
        <p:nvPicPr>
          <p:cNvPr id="14" name="Grafik 13">
            <a:extLst>
              <a:ext uri="{FF2B5EF4-FFF2-40B4-BE49-F238E27FC236}">
                <a16:creationId xmlns:a16="http://schemas.microsoft.com/office/drawing/2014/main" id="{2E22B029-C01C-44D4-9C5E-227EE71245D6}"/>
              </a:ext>
            </a:extLst>
          </p:cNvPr>
          <p:cNvPicPr/>
          <p:nvPr/>
        </p:nvPicPr>
        <p:blipFill>
          <a:blip r:embed="rId4"/>
          <a:stretch>
            <a:fillRect/>
          </a:stretch>
        </p:blipFill>
        <p:spPr>
          <a:xfrm>
            <a:off x="306000" y="1869694"/>
            <a:ext cx="2664027" cy="2069196"/>
          </a:xfrm>
          <a:prstGeom prst="rect">
            <a:avLst/>
          </a:prstGeom>
        </p:spPr>
      </p:pic>
      <p:pic>
        <p:nvPicPr>
          <p:cNvPr id="15" name="Grafik 14">
            <a:extLst>
              <a:ext uri="{FF2B5EF4-FFF2-40B4-BE49-F238E27FC236}">
                <a16:creationId xmlns:a16="http://schemas.microsoft.com/office/drawing/2014/main" id="{E16269A8-AD36-4C3E-BEFB-47C7438F7AF4}"/>
              </a:ext>
            </a:extLst>
          </p:cNvPr>
          <p:cNvPicPr/>
          <p:nvPr/>
        </p:nvPicPr>
        <p:blipFill>
          <a:blip r:embed="rId5"/>
          <a:stretch>
            <a:fillRect/>
          </a:stretch>
        </p:blipFill>
        <p:spPr>
          <a:xfrm>
            <a:off x="5634185" y="2934092"/>
            <a:ext cx="2664027" cy="2069197"/>
          </a:xfrm>
          <a:prstGeom prst="rect">
            <a:avLst/>
          </a:prstGeom>
        </p:spPr>
      </p:pic>
    </p:spTree>
    <p:extLst>
      <p:ext uri="{BB962C8B-B14F-4D97-AF65-F5344CB8AC3E}">
        <p14:creationId xmlns:p14="http://schemas.microsoft.com/office/powerpoint/2010/main" val="17811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a:t>
            </a:r>
          </a:p>
          <a:p>
            <a:pPr lvl="0" defTabSz="914400" eaLnBrk="0" fontAlgn="base" hangingPunct="0">
              <a:spcAft>
                <a:spcPct val="0"/>
              </a:spcAft>
              <a:tabLst>
                <a:tab pos="269875" algn="l"/>
              </a:tabLst>
            </a:pPr>
            <a:r>
              <a:rPr lang="en-GB" altLang="de-DE" sz="1800" dirty="0">
                <a:solidFill>
                  <a:srgbClr val="49B8E7"/>
                </a:solidFill>
                <a:latin typeface="Arial" panose="020B0604020202020204" pitchFamily="34" charset="0"/>
                <a:ea typeface="Calibri" panose="020F0502020204030204" pitchFamily="34" charset="0"/>
              </a:rPr>
              <a:t>Completing the Munich Re Profile form</a:t>
            </a:r>
            <a:endParaRPr lang="en-GB" altLang="de-DE" sz="1800" dirty="0" bmk="">
              <a:solidFill>
                <a:srgbClr val="49B8E7"/>
              </a:solidFill>
              <a:latin typeface="Arial" panose="020B0604020202020204" pitchFamily="34" charset="0"/>
              <a:ea typeface="Calibri" panose="020F0502020204030204" pitchFamily="34" charset="0"/>
            </a:endParaRP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19</a:t>
            </a:fld>
            <a:endParaRPr lang="de-DE" dirty="0"/>
          </a:p>
        </p:txBody>
      </p:sp>
      <p:sp>
        <p:nvSpPr>
          <p:cNvPr id="3" name="Rectangle 2">
            <a:extLst>
              <a:ext uri="{FF2B5EF4-FFF2-40B4-BE49-F238E27FC236}">
                <a16:creationId xmlns:a16="http://schemas.microsoft.com/office/drawing/2014/main" id="{798F3FF6-AB4B-4F31-94AC-D68D8069864F}"/>
              </a:ext>
            </a:extLst>
          </p:cNvPr>
          <p:cNvSpPr>
            <a:spLocks noChangeArrowheads="1"/>
          </p:cNvSpPr>
          <p:nvPr/>
        </p:nvSpPr>
        <p:spPr bwMode="auto">
          <a:xfrm>
            <a:off x="215153" y="3041955"/>
            <a:ext cx="42646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698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698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698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698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698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698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698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lvl="1" defTabSz="914400">
              <a:buFontTx/>
              <a:buChar char="•"/>
            </a:pPr>
            <a:endParaRPr kumimoji="0" lang="de-DE" altLang="de-DE" sz="600" b="1"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GB" altLang="de-DE"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This comment field </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 </a:t>
            </a:r>
            <a:r>
              <a:rPr kumimoji="0" lang="en-GB" altLang="de-DE"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serves us </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send you information </a:t>
            </a:r>
            <a:r>
              <a:rPr kumimoji="0" lang="en-GB" altLang="de-DE"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 case of an update request</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There is nothing to be entered here from your side.</a:t>
            </a: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"Legal Name" (2) is the official name of your company.</a:t>
            </a: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"Company Name" is the name by which your company is also known. (e.g. "</a:t>
            </a:r>
            <a:r>
              <a:rPr kumimoji="0" lang="en-GB" altLang="de-DE" sz="1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Münchener</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de-DE" sz="1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Rückversicherungsgesellschaft</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AG" and "Munich Re")</a:t>
            </a: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Then enter the main address of your company under (3).</a:t>
            </a: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2049" name="Grafik 37">
            <a:extLst>
              <a:ext uri="{FF2B5EF4-FFF2-40B4-BE49-F238E27FC236}">
                <a16:creationId xmlns:a16="http://schemas.microsoft.com/office/drawing/2014/main" id="{AD524206-5E7B-4B0C-943A-444CEFF72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525" y="917441"/>
            <a:ext cx="4042478" cy="3515011"/>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a:extLst>
              <a:ext uri="{FF2B5EF4-FFF2-40B4-BE49-F238E27FC236}">
                <a16:creationId xmlns:a16="http://schemas.microsoft.com/office/drawing/2014/main" id="{E0A565EE-BD9C-4C6B-ADED-615E31E593B5}"/>
              </a:ext>
            </a:extLst>
          </p:cNvPr>
          <p:cNvSpPr/>
          <p:nvPr/>
        </p:nvSpPr>
        <p:spPr>
          <a:xfrm>
            <a:off x="280466" y="2321003"/>
            <a:ext cx="4134010" cy="707886"/>
          </a:xfrm>
          <a:prstGeom prst="rect">
            <a:avLst/>
          </a:prstGeom>
          <a:solidFill>
            <a:schemeClr val="bg1">
              <a:lumMod val="95000"/>
            </a:schemeClr>
          </a:solidFill>
        </p:spPr>
        <p:txBody>
          <a:bodyPr wrap="square">
            <a:spAutoFit/>
          </a:bodyPr>
          <a:lstStyle/>
          <a:p>
            <a:pPr defTabSz="914400">
              <a:buFontTx/>
              <a:buChar char="•"/>
            </a:pPr>
            <a:r>
              <a:rPr lang="en-GB" altLang="de-DE" sz="1000" dirty="0">
                <a:ea typeface="Calibri" panose="020F0502020204030204" pitchFamily="34" charset="0"/>
                <a:cs typeface="Arial" panose="020B0604020202020204" pitchFamily="34" charset="0"/>
              </a:rPr>
              <a:t>Street</a:t>
            </a:r>
            <a:endParaRPr lang="de-DE" altLang="de-DE" sz="600" dirty="0"/>
          </a:p>
          <a:p>
            <a:pPr defTabSz="914400">
              <a:buFontTx/>
              <a:buChar char="•"/>
            </a:pPr>
            <a:r>
              <a:rPr lang="en-GB" altLang="de-DE" sz="1000" dirty="0">
                <a:ea typeface="Calibri" panose="020F0502020204030204" pitchFamily="34" charset="0"/>
                <a:cs typeface="Arial" panose="020B0604020202020204" pitchFamily="34" charset="0"/>
              </a:rPr>
              <a:t>Postcode</a:t>
            </a:r>
            <a:endParaRPr lang="de-DE" altLang="de-DE" sz="600" dirty="0"/>
          </a:p>
          <a:p>
            <a:pPr defTabSz="914400">
              <a:buFontTx/>
              <a:buChar char="•"/>
            </a:pPr>
            <a:r>
              <a:rPr lang="en-GB" altLang="de-DE" sz="1000" dirty="0">
                <a:ea typeface="Calibri" panose="020F0502020204030204" pitchFamily="34" charset="0"/>
                <a:cs typeface="Arial" panose="020B0604020202020204" pitchFamily="34" charset="0"/>
              </a:rPr>
              <a:t>City</a:t>
            </a:r>
            <a:endParaRPr lang="de-DE" altLang="de-DE" sz="600" dirty="0"/>
          </a:p>
          <a:p>
            <a:pPr defTabSz="914400">
              <a:buFontTx/>
              <a:buChar char="•"/>
            </a:pPr>
            <a:r>
              <a:rPr lang="en-GB" altLang="de-DE" sz="1000" dirty="0">
                <a:ea typeface="Calibri" panose="020F0502020204030204" pitchFamily="34" charset="0"/>
                <a:cs typeface="Arial" panose="020B0604020202020204" pitchFamily="34" charset="0"/>
              </a:rPr>
              <a:t>Country</a:t>
            </a:r>
          </a:p>
        </p:txBody>
      </p:sp>
      <p:sp>
        <p:nvSpPr>
          <p:cNvPr id="6" name="Rechteck 5">
            <a:extLst>
              <a:ext uri="{FF2B5EF4-FFF2-40B4-BE49-F238E27FC236}">
                <a16:creationId xmlns:a16="http://schemas.microsoft.com/office/drawing/2014/main" id="{12EBFE1E-BCE7-400E-B018-C53B23BDBEE0}"/>
              </a:ext>
            </a:extLst>
          </p:cNvPr>
          <p:cNvSpPr/>
          <p:nvPr/>
        </p:nvSpPr>
        <p:spPr>
          <a:xfrm>
            <a:off x="215153" y="1008835"/>
            <a:ext cx="4356847" cy="1169551"/>
          </a:xfrm>
          <a:prstGeom prst="rect">
            <a:avLst/>
          </a:prstGeom>
        </p:spPr>
        <p:txBody>
          <a:bodyPr wrap="square">
            <a:spAutoFit/>
          </a:bodyPr>
          <a:lstStyle/>
          <a:p>
            <a:pPr lvl="0" defTabSz="914400" eaLnBrk="0" fontAlgn="base" hangingPunct="0">
              <a:spcBef>
                <a:spcPct val="0"/>
              </a:spcBef>
              <a:spcAft>
                <a:spcPct val="0"/>
              </a:spcAft>
              <a:tabLst>
                <a:tab pos="269875" algn="l"/>
              </a:tabLst>
            </a:pPr>
            <a:r>
              <a:rPr lang="en-GB" altLang="de-DE" sz="1000" dirty="0">
                <a:latin typeface="Arial" panose="020B0604020202020204" pitchFamily="34" charset="0"/>
                <a:ea typeface="Calibri" panose="020F0502020204030204" pitchFamily="34" charset="0"/>
                <a:cs typeface="Arial" panose="020B0604020202020204" pitchFamily="34" charset="0"/>
              </a:rPr>
              <a:t>Please complete the questionnaire in the “Munich Re“” profile as follows:</a:t>
            </a:r>
            <a:endParaRPr lang="de-DE" altLang="de-DE" sz="1000" dirty="0"/>
          </a:p>
          <a:p>
            <a:pPr lvl="0" defTabSz="914400" eaLnBrk="0" fontAlgn="base" hangingPunct="0">
              <a:spcBef>
                <a:spcPct val="0"/>
              </a:spcBef>
              <a:spcAft>
                <a:spcPct val="0"/>
              </a:spcAft>
              <a:tabLst>
                <a:tab pos="269875" algn="l"/>
              </a:tabLst>
            </a:pPr>
            <a:r>
              <a:rPr lang="en-GB" altLang="de-DE" sz="1000" dirty="0">
                <a:latin typeface="Arial" panose="020B0604020202020204" pitchFamily="34" charset="0"/>
                <a:ea typeface="Calibri" panose="020F0502020204030204" pitchFamily="34" charset="0"/>
                <a:cs typeface="Arial" panose="020B0604020202020204" pitchFamily="34" charset="0"/>
              </a:rPr>
              <a:t>(Some fields may have already been completed by us - please check the data entered and correct if necessary.)</a:t>
            </a:r>
          </a:p>
          <a:p>
            <a:pPr lvl="0" defTabSz="914400" eaLnBrk="0" fontAlgn="base" hangingPunct="0">
              <a:spcBef>
                <a:spcPct val="0"/>
              </a:spcBef>
              <a:spcAft>
                <a:spcPct val="0"/>
              </a:spcAft>
              <a:tabLst>
                <a:tab pos="269875" algn="l"/>
              </a:tabLst>
            </a:pPr>
            <a:endParaRPr lang="en-GB" altLang="de-DE" sz="1000" dirty="0">
              <a:latin typeface="Arial" panose="020B0604020202020204" pitchFamily="34" charset="0"/>
              <a:ea typeface="Calibri" panose="020F0502020204030204" pitchFamily="34" charset="0"/>
              <a:cs typeface="Arial" panose="020B0604020202020204" pitchFamily="34" charset="0"/>
            </a:endParaRPr>
          </a:p>
          <a:p>
            <a:pPr lvl="0" defTabSz="914400" eaLnBrk="0" fontAlgn="base" hangingPunct="0">
              <a:spcBef>
                <a:spcPct val="0"/>
              </a:spcBef>
              <a:spcAft>
                <a:spcPct val="0"/>
              </a:spcAft>
              <a:tabLst>
                <a:tab pos="269875" algn="l"/>
              </a:tabLst>
            </a:pPr>
            <a:endParaRPr lang="de-DE" altLang="de-DE" sz="1000" dirty="0"/>
          </a:p>
          <a:p>
            <a:pPr lvl="0" defTabSz="914400" eaLnBrk="0" fontAlgn="base" hangingPunct="0">
              <a:spcBef>
                <a:spcPct val="0"/>
              </a:spcBef>
              <a:spcAft>
                <a:spcPct val="0"/>
              </a:spcAft>
              <a:tabLst>
                <a:tab pos="269875" algn="l"/>
              </a:tabLst>
            </a:pPr>
            <a:r>
              <a:rPr lang="en-GB" altLang="de-DE" sz="1000" b="1" dirty="0">
                <a:latin typeface="Arial" panose="020B0604020202020204" pitchFamily="34" charset="0"/>
                <a:ea typeface="Calibri" panose="020F0502020204030204" pitchFamily="34" charset="0"/>
                <a:cs typeface="Arial" panose="020B0604020202020204" pitchFamily="34" charset="0"/>
              </a:rPr>
              <a:t>Address:</a:t>
            </a:r>
            <a:endParaRPr lang="de-DE" altLang="de-DE" sz="1000" dirty="0"/>
          </a:p>
          <a:p>
            <a:pPr lvl="0" defTabSz="914400" eaLnBrk="0" fontAlgn="base" hangingPunct="0">
              <a:spcBef>
                <a:spcPct val="0"/>
              </a:spcBef>
              <a:spcAft>
                <a:spcPct val="0"/>
              </a:spcAft>
              <a:tabLst>
                <a:tab pos="269875" algn="l"/>
              </a:tabLst>
            </a:pPr>
            <a:r>
              <a:rPr lang="en-GB" altLang="de-DE" sz="1000" dirty="0">
                <a:latin typeface="Arial" panose="020B0604020202020204" pitchFamily="34" charset="0"/>
                <a:ea typeface="Calibri" panose="020F0502020204030204" pitchFamily="34" charset="0"/>
                <a:cs typeface="Arial" panose="020B0604020202020204" pitchFamily="34" charset="0"/>
              </a:rPr>
              <a:t>Please have the following information ready:</a:t>
            </a:r>
            <a:endParaRPr lang="de-DE" altLang="de-DE" sz="1000" dirty="0"/>
          </a:p>
        </p:txBody>
      </p:sp>
    </p:spTree>
    <p:extLst>
      <p:ext uri="{BB962C8B-B14F-4D97-AF65-F5344CB8AC3E}">
        <p14:creationId xmlns:p14="http://schemas.microsoft.com/office/powerpoint/2010/main" val="406547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745902" y="565865"/>
            <a:ext cx="647700" cy="217367"/>
          </a:xfrm>
          <a:prstGeom prst="rect">
            <a:avLst/>
          </a:prstGeom>
        </p:spPr>
        <p:txBody>
          <a:bodyPr vert="horz" wrap="square" lIns="0" tIns="9525" rIns="0" bIns="0" rtlCol="0" anchor="t" anchorCtr="0">
            <a:spAutoFit/>
          </a:bodyPr>
          <a:lstStyle/>
          <a:p>
            <a:pPr marL="9525">
              <a:spcBef>
                <a:spcPts val="75"/>
              </a:spcBef>
            </a:pPr>
            <a:r>
              <a:rPr sz="1350" b="1" spc="-4" dirty="0">
                <a:solidFill>
                  <a:srgbClr val="49B8E7"/>
                </a:solidFill>
                <a:latin typeface="Arial"/>
              </a:rPr>
              <a:t>Agenda</a:t>
            </a:r>
            <a:endParaRPr sz="1350" dirty="0">
              <a:solidFill>
                <a:srgbClr val="49B8E7"/>
              </a:solidFill>
              <a:latin typeface="Arial"/>
            </a:endParaRPr>
          </a:p>
        </p:txBody>
      </p:sp>
      <p:sp>
        <p:nvSpPr>
          <p:cNvPr id="10" name="object 10"/>
          <p:cNvSpPr txBox="1"/>
          <p:nvPr/>
        </p:nvSpPr>
        <p:spPr>
          <a:xfrm>
            <a:off x="745902" y="341038"/>
            <a:ext cx="3436237" cy="148117"/>
          </a:xfrm>
          <a:prstGeom prst="rect">
            <a:avLst/>
          </a:prstGeom>
        </p:spPr>
        <p:txBody>
          <a:bodyPr vert="horz" wrap="square" lIns="0" tIns="9525" rIns="0" bIns="0" rtlCol="0">
            <a:spAutoFit/>
          </a:bodyPr>
          <a:lstStyle/>
          <a:p>
            <a:pPr marL="9525">
              <a:spcBef>
                <a:spcPts val="75"/>
              </a:spcBef>
            </a:pPr>
            <a:r>
              <a:rPr sz="900" b="1" spc="-4" dirty="0">
                <a:latin typeface="Arial"/>
                <a:cs typeface="Arial"/>
              </a:rPr>
              <a:t>Coupa Supplier Portal </a:t>
            </a:r>
            <a:r>
              <a:rPr lang="de-DE" sz="900" b="1" spc="-4" dirty="0">
                <a:latin typeface="Arial"/>
                <a:cs typeface="Arial"/>
              </a:rPr>
              <a:t>- </a:t>
            </a:r>
            <a:r>
              <a:rPr sz="900" b="1" spc="-4" dirty="0">
                <a:latin typeface="Arial"/>
                <a:cs typeface="Arial"/>
              </a:rPr>
              <a:t>Supplier </a:t>
            </a:r>
            <a:r>
              <a:rPr sz="900" b="1" spc="-11" dirty="0">
                <a:latin typeface="Arial"/>
                <a:cs typeface="Arial"/>
              </a:rPr>
              <a:t>Training</a:t>
            </a:r>
            <a:r>
              <a:rPr sz="900" b="1" spc="-45" dirty="0">
                <a:latin typeface="Arial"/>
                <a:cs typeface="Arial"/>
              </a:rPr>
              <a:t> </a:t>
            </a:r>
            <a:r>
              <a:rPr sz="900" b="1" spc="-4" dirty="0">
                <a:latin typeface="Arial"/>
                <a:cs typeface="Arial"/>
              </a:rPr>
              <a:t>Guide</a:t>
            </a:r>
            <a:endParaRPr sz="900" dirty="0">
              <a:latin typeface="Arial"/>
              <a:cs typeface="Arial"/>
            </a:endParaRPr>
          </a:p>
        </p:txBody>
      </p:sp>
      <p:sp>
        <p:nvSpPr>
          <p:cNvPr id="11" name="object 11"/>
          <p:cNvSpPr txBox="1"/>
          <p:nvPr/>
        </p:nvSpPr>
        <p:spPr>
          <a:xfrm>
            <a:off x="1135053" y="1582462"/>
            <a:ext cx="6677025" cy="269971"/>
          </a:xfrm>
          <a:prstGeom prst="rect">
            <a:avLst/>
          </a:prstGeom>
          <a:solidFill>
            <a:srgbClr val="CCE1F1"/>
          </a:solidFill>
        </p:spPr>
        <p:txBody>
          <a:bodyPr vert="horz" wrap="square" lIns="0" tIns="53340" rIns="0" bIns="54000" rtlCol="0" anchor="ctr" anchorCtr="0">
            <a:spAutoFit/>
          </a:bodyPr>
          <a:lstStyle/>
          <a:p>
            <a:pPr marL="85725">
              <a:spcBef>
                <a:spcPts val="420"/>
              </a:spcBef>
            </a:pPr>
            <a:r>
              <a:rPr sz="1050" spc="-4" dirty="0">
                <a:latin typeface="Arial"/>
                <a:cs typeface="Arial"/>
              </a:rPr>
              <a:t>Introduction to</a:t>
            </a:r>
            <a:r>
              <a:rPr sz="1050" spc="-8" dirty="0">
                <a:latin typeface="Arial"/>
                <a:cs typeface="Arial"/>
              </a:rPr>
              <a:t> </a:t>
            </a:r>
            <a:r>
              <a:rPr sz="1050" spc="-4" dirty="0">
                <a:latin typeface="Arial"/>
                <a:cs typeface="Arial"/>
              </a:rPr>
              <a:t>Coupa</a:t>
            </a:r>
            <a:endParaRPr sz="1050" dirty="0">
              <a:latin typeface="Arial"/>
              <a:cs typeface="Arial"/>
            </a:endParaRPr>
          </a:p>
        </p:txBody>
      </p:sp>
      <p:sp>
        <p:nvSpPr>
          <p:cNvPr id="12" name="object 12"/>
          <p:cNvSpPr txBox="1"/>
          <p:nvPr/>
        </p:nvSpPr>
        <p:spPr>
          <a:xfrm>
            <a:off x="752395" y="1593409"/>
            <a:ext cx="309563" cy="269971"/>
          </a:xfrm>
          <a:prstGeom prst="rect">
            <a:avLst/>
          </a:prstGeom>
          <a:solidFill>
            <a:srgbClr val="CCE1F1"/>
          </a:solidFill>
        </p:spPr>
        <p:txBody>
          <a:bodyPr vert="horz" wrap="square" lIns="0" tIns="53340" rIns="0" bIns="54000" rtlCol="0" anchor="ctr" anchorCtr="0">
            <a:spAutoFit/>
          </a:bodyPr>
          <a:lstStyle/>
          <a:p>
            <a:pPr algn="ctr">
              <a:spcBef>
                <a:spcPts val="420"/>
              </a:spcBef>
            </a:pPr>
            <a:r>
              <a:rPr sz="1050" dirty="0">
                <a:latin typeface="Arial"/>
                <a:cs typeface="Arial"/>
              </a:rPr>
              <a:t>1</a:t>
            </a:r>
            <a:endParaRPr sz="1050">
              <a:latin typeface="Arial"/>
              <a:cs typeface="Arial"/>
            </a:endParaRPr>
          </a:p>
        </p:txBody>
      </p:sp>
      <p:sp>
        <p:nvSpPr>
          <p:cNvPr id="13" name="object 13"/>
          <p:cNvSpPr txBox="1"/>
          <p:nvPr/>
        </p:nvSpPr>
        <p:spPr>
          <a:xfrm>
            <a:off x="7880318" y="1576005"/>
            <a:ext cx="519113" cy="269971"/>
          </a:xfrm>
          <a:prstGeom prst="rect">
            <a:avLst/>
          </a:prstGeom>
          <a:solidFill>
            <a:srgbClr val="CCE1F1"/>
          </a:solidFill>
        </p:spPr>
        <p:txBody>
          <a:bodyPr vert="horz" wrap="square" lIns="0" tIns="53340" rIns="0" bIns="54000" rtlCol="0" anchor="ctr" anchorCtr="0">
            <a:spAutoFit/>
          </a:bodyPr>
          <a:lstStyle/>
          <a:p>
            <a:pPr algn="ctr">
              <a:spcBef>
                <a:spcPts val="420"/>
              </a:spcBef>
            </a:pPr>
            <a:r>
              <a:rPr sz="1050" dirty="0">
                <a:latin typeface="Arial"/>
                <a:cs typeface="Arial"/>
              </a:rPr>
              <a:t>3</a:t>
            </a:r>
            <a:endParaRPr sz="1050">
              <a:latin typeface="Arial"/>
              <a:cs typeface="Arial"/>
            </a:endParaRPr>
          </a:p>
        </p:txBody>
      </p:sp>
      <p:sp>
        <p:nvSpPr>
          <p:cNvPr id="14" name="object 14"/>
          <p:cNvSpPr txBox="1"/>
          <p:nvPr/>
        </p:nvSpPr>
        <p:spPr>
          <a:xfrm>
            <a:off x="1135053" y="1913014"/>
            <a:ext cx="6677025" cy="269971"/>
          </a:xfrm>
          <a:prstGeom prst="rect">
            <a:avLst/>
          </a:prstGeom>
          <a:solidFill>
            <a:srgbClr val="CCE1F1"/>
          </a:solidFill>
        </p:spPr>
        <p:txBody>
          <a:bodyPr vert="horz" wrap="square" lIns="0" tIns="53340" rIns="0" bIns="54000" rtlCol="0" anchor="ctr" anchorCtr="0">
            <a:spAutoFit/>
          </a:bodyPr>
          <a:lstStyle/>
          <a:p>
            <a:pPr marL="85725">
              <a:spcBef>
                <a:spcPts val="420"/>
              </a:spcBef>
            </a:pPr>
            <a:r>
              <a:rPr sz="1050" spc="-4" dirty="0">
                <a:latin typeface="Arial"/>
                <a:cs typeface="Arial"/>
              </a:rPr>
              <a:t>Registration</a:t>
            </a:r>
            <a:endParaRPr sz="1050" dirty="0">
              <a:latin typeface="Arial"/>
              <a:cs typeface="Arial"/>
            </a:endParaRPr>
          </a:p>
        </p:txBody>
      </p:sp>
      <p:sp>
        <p:nvSpPr>
          <p:cNvPr id="15" name="object 15"/>
          <p:cNvSpPr txBox="1"/>
          <p:nvPr/>
        </p:nvSpPr>
        <p:spPr>
          <a:xfrm>
            <a:off x="752395" y="1923961"/>
            <a:ext cx="309563" cy="269971"/>
          </a:xfrm>
          <a:prstGeom prst="rect">
            <a:avLst/>
          </a:prstGeom>
          <a:solidFill>
            <a:srgbClr val="CCE1F1"/>
          </a:solidFill>
        </p:spPr>
        <p:txBody>
          <a:bodyPr vert="horz" wrap="square" lIns="0" tIns="53340" rIns="0" bIns="54000" rtlCol="0" anchor="ctr" anchorCtr="0">
            <a:spAutoFit/>
          </a:bodyPr>
          <a:lstStyle/>
          <a:p>
            <a:pPr algn="ctr">
              <a:spcBef>
                <a:spcPts val="420"/>
              </a:spcBef>
            </a:pPr>
            <a:r>
              <a:rPr sz="1050" dirty="0">
                <a:latin typeface="Arial"/>
                <a:cs typeface="Arial"/>
              </a:rPr>
              <a:t>2</a:t>
            </a:r>
            <a:endParaRPr sz="1050">
              <a:latin typeface="Arial"/>
              <a:cs typeface="Arial"/>
            </a:endParaRPr>
          </a:p>
        </p:txBody>
      </p:sp>
      <p:sp>
        <p:nvSpPr>
          <p:cNvPr id="16" name="object 16"/>
          <p:cNvSpPr txBox="1"/>
          <p:nvPr/>
        </p:nvSpPr>
        <p:spPr>
          <a:xfrm>
            <a:off x="7880318" y="1906558"/>
            <a:ext cx="519113" cy="269971"/>
          </a:xfrm>
          <a:prstGeom prst="rect">
            <a:avLst/>
          </a:prstGeom>
          <a:solidFill>
            <a:srgbClr val="CCE1F1"/>
          </a:solidFill>
        </p:spPr>
        <p:txBody>
          <a:bodyPr vert="horz" wrap="square" lIns="0" tIns="53340" rIns="0" bIns="54000" rtlCol="0" anchor="ctr" anchorCtr="0">
            <a:spAutoFit/>
          </a:bodyPr>
          <a:lstStyle/>
          <a:p>
            <a:pPr algn="ctr">
              <a:spcBef>
                <a:spcPts val="420"/>
              </a:spcBef>
            </a:pPr>
            <a:r>
              <a:rPr lang="de-DE" sz="1050" dirty="0">
                <a:latin typeface="Arial"/>
                <a:cs typeface="Arial"/>
              </a:rPr>
              <a:t>13</a:t>
            </a:r>
            <a:endParaRPr sz="1050" dirty="0">
              <a:latin typeface="Arial"/>
              <a:cs typeface="Arial"/>
            </a:endParaRPr>
          </a:p>
        </p:txBody>
      </p:sp>
      <p:sp>
        <p:nvSpPr>
          <p:cNvPr id="17" name="object 17"/>
          <p:cNvSpPr txBox="1"/>
          <p:nvPr/>
        </p:nvSpPr>
        <p:spPr>
          <a:xfrm>
            <a:off x="1135053" y="2574118"/>
            <a:ext cx="6677025" cy="269971"/>
          </a:xfrm>
          <a:prstGeom prst="rect">
            <a:avLst/>
          </a:prstGeom>
          <a:solidFill>
            <a:srgbClr val="006FC0">
              <a:alpha val="19999"/>
            </a:srgbClr>
          </a:solidFill>
        </p:spPr>
        <p:txBody>
          <a:bodyPr vert="horz" wrap="square" lIns="0" tIns="53340" rIns="0" bIns="54000" rtlCol="0" anchor="ctr" anchorCtr="0">
            <a:spAutoFit/>
          </a:bodyPr>
          <a:lstStyle/>
          <a:p>
            <a:pPr marL="85725">
              <a:spcBef>
                <a:spcPts val="420"/>
              </a:spcBef>
            </a:pPr>
            <a:r>
              <a:rPr sz="1050" spc="-4" dirty="0">
                <a:latin typeface="Arial"/>
                <a:cs typeface="Arial"/>
              </a:rPr>
              <a:t>Purchase</a:t>
            </a:r>
            <a:r>
              <a:rPr sz="1050" spc="-8" dirty="0">
                <a:latin typeface="Arial"/>
                <a:cs typeface="Arial"/>
              </a:rPr>
              <a:t> </a:t>
            </a:r>
            <a:r>
              <a:rPr sz="1050" spc="-4" dirty="0">
                <a:latin typeface="Arial"/>
                <a:cs typeface="Arial"/>
              </a:rPr>
              <a:t>Orders</a:t>
            </a:r>
            <a:endParaRPr sz="1050">
              <a:latin typeface="Arial"/>
              <a:cs typeface="Arial"/>
            </a:endParaRPr>
          </a:p>
        </p:txBody>
      </p:sp>
      <p:sp>
        <p:nvSpPr>
          <p:cNvPr id="18" name="object 18"/>
          <p:cNvSpPr txBox="1"/>
          <p:nvPr/>
        </p:nvSpPr>
        <p:spPr>
          <a:xfrm>
            <a:off x="752395" y="2585065"/>
            <a:ext cx="309563" cy="269971"/>
          </a:xfrm>
          <a:prstGeom prst="rect">
            <a:avLst/>
          </a:prstGeom>
          <a:solidFill>
            <a:srgbClr val="006FC0">
              <a:alpha val="19999"/>
            </a:srgbClr>
          </a:solidFill>
        </p:spPr>
        <p:txBody>
          <a:bodyPr vert="horz" wrap="square" lIns="0" tIns="53340" rIns="0" bIns="54000" rtlCol="0" anchor="ctr" anchorCtr="0">
            <a:spAutoFit/>
          </a:bodyPr>
          <a:lstStyle/>
          <a:p>
            <a:pPr algn="ctr">
              <a:spcBef>
                <a:spcPts val="420"/>
              </a:spcBef>
            </a:pPr>
            <a:r>
              <a:rPr lang="de-DE" sz="1050" dirty="0">
                <a:latin typeface="Arial"/>
                <a:cs typeface="Arial"/>
              </a:rPr>
              <a:t>4</a:t>
            </a:r>
            <a:endParaRPr sz="1050" dirty="0">
              <a:latin typeface="Arial"/>
              <a:cs typeface="Arial"/>
            </a:endParaRPr>
          </a:p>
        </p:txBody>
      </p:sp>
      <p:sp>
        <p:nvSpPr>
          <p:cNvPr id="19" name="object 19"/>
          <p:cNvSpPr txBox="1"/>
          <p:nvPr/>
        </p:nvSpPr>
        <p:spPr>
          <a:xfrm>
            <a:off x="7880318" y="2567664"/>
            <a:ext cx="519113" cy="269971"/>
          </a:xfrm>
          <a:prstGeom prst="rect">
            <a:avLst/>
          </a:prstGeom>
          <a:solidFill>
            <a:srgbClr val="006FC0">
              <a:alpha val="19999"/>
            </a:srgbClr>
          </a:solidFill>
        </p:spPr>
        <p:txBody>
          <a:bodyPr vert="horz" wrap="square" lIns="0" tIns="53340" rIns="0" bIns="54000" rtlCol="0" anchor="ctr" anchorCtr="0">
            <a:spAutoFit/>
          </a:bodyPr>
          <a:lstStyle/>
          <a:p>
            <a:pPr algn="ctr">
              <a:spcBef>
                <a:spcPts val="420"/>
              </a:spcBef>
            </a:pPr>
            <a:r>
              <a:rPr lang="de-DE" sz="1050" spc="-4" dirty="0">
                <a:latin typeface="Arial"/>
                <a:cs typeface="Arial"/>
              </a:rPr>
              <a:t>43</a:t>
            </a:r>
            <a:endParaRPr sz="1050" dirty="0">
              <a:latin typeface="Arial"/>
              <a:cs typeface="Arial"/>
            </a:endParaRPr>
          </a:p>
        </p:txBody>
      </p:sp>
      <p:sp>
        <p:nvSpPr>
          <p:cNvPr id="26" name="object 26"/>
          <p:cNvSpPr txBox="1"/>
          <p:nvPr/>
        </p:nvSpPr>
        <p:spPr>
          <a:xfrm>
            <a:off x="1135451" y="3565774"/>
            <a:ext cx="6677025" cy="269971"/>
          </a:xfrm>
          <a:prstGeom prst="rect">
            <a:avLst/>
          </a:prstGeom>
          <a:solidFill>
            <a:srgbClr val="006FC0">
              <a:alpha val="19999"/>
            </a:srgbClr>
          </a:solidFill>
        </p:spPr>
        <p:txBody>
          <a:bodyPr vert="horz" wrap="square" lIns="0" tIns="53340" rIns="0" bIns="54000" rtlCol="0" anchor="ctr" anchorCtr="0">
            <a:spAutoFit/>
          </a:bodyPr>
          <a:lstStyle/>
          <a:p>
            <a:pPr marL="85725">
              <a:spcBef>
                <a:spcPts val="420"/>
              </a:spcBef>
            </a:pPr>
            <a:r>
              <a:rPr lang="de-DE" sz="1050" spc="-4" dirty="0">
                <a:latin typeface="Arial"/>
                <a:cs typeface="Arial"/>
              </a:rPr>
              <a:t>Support</a:t>
            </a:r>
            <a:endParaRPr sz="1050" dirty="0">
              <a:latin typeface="Arial"/>
              <a:cs typeface="Arial"/>
            </a:endParaRPr>
          </a:p>
        </p:txBody>
      </p:sp>
      <p:sp>
        <p:nvSpPr>
          <p:cNvPr id="27" name="object 27"/>
          <p:cNvSpPr txBox="1"/>
          <p:nvPr/>
        </p:nvSpPr>
        <p:spPr>
          <a:xfrm>
            <a:off x="752793" y="3576721"/>
            <a:ext cx="309563" cy="269971"/>
          </a:xfrm>
          <a:prstGeom prst="rect">
            <a:avLst/>
          </a:prstGeom>
          <a:solidFill>
            <a:srgbClr val="006FC0">
              <a:alpha val="19999"/>
            </a:srgbClr>
          </a:solidFill>
        </p:spPr>
        <p:txBody>
          <a:bodyPr vert="horz" wrap="square" lIns="0" tIns="53340" rIns="0" bIns="54000" rtlCol="0" anchor="ctr" anchorCtr="0">
            <a:spAutoFit/>
          </a:bodyPr>
          <a:lstStyle/>
          <a:p>
            <a:pPr algn="ctr">
              <a:spcBef>
                <a:spcPts val="420"/>
              </a:spcBef>
            </a:pPr>
            <a:r>
              <a:rPr lang="de-DE" sz="1050" dirty="0">
                <a:latin typeface="Arial"/>
                <a:cs typeface="Arial"/>
              </a:rPr>
              <a:t>7</a:t>
            </a:r>
            <a:endParaRPr sz="1050" dirty="0">
              <a:latin typeface="Arial"/>
              <a:cs typeface="Arial"/>
            </a:endParaRPr>
          </a:p>
        </p:txBody>
      </p:sp>
      <p:sp>
        <p:nvSpPr>
          <p:cNvPr id="28" name="object 28"/>
          <p:cNvSpPr txBox="1"/>
          <p:nvPr/>
        </p:nvSpPr>
        <p:spPr>
          <a:xfrm>
            <a:off x="7880716" y="3559322"/>
            <a:ext cx="519113" cy="269971"/>
          </a:xfrm>
          <a:prstGeom prst="rect">
            <a:avLst/>
          </a:prstGeom>
          <a:solidFill>
            <a:srgbClr val="006FC0">
              <a:alpha val="19999"/>
            </a:srgbClr>
          </a:solidFill>
        </p:spPr>
        <p:txBody>
          <a:bodyPr vert="horz" wrap="square" lIns="0" tIns="53340" rIns="0" bIns="54000" rtlCol="0" anchor="ctr" anchorCtr="0">
            <a:spAutoFit/>
          </a:bodyPr>
          <a:lstStyle/>
          <a:p>
            <a:pPr algn="ctr">
              <a:spcBef>
                <a:spcPts val="420"/>
              </a:spcBef>
            </a:pPr>
            <a:r>
              <a:rPr lang="de-DE" sz="1050" spc="-4" dirty="0">
                <a:latin typeface="Arial"/>
                <a:cs typeface="Arial"/>
              </a:rPr>
              <a:t>69</a:t>
            </a:r>
            <a:endParaRPr sz="1050" dirty="0">
              <a:latin typeface="Arial"/>
              <a:cs typeface="Arial"/>
            </a:endParaRPr>
          </a:p>
        </p:txBody>
      </p:sp>
      <p:sp>
        <p:nvSpPr>
          <p:cNvPr id="2" name="Foliennummernplatzhalter 1">
            <a:extLst>
              <a:ext uri="{FF2B5EF4-FFF2-40B4-BE49-F238E27FC236}">
                <a16:creationId xmlns:a16="http://schemas.microsoft.com/office/drawing/2014/main" id="{DBE4589E-943F-4CCC-8732-44084571077D}"/>
              </a:ext>
            </a:extLst>
          </p:cNvPr>
          <p:cNvSpPr>
            <a:spLocks noGrp="1"/>
          </p:cNvSpPr>
          <p:nvPr>
            <p:ph type="sldNum" sz="quarter" idx="12"/>
          </p:nvPr>
        </p:nvSpPr>
        <p:spPr/>
        <p:txBody>
          <a:bodyPr/>
          <a:lstStyle/>
          <a:p>
            <a:fld id="{D56DB8AA-803C-49D2-90AA-1140CE72DCD7}" type="slidenum">
              <a:rPr lang="de-DE" smtClean="0"/>
              <a:pPr/>
              <a:t>2</a:t>
            </a:fld>
            <a:endParaRPr lang="de-DE" dirty="0"/>
          </a:p>
        </p:txBody>
      </p:sp>
      <p:sp>
        <p:nvSpPr>
          <p:cNvPr id="32" name="object 23">
            <a:extLst>
              <a:ext uri="{FF2B5EF4-FFF2-40B4-BE49-F238E27FC236}">
                <a16:creationId xmlns:a16="http://schemas.microsoft.com/office/drawing/2014/main" id="{5154FCED-DCB3-43A5-B7C5-8C67B74E6054}"/>
              </a:ext>
            </a:extLst>
          </p:cNvPr>
          <p:cNvSpPr txBox="1"/>
          <p:nvPr/>
        </p:nvSpPr>
        <p:spPr>
          <a:xfrm>
            <a:off x="1135451" y="3235222"/>
            <a:ext cx="6677025" cy="269971"/>
          </a:xfrm>
          <a:prstGeom prst="rect">
            <a:avLst/>
          </a:prstGeom>
          <a:solidFill>
            <a:srgbClr val="006FC0">
              <a:alpha val="19999"/>
            </a:srgbClr>
          </a:solidFill>
        </p:spPr>
        <p:txBody>
          <a:bodyPr vert="horz" wrap="square" lIns="0" tIns="53340" rIns="0" bIns="54000" rtlCol="0" anchor="ctr" anchorCtr="0">
            <a:spAutoFit/>
          </a:bodyPr>
          <a:lstStyle/>
          <a:p>
            <a:pPr marL="85725">
              <a:spcBef>
                <a:spcPts val="420"/>
              </a:spcBef>
            </a:pPr>
            <a:r>
              <a:rPr lang="de-DE" sz="1050" spc="-4" dirty="0">
                <a:latin typeface="Arial"/>
                <a:cs typeface="Arial"/>
              </a:rPr>
              <a:t>Credit Notes - Coupa Supplier Portal CSP</a:t>
            </a:r>
            <a:endParaRPr sz="1050" dirty="0">
              <a:latin typeface="Arial"/>
              <a:cs typeface="Arial"/>
            </a:endParaRPr>
          </a:p>
        </p:txBody>
      </p:sp>
      <p:sp>
        <p:nvSpPr>
          <p:cNvPr id="33" name="object 24">
            <a:extLst>
              <a:ext uri="{FF2B5EF4-FFF2-40B4-BE49-F238E27FC236}">
                <a16:creationId xmlns:a16="http://schemas.microsoft.com/office/drawing/2014/main" id="{9657B70C-EB5F-445F-8530-3B244942E612}"/>
              </a:ext>
            </a:extLst>
          </p:cNvPr>
          <p:cNvSpPr txBox="1"/>
          <p:nvPr/>
        </p:nvSpPr>
        <p:spPr>
          <a:xfrm>
            <a:off x="752793" y="3246169"/>
            <a:ext cx="309563" cy="269971"/>
          </a:xfrm>
          <a:prstGeom prst="rect">
            <a:avLst/>
          </a:prstGeom>
          <a:solidFill>
            <a:srgbClr val="006FC0">
              <a:alpha val="19999"/>
            </a:srgbClr>
          </a:solidFill>
        </p:spPr>
        <p:txBody>
          <a:bodyPr vert="horz" wrap="square" lIns="0" tIns="53340" rIns="0" bIns="54000" rtlCol="0" anchor="ctr" anchorCtr="0">
            <a:spAutoFit/>
          </a:bodyPr>
          <a:lstStyle/>
          <a:p>
            <a:pPr algn="ctr">
              <a:spcBef>
                <a:spcPts val="420"/>
              </a:spcBef>
            </a:pPr>
            <a:r>
              <a:rPr lang="de-DE" sz="1050" dirty="0">
                <a:latin typeface="Arial"/>
                <a:cs typeface="Arial"/>
              </a:rPr>
              <a:t>6</a:t>
            </a:r>
            <a:endParaRPr sz="1050" dirty="0">
              <a:latin typeface="Arial"/>
              <a:cs typeface="Arial"/>
            </a:endParaRPr>
          </a:p>
        </p:txBody>
      </p:sp>
      <p:sp>
        <p:nvSpPr>
          <p:cNvPr id="34" name="object 25">
            <a:extLst>
              <a:ext uri="{FF2B5EF4-FFF2-40B4-BE49-F238E27FC236}">
                <a16:creationId xmlns:a16="http://schemas.microsoft.com/office/drawing/2014/main" id="{A07FF232-684B-41EF-AD5B-E41E55E5EC83}"/>
              </a:ext>
            </a:extLst>
          </p:cNvPr>
          <p:cNvSpPr txBox="1"/>
          <p:nvPr/>
        </p:nvSpPr>
        <p:spPr>
          <a:xfrm>
            <a:off x="7880716" y="3228770"/>
            <a:ext cx="519113" cy="269971"/>
          </a:xfrm>
          <a:prstGeom prst="rect">
            <a:avLst/>
          </a:prstGeom>
          <a:solidFill>
            <a:srgbClr val="006FC0">
              <a:alpha val="19999"/>
            </a:srgbClr>
          </a:solidFill>
        </p:spPr>
        <p:txBody>
          <a:bodyPr vert="horz" wrap="square" lIns="0" tIns="53340" rIns="0" bIns="54000" rtlCol="0" anchor="ctr" anchorCtr="0">
            <a:spAutoFit/>
          </a:bodyPr>
          <a:lstStyle/>
          <a:p>
            <a:pPr algn="ctr">
              <a:spcBef>
                <a:spcPts val="420"/>
              </a:spcBef>
            </a:pPr>
            <a:r>
              <a:rPr lang="de-DE" sz="1050" spc="-4" dirty="0">
                <a:latin typeface="Arial"/>
                <a:cs typeface="Arial"/>
              </a:rPr>
              <a:t>65</a:t>
            </a:r>
            <a:endParaRPr sz="1050" dirty="0">
              <a:latin typeface="Arial"/>
              <a:cs typeface="Arial"/>
            </a:endParaRPr>
          </a:p>
        </p:txBody>
      </p:sp>
      <p:sp>
        <p:nvSpPr>
          <p:cNvPr id="31" name="object 23">
            <a:extLst>
              <a:ext uri="{FF2B5EF4-FFF2-40B4-BE49-F238E27FC236}">
                <a16:creationId xmlns:a16="http://schemas.microsoft.com/office/drawing/2014/main" id="{46AB8FEB-670A-4A2E-8A86-F1AD946B9E00}"/>
              </a:ext>
            </a:extLst>
          </p:cNvPr>
          <p:cNvSpPr txBox="1"/>
          <p:nvPr/>
        </p:nvSpPr>
        <p:spPr>
          <a:xfrm>
            <a:off x="1128560" y="2904670"/>
            <a:ext cx="6677025" cy="269971"/>
          </a:xfrm>
          <a:prstGeom prst="rect">
            <a:avLst/>
          </a:prstGeom>
          <a:solidFill>
            <a:srgbClr val="006FC0">
              <a:alpha val="19999"/>
            </a:srgbClr>
          </a:solidFill>
        </p:spPr>
        <p:txBody>
          <a:bodyPr vert="horz" wrap="square" lIns="0" tIns="53340" rIns="0" bIns="54000" rtlCol="0" anchor="ctr" anchorCtr="0">
            <a:spAutoFit/>
          </a:bodyPr>
          <a:lstStyle/>
          <a:p>
            <a:pPr marL="85725">
              <a:spcBef>
                <a:spcPts val="420"/>
              </a:spcBef>
            </a:pPr>
            <a:r>
              <a:rPr lang="de-DE" sz="1050" spc="-4" dirty="0">
                <a:latin typeface="Arial"/>
                <a:cs typeface="Arial"/>
              </a:rPr>
              <a:t>Invoices - Coupa Supplier Portal CSP</a:t>
            </a:r>
            <a:endParaRPr sz="1050" dirty="0">
              <a:latin typeface="Arial"/>
              <a:cs typeface="Arial"/>
            </a:endParaRPr>
          </a:p>
        </p:txBody>
      </p:sp>
      <p:sp>
        <p:nvSpPr>
          <p:cNvPr id="38" name="object 24">
            <a:extLst>
              <a:ext uri="{FF2B5EF4-FFF2-40B4-BE49-F238E27FC236}">
                <a16:creationId xmlns:a16="http://schemas.microsoft.com/office/drawing/2014/main" id="{2F384ACF-E339-44AB-B1E5-B535FF7D459F}"/>
              </a:ext>
            </a:extLst>
          </p:cNvPr>
          <p:cNvSpPr txBox="1"/>
          <p:nvPr/>
        </p:nvSpPr>
        <p:spPr>
          <a:xfrm>
            <a:off x="745902" y="2915617"/>
            <a:ext cx="309563" cy="269971"/>
          </a:xfrm>
          <a:prstGeom prst="rect">
            <a:avLst/>
          </a:prstGeom>
          <a:solidFill>
            <a:srgbClr val="006FC0">
              <a:alpha val="19999"/>
            </a:srgbClr>
          </a:solidFill>
        </p:spPr>
        <p:txBody>
          <a:bodyPr vert="horz" wrap="square" lIns="0" tIns="53340" rIns="0" bIns="54000" rtlCol="0" anchor="ctr" anchorCtr="0">
            <a:spAutoFit/>
          </a:bodyPr>
          <a:lstStyle/>
          <a:p>
            <a:pPr algn="ctr">
              <a:spcBef>
                <a:spcPts val="420"/>
              </a:spcBef>
            </a:pPr>
            <a:r>
              <a:rPr lang="de-DE" sz="1050" dirty="0">
                <a:latin typeface="Arial"/>
                <a:cs typeface="Arial"/>
              </a:rPr>
              <a:t>5</a:t>
            </a:r>
            <a:endParaRPr sz="1050" dirty="0">
              <a:latin typeface="Arial"/>
              <a:cs typeface="Arial"/>
            </a:endParaRPr>
          </a:p>
        </p:txBody>
      </p:sp>
      <p:sp>
        <p:nvSpPr>
          <p:cNvPr id="39" name="object 25">
            <a:extLst>
              <a:ext uri="{FF2B5EF4-FFF2-40B4-BE49-F238E27FC236}">
                <a16:creationId xmlns:a16="http://schemas.microsoft.com/office/drawing/2014/main" id="{B1945AF0-F97E-4434-9398-51962901201D}"/>
              </a:ext>
            </a:extLst>
          </p:cNvPr>
          <p:cNvSpPr txBox="1"/>
          <p:nvPr/>
        </p:nvSpPr>
        <p:spPr>
          <a:xfrm>
            <a:off x="7873825" y="2898217"/>
            <a:ext cx="519113" cy="269971"/>
          </a:xfrm>
          <a:prstGeom prst="rect">
            <a:avLst/>
          </a:prstGeom>
          <a:solidFill>
            <a:srgbClr val="006FC0">
              <a:alpha val="19999"/>
            </a:srgbClr>
          </a:solidFill>
        </p:spPr>
        <p:txBody>
          <a:bodyPr vert="horz" wrap="square" lIns="0" tIns="53340" rIns="0" bIns="54000" rtlCol="0" anchor="ctr" anchorCtr="0">
            <a:spAutoFit/>
          </a:bodyPr>
          <a:lstStyle/>
          <a:p>
            <a:pPr algn="ctr">
              <a:spcBef>
                <a:spcPts val="420"/>
              </a:spcBef>
            </a:pPr>
            <a:r>
              <a:rPr lang="de-DE" sz="1050" spc="-4" dirty="0">
                <a:latin typeface="Arial"/>
                <a:cs typeface="Arial"/>
              </a:rPr>
              <a:t>48</a:t>
            </a:r>
            <a:endParaRPr sz="1050" dirty="0">
              <a:latin typeface="Arial"/>
              <a:cs typeface="Arial"/>
            </a:endParaRPr>
          </a:p>
        </p:txBody>
      </p:sp>
      <p:sp>
        <p:nvSpPr>
          <p:cNvPr id="40" name="object 14">
            <a:extLst>
              <a:ext uri="{FF2B5EF4-FFF2-40B4-BE49-F238E27FC236}">
                <a16:creationId xmlns:a16="http://schemas.microsoft.com/office/drawing/2014/main" id="{06EBB568-D0FB-448F-95A8-0D1A326FDEAA}"/>
              </a:ext>
            </a:extLst>
          </p:cNvPr>
          <p:cNvSpPr txBox="1"/>
          <p:nvPr/>
        </p:nvSpPr>
        <p:spPr>
          <a:xfrm>
            <a:off x="1138600" y="2243566"/>
            <a:ext cx="6677025" cy="269971"/>
          </a:xfrm>
          <a:prstGeom prst="rect">
            <a:avLst/>
          </a:prstGeom>
          <a:solidFill>
            <a:srgbClr val="CCE1F1"/>
          </a:solidFill>
        </p:spPr>
        <p:txBody>
          <a:bodyPr vert="horz" wrap="square" lIns="0" tIns="53340" rIns="0" bIns="54000" rtlCol="0" anchor="ctr" anchorCtr="0">
            <a:spAutoFit/>
          </a:bodyPr>
          <a:lstStyle/>
          <a:p>
            <a:pPr marL="85725">
              <a:spcBef>
                <a:spcPts val="420"/>
              </a:spcBef>
            </a:pPr>
            <a:r>
              <a:rPr lang="de-DE" sz="1050" spc="-4" dirty="0">
                <a:latin typeface="Arial"/>
                <a:cs typeface="Arial"/>
              </a:rPr>
              <a:t>Manage your Account</a:t>
            </a:r>
            <a:endParaRPr sz="1050" dirty="0">
              <a:latin typeface="Arial"/>
              <a:cs typeface="Arial"/>
            </a:endParaRPr>
          </a:p>
        </p:txBody>
      </p:sp>
      <p:sp>
        <p:nvSpPr>
          <p:cNvPr id="41" name="object 15">
            <a:extLst>
              <a:ext uri="{FF2B5EF4-FFF2-40B4-BE49-F238E27FC236}">
                <a16:creationId xmlns:a16="http://schemas.microsoft.com/office/drawing/2014/main" id="{1694C8C4-F089-4ED3-98E7-A0BCBE722F47}"/>
              </a:ext>
            </a:extLst>
          </p:cNvPr>
          <p:cNvSpPr txBox="1"/>
          <p:nvPr/>
        </p:nvSpPr>
        <p:spPr>
          <a:xfrm>
            <a:off x="755942" y="2254513"/>
            <a:ext cx="309563" cy="269971"/>
          </a:xfrm>
          <a:prstGeom prst="rect">
            <a:avLst/>
          </a:prstGeom>
          <a:solidFill>
            <a:srgbClr val="CCE1F1"/>
          </a:solidFill>
        </p:spPr>
        <p:txBody>
          <a:bodyPr vert="horz" wrap="square" lIns="0" tIns="53340" rIns="0" bIns="54000" rtlCol="0" anchor="ctr" anchorCtr="0">
            <a:spAutoFit/>
          </a:bodyPr>
          <a:lstStyle/>
          <a:p>
            <a:pPr algn="ctr">
              <a:spcBef>
                <a:spcPts val="420"/>
              </a:spcBef>
            </a:pPr>
            <a:r>
              <a:rPr lang="de-DE" sz="1050" dirty="0">
                <a:latin typeface="Arial"/>
                <a:cs typeface="Arial"/>
              </a:rPr>
              <a:t>3</a:t>
            </a:r>
            <a:endParaRPr sz="1050" dirty="0">
              <a:latin typeface="Arial"/>
              <a:cs typeface="Arial"/>
            </a:endParaRPr>
          </a:p>
        </p:txBody>
      </p:sp>
      <p:sp>
        <p:nvSpPr>
          <p:cNvPr id="42" name="object 16">
            <a:extLst>
              <a:ext uri="{FF2B5EF4-FFF2-40B4-BE49-F238E27FC236}">
                <a16:creationId xmlns:a16="http://schemas.microsoft.com/office/drawing/2014/main" id="{19689A77-BF5D-4891-9ED9-5BF009740381}"/>
              </a:ext>
            </a:extLst>
          </p:cNvPr>
          <p:cNvSpPr txBox="1"/>
          <p:nvPr/>
        </p:nvSpPr>
        <p:spPr>
          <a:xfrm>
            <a:off x="7883865" y="2237111"/>
            <a:ext cx="519113" cy="269971"/>
          </a:xfrm>
          <a:prstGeom prst="rect">
            <a:avLst/>
          </a:prstGeom>
          <a:solidFill>
            <a:srgbClr val="CCE1F1"/>
          </a:solidFill>
        </p:spPr>
        <p:txBody>
          <a:bodyPr vert="horz" wrap="square" lIns="0" tIns="53340" rIns="0" bIns="54000" rtlCol="0" anchor="ctr" anchorCtr="0">
            <a:spAutoFit/>
          </a:bodyPr>
          <a:lstStyle/>
          <a:p>
            <a:pPr algn="ctr">
              <a:spcBef>
                <a:spcPts val="420"/>
              </a:spcBef>
            </a:pPr>
            <a:r>
              <a:rPr lang="de-DE" sz="1050" dirty="0">
                <a:latin typeface="Arial"/>
                <a:cs typeface="Arial"/>
              </a:rPr>
              <a:t>30</a:t>
            </a:r>
            <a:endParaRPr sz="1050"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a:t>
            </a:r>
          </a:p>
          <a:p>
            <a:pPr lvl="0" defTabSz="914400" eaLnBrk="0" fontAlgn="base" hangingPunct="0">
              <a:spcAft>
                <a:spcPct val="0"/>
              </a:spcAft>
              <a:tabLst>
                <a:tab pos="269875" algn="l"/>
              </a:tabLst>
            </a:pPr>
            <a:r>
              <a:rPr lang="en-GB" altLang="de-DE" sz="1800" dirty="0">
                <a:solidFill>
                  <a:srgbClr val="49B8E7"/>
                </a:solidFill>
                <a:latin typeface="Arial" panose="020B0604020202020204" pitchFamily="34" charset="0"/>
                <a:ea typeface="Calibri" panose="020F0502020204030204" pitchFamily="34" charset="0"/>
              </a:rPr>
              <a:t>Completing the Munich Re Profile form</a:t>
            </a:r>
            <a:endParaRPr lang="en-GB" altLang="de-DE" sz="1800" dirty="0" bmk="">
              <a:solidFill>
                <a:srgbClr val="49B8E7"/>
              </a:solidFill>
              <a:latin typeface="Arial" panose="020B0604020202020204" pitchFamily="34" charset="0"/>
              <a:ea typeface="Calibri" panose="020F0502020204030204" pitchFamily="34" charset="0"/>
            </a:endParaRP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20</a:t>
            </a:fld>
            <a:endParaRPr lang="de-DE" dirty="0"/>
          </a:p>
        </p:txBody>
      </p:sp>
      <p:sp>
        <p:nvSpPr>
          <p:cNvPr id="3" name="Rectangle 2">
            <a:extLst>
              <a:ext uri="{FF2B5EF4-FFF2-40B4-BE49-F238E27FC236}">
                <a16:creationId xmlns:a16="http://schemas.microsoft.com/office/drawing/2014/main" id="{2120DE35-11AE-4C91-AE98-A712964E4804}"/>
              </a:ext>
            </a:extLst>
          </p:cNvPr>
          <p:cNvSpPr>
            <a:spLocks noChangeArrowheads="1"/>
          </p:cNvSpPr>
          <p:nvPr/>
        </p:nvSpPr>
        <p:spPr bwMode="auto">
          <a:xfrm>
            <a:off x="268942" y="1012690"/>
            <a:ext cx="448747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698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698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698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698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698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698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698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GB" altLang="de-DE"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Tax numbers and contact details:</a:t>
            </a: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Please have the following information ready:</a:t>
            </a: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EA5DA232-FE2E-4EC8-95E2-C0A0AA85B02D}"/>
              </a:ext>
            </a:extLst>
          </p:cNvPr>
          <p:cNvSpPr>
            <a:spLocks noChangeArrowheads="1"/>
          </p:cNvSpPr>
          <p:nvPr/>
        </p:nvSpPr>
        <p:spPr bwMode="auto">
          <a:xfrm>
            <a:off x="275265" y="2571750"/>
            <a:ext cx="4388943"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Please check that the VAT-ID (1) is entered correctly.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If you do not have a VAT-ID you can enter a different tax number here (2).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PO email address (Purchase Order) (3) is the email address to which orders are sent in your company.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Accounting Contact Email address (4) is the email address where we can contact your bookkeeping / accounting department.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Under (5) you can enter the main contact person of your company for Munich Re. (Initially, the contact person for Coupa Onboarding may also be named here. You can change the details at any time).</a:t>
            </a:r>
            <a:endParaRPr kumimoji="0" lang="en-GB" altLang="de-DE" sz="1800" b="0" i="0" u="none" strike="noStrike" cap="none" normalizeH="0" baseline="0" dirty="0">
              <a:ln>
                <a:noFill/>
              </a:ln>
              <a:solidFill>
                <a:schemeClr val="tx1"/>
              </a:solidFill>
              <a:effectLst/>
              <a:latin typeface="Arial" panose="020B0604020202020204" pitchFamily="34" charset="0"/>
            </a:endParaRPr>
          </a:p>
        </p:txBody>
      </p:sp>
      <p:sp>
        <p:nvSpPr>
          <p:cNvPr id="5" name="Rechteck 4">
            <a:extLst>
              <a:ext uri="{FF2B5EF4-FFF2-40B4-BE49-F238E27FC236}">
                <a16:creationId xmlns:a16="http://schemas.microsoft.com/office/drawing/2014/main" id="{D4B1D890-3C09-43E6-851D-1B3091AF0A08}"/>
              </a:ext>
            </a:extLst>
          </p:cNvPr>
          <p:cNvSpPr/>
          <p:nvPr/>
        </p:nvSpPr>
        <p:spPr>
          <a:xfrm>
            <a:off x="306000" y="1489036"/>
            <a:ext cx="4266000" cy="861774"/>
          </a:xfrm>
          <a:prstGeom prst="rect">
            <a:avLst/>
          </a:prstGeom>
          <a:solidFill>
            <a:schemeClr val="bg1">
              <a:lumMod val="95000"/>
            </a:schemeClr>
          </a:solidFill>
        </p:spPr>
        <p:txBody>
          <a:bodyPr wrap="square">
            <a:spAutoFit/>
          </a:bodyPr>
          <a:lstStyle/>
          <a:p>
            <a:pPr defTabSz="914400">
              <a:buFontTx/>
              <a:buChar char="•"/>
            </a:pPr>
            <a:r>
              <a:rPr lang="en-GB" altLang="de-DE" sz="1000" dirty="0">
                <a:latin typeface="Arial" panose="020B0604020202020204" pitchFamily="34" charset="0"/>
                <a:ea typeface="Calibri" panose="020F0502020204030204" pitchFamily="34" charset="0"/>
                <a:cs typeface="Arial" panose="020B0604020202020204" pitchFamily="34" charset="0"/>
              </a:rPr>
              <a:t>VAT ID</a:t>
            </a:r>
            <a:endParaRPr lang="de-DE" altLang="de-DE" sz="1000" dirty="0">
              <a:latin typeface="Arial" panose="020B0604020202020204" pitchFamily="34" charset="0"/>
              <a:cs typeface="Arial" panose="020B0604020202020204" pitchFamily="34" charset="0"/>
            </a:endParaRPr>
          </a:p>
          <a:p>
            <a:pPr defTabSz="914400">
              <a:buFontTx/>
              <a:buChar char="•"/>
            </a:pPr>
            <a:r>
              <a:rPr lang="en-GB" altLang="de-DE" sz="1000" dirty="0">
                <a:latin typeface="Arial" panose="020B0604020202020204" pitchFamily="34" charset="0"/>
                <a:ea typeface="Calibri" panose="020F0502020204030204" pitchFamily="34" charset="0"/>
                <a:cs typeface="Arial" panose="020B0604020202020204" pitchFamily="34" charset="0"/>
              </a:rPr>
              <a:t>PO e-mail  (the e-mail address to which orders should be sent)</a:t>
            </a:r>
            <a:endParaRPr lang="de-DE" altLang="de-DE" sz="1000" dirty="0">
              <a:latin typeface="Arial" panose="020B0604020202020204" pitchFamily="34" charset="0"/>
              <a:cs typeface="Arial" panose="020B0604020202020204" pitchFamily="34" charset="0"/>
            </a:endParaRPr>
          </a:p>
          <a:p>
            <a:pPr defTabSz="914400">
              <a:buFontTx/>
              <a:buChar char="•"/>
            </a:pPr>
            <a:r>
              <a:rPr lang="en-GB" altLang="de-DE" sz="1000" dirty="0">
                <a:latin typeface="Arial" panose="020B0604020202020204" pitchFamily="34" charset="0"/>
                <a:ea typeface="Calibri" panose="020F0502020204030204" pitchFamily="34" charset="0"/>
                <a:cs typeface="Arial" panose="020B0604020202020204" pitchFamily="34" charset="0"/>
              </a:rPr>
              <a:t>Accounting contact e-mail  (the e-mail for your bookkeeping/accounting)</a:t>
            </a:r>
            <a:endParaRPr lang="de-DE" altLang="de-DE" sz="1000" dirty="0">
              <a:latin typeface="Arial" panose="020B0604020202020204" pitchFamily="34" charset="0"/>
              <a:cs typeface="Arial" panose="020B0604020202020204" pitchFamily="34" charset="0"/>
            </a:endParaRPr>
          </a:p>
          <a:p>
            <a:pPr defTabSz="914400">
              <a:buFontTx/>
              <a:buChar char="•"/>
            </a:pPr>
            <a:r>
              <a:rPr lang="en-GB" altLang="de-DE" sz="1000" dirty="0">
                <a:latin typeface="Arial" panose="020B0604020202020204" pitchFamily="34" charset="0"/>
                <a:ea typeface="Calibri" panose="020F0502020204030204" pitchFamily="34" charset="0"/>
                <a:cs typeface="Arial" panose="020B0604020202020204" pitchFamily="34" charset="0"/>
              </a:rPr>
              <a:t>Main contact  (e.g. Director, key account, etc.) (first and last name, e-mail address)</a:t>
            </a:r>
            <a:endParaRPr lang="de-DE" altLang="de-DE" sz="1000"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42E91D37-1C48-42FF-A14B-78C253B46DA3}"/>
              </a:ext>
            </a:extLst>
          </p:cNvPr>
          <p:cNvPicPr>
            <a:picLocks noChangeAspect="1"/>
          </p:cNvPicPr>
          <p:nvPr/>
        </p:nvPicPr>
        <p:blipFill>
          <a:blip r:embed="rId2"/>
          <a:stretch>
            <a:fillRect/>
          </a:stretch>
        </p:blipFill>
        <p:spPr>
          <a:xfrm>
            <a:off x="5036561" y="1110986"/>
            <a:ext cx="3505380" cy="3029106"/>
          </a:xfrm>
          <a:prstGeom prst="rect">
            <a:avLst/>
          </a:prstGeom>
        </p:spPr>
      </p:pic>
    </p:spTree>
    <p:extLst>
      <p:ext uri="{BB962C8B-B14F-4D97-AF65-F5344CB8AC3E}">
        <p14:creationId xmlns:p14="http://schemas.microsoft.com/office/powerpoint/2010/main" val="65824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a:t>
            </a:r>
          </a:p>
          <a:p>
            <a:pPr lvl="0" defTabSz="914400" eaLnBrk="0" fontAlgn="base" hangingPunct="0">
              <a:spcAft>
                <a:spcPct val="0"/>
              </a:spcAft>
              <a:tabLst>
                <a:tab pos="269875" algn="l"/>
              </a:tabLst>
            </a:pPr>
            <a:r>
              <a:rPr lang="en-GB" altLang="de-DE" sz="1800" dirty="0">
                <a:solidFill>
                  <a:srgbClr val="49B8E7"/>
                </a:solidFill>
                <a:latin typeface="Arial" panose="020B0604020202020204" pitchFamily="34" charset="0"/>
                <a:ea typeface="Calibri" panose="020F0502020204030204" pitchFamily="34" charset="0"/>
              </a:rPr>
              <a:t>Completing the Munich Re Profile form</a:t>
            </a:r>
            <a:endParaRPr lang="en-GB" altLang="de-DE" sz="1800" dirty="0" bmk="">
              <a:solidFill>
                <a:srgbClr val="49B8E7"/>
              </a:solidFill>
              <a:latin typeface="Arial" panose="020B0604020202020204" pitchFamily="34" charset="0"/>
              <a:ea typeface="Calibri" panose="020F0502020204030204" pitchFamily="34" charset="0"/>
            </a:endParaRP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21</a:t>
            </a:fld>
            <a:endParaRPr lang="de-DE" dirty="0"/>
          </a:p>
        </p:txBody>
      </p:sp>
      <p:sp>
        <p:nvSpPr>
          <p:cNvPr id="3" name="Rechteck 2">
            <a:extLst>
              <a:ext uri="{FF2B5EF4-FFF2-40B4-BE49-F238E27FC236}">
                <a16:creationId xmlns:a16="http://schemas.microsoft.com/office/drawing/2014/main" id="{FC263A1B-0A4F-4712-9CD5-46A294FF45B1}"/>
              </a:ext>
            </a:extLst>
          </p:cNvPr>
          <p:cNvSpPr/>
          <p:nvPr/>
        </p:nvSpPr>
        <p:spPr>
          <a:xfrm>
            <a:off x="306000" y="1082016"/>
            <a:ext cx="4572000" cy="3785652"/>
          </a:xfrm>
          <a:prstGeom prst="rect">
            <a:avLst/>
          </a:prstGeom>
        </p:spPr>
        <p:txBody>
          <a:bodyPr>
            <a:spAutoFit/>
          </a:bodyPr>
          <a:lstStyle/>
          <a:p>
            <a:pPr>
              <a:spcBef>
                <a:spcPts val="15"/>
              </a:spcBef>
              <a:spcAft>
                <a:spcPts val="600"/>
              </a:spcAft>
            </a:pPr>
            <a:r>
              <a:rPr lang="en-GB" sz="1000" b="1" dirty="0">
                <a:latin typeface="Arial" panose="020B0604020202020204" pitchFamily="34" charset="0"/>
                <a:ea typeface="Calibri" panose="020F0502020204030204" pitchFamily="34" charset="0"/>
                <a:cs typeface="Arial" panose="020B0604020202020204" pitchFamily="34" charset="0"/>
              </a:rPr>
              <a:t>Questions on corporate responsibility: </a:t>
            </a:r>
            <a:endParaRPr lang="de-DE" sz="1000" dirty="0">
              <a:latin typeface="Arial" panose="020B0604020202020204" pitchFamily="34" charset="0"/>
              <a:ea typeface="Calibri" panose="020F0502020204030204" pitchFamily="34" charset="0"/>
              <a:cs typeface="Arial" panose="020B0604020202020204" pitchFamily="34" charset="0"/>
            </a:endParaRPr>
          </a:p>
          <a:p>
            <a:pPr marL="899160" indent="-899160">
              <a:spcBef>
                <a:spcPts val="15"/>
              </a:spcBef>
              <a:spcAft>
                <a:spcPts val="600"/>
              </a:spcAft>
            </a:pPr>
            <a:r>
              <a:rPr lang="en-GB" sz="1000" dirty="0">
                <a:latin typeface="Arial" panose="020B0604020202020204" pitchFamily="34" charset="0"/>
                <a:ea typeface="Calibri" panose="020F0502020204030204" pitchFamily="34" charset="0"/>
                <a:cs typeface="Arial" panose="020B0604020202020204" pitchFamily="34" charset="0"/>
              </a:rPr>
              <a:t>Question 3.1: 	Confirm that your company/firm is committed to application of the "</a:t>
            </a:r>
            <a:r>
              <a:rPr lang="en-GB" sz="1000" b="1" dirty="0">
                <a:latin typeface="Arial" panose="020B0604020202020204" pitchFamily="34" charset="0"/>
                <a:ea typeface="Calibri" panose="020F0502020204030204" pitchFamily="34" charset="0"/>
                <a:cs typeface="Arial" panose="020B0604020202020204" pitchFamily="34" charset="0"/>
              </a:rPr>
              <a:t>10 principles of the UN Global Compact</a:t>
            </a:r>
            <a:r>
              <a:rPr lang="en-GB" sz="1000" dirty="0">
                <a:latin typeface="Arial" panose="020B0604020202020204" pitchFamily="34" charset="0"/>
                <a:ea typeface="Calibri" panose="020F0502020204030204" pitchFamily="34" charset="0"/>
                <a:cs typeface="Arial" panose="020B0604020202020204" pitchFamily="34" charset="0"/>
              </a:rPr>
              <a:t>".</a:t>
            </a:r>
            <a:br>
              <a:rPr lang="en-GB" sz="1000" dirty="0">
                <a:latin typeface="Arial" panose="020B0604020202020204" pitchFamily="34" charset="0"/>
                <a:ea typeface="Calibri" panose="020F0502020204030204" pitchFamily="34" charset="0"/>
                <a:cs typeface="Arial" panose="020B0604020202020204" pitchFamily="34" charset="0"/>
              </a:rPr>
            </a:br>
            <a:r>
              <a:rPr lang="en-GB" sz="1000" dirty="0">
                <a:latin typeface="Arial" panose="020B0604020202020204" pitchFamily="34" charset="0"/>
                <a:ea typeface="Calibri" panose="020F0502020204030204" pitchFamily="34" charset="0"/>
                <a:cs typeface="Arial" panose="020B0604020202020204" pitchFamily="34" charset="0"/>
              </a:rPr>
              <a:t>If not, please state why not.</a:t>
            </a:r>
            <a:endParaRPr lang="de-DE" sz="1000" dirty="0">
              <a:latin typeface="Arial" panose="020B0604020202020204" pitchFamily="34" charset="0"/>
              <a:ea typeface="Calibri" panose="020F0502020204030204" pitchFamily="34" charset="0"/>
              <a:cs typeface="Arial" panose="020B0604020202020204" pitchFamily="34" charset="0"/>
            </a:endParaRPr>
          </a:p>
          <a:p>
            <a:pPr marL="899160" indent="-899160">
              <a:spcBef>
                <a:spcPts val="15"/>
              </a:spcBef>
              <a:spcAft>
                <a:spcPts val="600"/>
              </a:spcAft>
            </a:pPr>
            <a:r>
              <a:rPr lang="en-GB" sz="1000" dirty="0">
                <a:latin typeface="Arial" panose="020B0604020202020204" pitchFamily="34" charset="0"/>
                <a:ea typeface="Calibri" panose="020F0502020204030204" pitchFamily="34" charset="0"/>
                <a:cs typeface="Arial" panose="020B0604020202020204" pitchFamily="34" charset="0"/>
              </a:rPr>
              <a:t>Question 3.2: 	</a:t>
            </a:r>
            <a:r>
              <a:rPr lang="en-GB" sz="1000" b="1" dirty="0">
                <a:latin typeface="Arial" panose="020B0604020202020204" pitchFamily="34" charset="0"/>
                <a:ea typeface="Calibri" panose="020F0502020204030204" pitchFamily="34" charset="0"/>
                <a:cs typeface="Arial" panose="020B0604020202020204" pitchFamily="34" charset="0"/>
              </a:rPr>
              <a:t>Environment:</a:t>
            </a:r>
            <a:r>
              <a:rPr lang="en-GB" sz="1000" dirty="0">
                <a:latin typeface="Arial" panose="020B0604020202020204" pitchFamily="34" charset="0"/>
                <a:ea typeface="Calibri" panose="020F0502020204030204" pitchFamily="34" charset="0"/>
                <a:cs typeface="Arial" panose="020B0604020202020204" pitchFamily="34" charset="0"/>
              </a:rPr>
              <a:t> Are you able to confirm that over the last 12 months there have been no serious incidents that adversely affected your company’s reputation or its environmental record, and that no information on events of this nature has been published or distributed?</a:t>
            </a:r>
            <a:br>
              <a:rPr lang="en-GB" sz="1000" dirty="0">
                <a:latin typeface="Arial" panose="020B0604020202020204" pitchFamily="34" charset="0"/>
                <a:ea typeface="Calibri" panose="020F0502020204030204" pitchFamily="34" charset="0"/>
                <a:cs typeface="Arial" panose="020B0604020202020204" pitchFamily="34" charset="0"/>
              </a:rPr>
            </a:br>
            <a:r>
              <a:rPr lang="en-GB" sz="1000" dirty="0">
                <a:latin typeface="Arial" panose="020B0604020202020204" pitchFamily="34" charset="0"/>
                <a:ea typeface="Calibri" panose="020F0502020204030204" pitchFamily="34" charset="0"/>
                <a:cs typeface="Arial" panose="020B0604020202020204" pitchFamily="34" charset="0"/>
              </a:rPr>
              <a:t>If you are not able to provide this confirmation, please give details of the events concerned.</a:t>
            </a:r>
            <a:endParaRPr lang="de-DE" sz="1000" dirty="0">
              <a:latin typeface="Arial" panose="020B0604020202020204" pitchFamily="34" charset="0"/>
              <a:ea typeface="Calibri" panose="020F0502020204030204" pitchFamily="34" charset="0"/>
              <a:cs typeface="Arial" panose="020B0604020202020204" pitchFamily="34" charset="0"/>
            </a:endParaRPr>
          </a:p>
          <a:p>
            <a:pPr marL="899160" indent="-899160">
              <a:spcBef>
                <a:spcPts val="15"/>
              </a:spcBef>
              <a:spcAft>
                <a:spcPts val="600"/>
              </a:spcAft>
            </a:pPr>
            <a:r>
              <a:rPr lang="en-GB" sz="1000" dirty="0">
                <a:latin typeface="Arial" panose="020B0604020202020204" pitchFamily="34" charset="0"/>
                <a:ea typeface="Calibri" panose="020F0502020204030204" pitchFamily="34" charset="0"/>
                <a:cs typeface="Arial" panose="020B0604020202020204" pitchFamily="34" charset="0"/>
              </a:rPr>
              <a:t>Question 3.3: 	</a:t>
            </a:r>
            <a:r>
              <a:rPr lang="en-GB" sz="1000" b="1" dirty="0">
                <a:latin typeface="Arial" panose="020B0604020202020204" pitchFamily="34" charset="0"/>
                <a:ea typeface="Calibri" panose="020F0502020204030204" pitchFamily="34" charset="0"/>
                <a:cs typeface="Arial" panose="020B0604020202020204" pitchFamily="34" charset="0"/>
              </a:rPr>
              <a:t>Human rights</a:t>
            </a:r>
            <a:r>
              <a:rPr lang="en-GB" sz="1000" dirty="0">
                <a:latin typeface="Arial" panose="020B0604020202020204" pitchFamily="34" charset="0"/>
                <a:ea typeface="Calibri" panose="020F0502020204030204" pitchFamily="34" charset="0"/>
                <a:cs typeface="Arial" panose="020B0604020202020204" pitchFamily="34" charset="0"/>
              </a:rPr>
              <a:t>: Are you able to confirm that over the last 12 months there have been no serious incidents that adversely affected your company’s reputation or its human-rights record, and that no information on events of this nature has been published or distributed?</a:t>
            </a:r>
            <a:br>
              <a:rPr lang="en-GB" sz="1000" dirty="0">
                <a:latin typeface="Arial" panose="020B0604020202020204" pitchFamily="34" charset="0"/>
                <a:ea typeface="Calibri" panose="020F0502020204030204" pitchFamily="34" charset="0"/>
                <a:cs typeface="Arial" panose="020B0604020202020204" pitchFamily="34" charset="0"/>
              </a:rPr>
            </a:br>
            <a:r>
              <a:rPr lang="en-GB" sz="1000" dirty="0">
                <a:latin typeface="Arial" panose="020B0604020202020204" pitchFamily="34" charset="0"/>
                <a:ea typeface="Calibri" panose="020F0502020204030204" pitchFamily="34" charset="0"/>
                <a:cs typeface="Arial" panose="020B0604020202020204" pitchFamily="34" charset="0"/>
              </a:rPr>
              <a:t>If you are not able to provide this confirmation, please give details of the events concerned.</a:t>
            </a:r>
            <a:endParaRPr lang="de-DE" sz="1000" dirty="0">
              <a:latin typeface="Arial" panose="020B0604020202020204" pitchFamily="34" charset="0"/>
              <a:ea typeface="Calibri" panose="020F0502020204030204" pitchFamily="34" charset="0"/>
              <a:cs typeface="Arial" panose="020B0604020202020204" pitchFamily="34" charset="0"/>
            </a:endParaRPr>
          </a:p>
          <a:p>
            <a:pPr marL="899160" indent="-899160">
              <a:spcBef>
                <a:spcPts val="15"/>
              </a:spcBef>
              <a:spcAft>
                <a:spcPts val="600"/>
              </a:spcAft>
            </a:pPr>
            <a:r>
              <a:rPr lang="en-GB" sz="1000" dirty="0">
                <a:latin typeface="Arial" panose="020B0604020202020204" pitchFamily="34" charset="0"/>
                <a:ea typeface="Calibri" panose="020F0502020204030204" pitchFamily="34" charset="0"/>
                <a:cs typeface="Arial" panose="020B0604020202020204" pitchFamily="34" charset="0"/>
              </a:rPr>
              <a:t>Question 3.4:	How do you guarantee </a:t>
            </a:r>
            <a:r>
              <a:rPr lang="en-GB" sz="1000" b="1" dirty="0">
                <a:latin typeface="Arial" panose="020B0604020202020204" pitchFamily="34" charset="0"/>
                <a:ea typeface="Calibri" panose="020F0502020204030204" pitchFamily="34" charset="0"/>
                <a:cs typeface="Arial" panose="020B0604020202020204" pitchFamily="34" charset="0"/>
              </a:rPr>
              <a:t>compliance</a:t>
            </a:r>
            <a:r>
              <a:rPr lang="en-GB" sz="1000" dirty="0">
                <a:latin typeface="Arial" panose="020B0604020202020204" pitchFamily="34" charset="0"/>
                <a:ea typeface="Calibri" panose="020F0502020204030204" pitchFamily="34" charset="0"/>
                <a:cs typeface="Arial" panose="020B0604020202020204" pitchFamily="34" charset="0"/>
              </a:rPr>
              <a:t> with human rights and environment regulations </a:t>
            </a:r>
            <a:r>
              <a:rPr lang="en-GB" sz="1000" b="1" dirty="0">
                <a:latin typeface="Arial" panose="020B0604020202020204" pitchFamily="34" charset="0"/>
                <a:ea typeface="Calibri" panose="020F0502020204030204" pitchFamily="34" charset="0"/>
                <a:cs typeface="Arial" panose="020B0604020202020204" pitchFamily="34" charset="0"/>
              </a:rPr>
              <a:t>within your own supply chain</a:t>
            </a:r>
            <a:r>
              <a:rPr lang="en-GB" sz="1000" dirty="0">
                <a:latin typeface="Arial" panose="020B0604020202020204" pitchFamily="34" charset="0"/>
                <a:ea typeface="Calibri" panose="020F0502020204030204" pitchFamily="34" charset="0"/>
                <a:cs typeface="Arial" panose="020B0604020202020204" pitchFamily="34" charset="0"/>
              </a:rPr>
              <a:t>? Give a brief description of the procedure you have in place or provide a link to your own commitments.</a:t>
            </a:r>
            <a:endParaRPr lang="de-DE"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Grafik 3">
            <a:extLst>
              <a:ext uri="{FF2B5EF4-FFF2-40B4-BE49-F238E27FC236}">
                <a16:creationId xmlns:a16="http://schemas.microsoft.com/office/drawing/2014/main" id="{B463BBDC-A054-4085-9128-787803374169}"/>
              </a:ext>
            </a:extLst>
          </p:cNvPr>
          <p:cNvPicPr>
            <a:picLocks noChangeAspect="1"/>
          </p:cNvPicPr>
          <p:nvPr/>
        </p:nvPicPr>
        <p:blipFill>
          <a:blip r:embed="rId2"/>
          <a:stretch>
            <a:fillRect/>
          </a:stretch>
        </p:blipFill>
        <p:spPr>
          <a:xfrm>
            <a:off x="4843485" y="1366760"/>
            <a:ext cx="3993830" cy="2571750"/>
          </a:xfrm>
          <a:prstGeom prst="rect">
            <a:avLst/>
          </a:prstGeom>
        </p:spPr>
      </p:pic>
    </p:spTree>
    <p:extLst>
      <p:ext uri="{BB962C8B-B14F-4D97-AF65-F5344CB8AC3E}">
        <p14:creationId xmlns:p14="http://schemas.microsoft.com/office/powerpoint/2010/main" val="344107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0EF0D43F-FE4E-41A1-B45F-D4696A3947C4}"/>
              </a:ext>
            </a:extLst>
          </p:cNvPr>
          <p:cNvPicPr>
            <a:picLocks noChangeAspect="1"/>
          </p:cNvPicPr>
          <p:nvPr/>
        </p:nvPicPr>
        <p:blipFill>
          <a:blip r:embed="rId2"/>
          <a:stretch>
            <a:fillRect/>
          </a:stretch>
        </p:blipFill>
        <p:spPr>
          <a:xfrm>
            <a:off x="306000" y="2553115"/>
            <a:ext cx="2254710" cy="2153564"/>
          </a:xfrm>
          <a:prstGeom prst="rect">
            <a:avLst/>
          </a:prstGeom>
        </p:spPr>
      </p:pic>
      <p:pic>
        <p:nvPicPr>
          <p:cNvPr id="6" name="Grafik 5">
            <a:extLst>
              <a:ext uri="{FF2B5EF4-FFF2-40B4-BE49-F238E27FC236}">
                <a16:creationId xmlns:a16="http://schemas.microsoft.com/office/drawing/2014/main" id="{2A836958-C96C-4BCC-A748-88FC6E3423C0}"/>
              </a:ext>
            </a:extLst>
          </p:cNvPr>
          <p:cNvPicPr>
            <a:picLocks noChangeAspect="1"/>
          </p:cNvPicPr>
          <p:nvPr/>
        </p:nvPicPr>
        <p:blipFill>
          <a:blip r:embed="rId3"/>
          <a:stretch>
            <a:fillRect/>
          </a:stretch>
        </p:blipFill>
        <p:spPr>
          <a:xfrm>
            <a:off x="4482705" y="1236232"/>
            <a:ext cx="4354610" cy="1844019"/>
          </a:xfrm>
          <a:prstGeom prst="rect">
            <a:avLst/>
          </a:prstGeom>
        </p:spPr>
      </p:pic>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a:t>
            </a:r>
          </a:p>
          <a:p>
            <a:r>
              <a:rPr lang="de-DE" sz="1800" dirty="0">
                <a:solidFill>
                  <a:srgbClr val="49B8E7"/>
                </a:solidFill>
              </a:rPr>
              <a:t>Bank Account Wizard  1/8</a:t>
            </a: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22</a:t>
            </a:fld>
            <a:endParaRPr lang="de-DE" dirty="0"/>
          </a:p>
        </p:txBody>
      </p:sp>
      <p:sp>
        <p:nvSpPr>
          <p:cNvPr id="3" name="Rectangle 3">
            <a:extLst>
              <a:ext uri="{FF2B5EF4-FFF2-40B4-BE49-F238E27FC236}">
                <a16:creationId xmlns:a16="http://schemas.microsoft.com/office/drawing/2014/main" id="{3EEA8EFC-6FF9-468F-8842-645141C91E07}"/>
              </a:ext>
            </a:extLst>
          </p:cNvPr>
          <p:cNvSpPr>
            <a:spLocks noChangeArrowheads="1"/>
          </p:cNvSpPr>
          <p:nvPr/>
        </p:nvSpPr>
        <p:spPr bwMode="auto">
          <a:xfrm>
            <a:off x="230587" y="999499"/>
            <a:ext cx="399155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Bank details:</a:t>
            </a:r>
            <a:endParaRPr kumimoji="0" lang="de-DE" altLang="de-DE"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Please attach a document (2) confirming your bank details (account and account holder) that you intend to enter. To do this, click on “</a:t>
            </a:r>
            <a:r>
              <a:rPr lang="en-GB" altLang="de-DE" sz="1000" b="1" i="1" dirty="0">
                <a:solidFill>
                  <a:srgbClr val="2886C1"/>
                </a:solidFill>
                <a:latin typeface="Arial" panose="020B0604020202020204" pitchFamily="34" charset="0"/>
                <a:cs typeface="Arial" panose="020B0604020202020204" pitchFamily="34" charset="0"/>
              </a:rPr>
              <a:t>File</a:t>
            </a:r>
            <a:r>
              <a:rPr kumimoji="0" lang="en-GB" altLang="de-DE" sz="1000" b="0" i="0" u="none" strike="noStrike" cap="none" normalizeH="0" baseline="0" dirty="0">
                <a:ln>
                  <a:noFill/>
                </a:ln>
                <a:solidFill>
                  <a:srgbClr val="29A2FF"/>
                </a:solidFill>
                <a:effectLst/>
                <a:latin typeface="Arial" panose="020B0604020202020204" pitchFamily="34" charset="0"/>
                <a:ea typeface="Calibri" panose="020F0502020204030204" pitchFamily="34" charset="0"/>
                <a:cs typeface="Arial" panose="020B0604020202020204" pitchFamily="34" charset="0"/>
              </a:rPr>
              <a:t>”</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n-GB"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GB" altLang="de-DE"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8BB27838-9AAC-4F01-810C-D923CFAE51A7}"/>
              </a:ext>
            </a:extLst>
          </p:cNvPr>
          <p:cNvSpPr>
            <a:spLocks noChangeArrowheads="1"/>
          </p:cNvSpPr>
          <p:nvPr/>
        </p:nvSpPr>
        <p:spPr bwMode="auto">
          <a:xfrm>
            <a:off x="230587" y="1819299"/>
            <a:ext cx="39915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Click on the “</a:t>
            </a:r>
            <a:r>
              <a:rPr lang="en-GB" altLang="de-DE" sz="1000" b="1" i="1" dirty="0">
                <a:solidFill>
                  <a:srgbClr val="2886C1"/>
                </a:solidFill>
                <a:latin typeface="Arial" panose="020B0604020202020204" pitchFamily="34" charset="0"/>
                <a:cs typeface="Arial" panose="020B0604020202020204" pitchFamily="34" charset="0"/>
              </a:rPr>
              <a:t>Add Remit-To</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button (1) to add the recipient of payments (i.e. your bank details). You will then be forwarded to a wizard, which will lead you automatically through the process of setting up your account: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00B14905-5DE9-4014-ADF0-8C0202798834}"/>
              </a:ext>
            </a:extLst>
          </p:cNvPr>
          <p:cNvSpPr>
            <a:spLocks noChangeArrowheads="1"/>
          </p:cNvSpPr>
          <p:nvPr/>
        </p:nvSpPr>
        <p:spPr bwMode="auto">
          <a:xfrm>
            <a:off x="2521124" y="2525813"/>
            <a:ext cx="170101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Use the “</a:t>
            </a:r>
            <a:r>
              <a:rPr lang="en-GB" altLang="de-DE" sz="1000" b="1" i="1" dirty="0">
                <a:solidFill>
                  <a:srgbClr val="2886C1"/>
                </a:solidFill>
                <a:latin typeface="Arial" panose="020B0604020202020204" pitchFamily="34" charset="0"/>
                <a:cs typeface="Arial" panose="020B0604020202020204" pitchFamily="34" charset="0"/>
              </a:rPr>
              <a:t>Create New</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n-GB" altLang="de-DE"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button to start the process of setting up the bank data required. A wizard will guide you through the process and the next pages. Complete all of the fields on the following pages.</a:t>
            </a:r>
            <a:endParaRPr kumimoji="0" lang="en-GB" altLang="de-DE" sz="1800" b="0" i="0" u="none" strike="noStrike" cap="none" normalizeH="0" baseline="0" dirty="0">
              <a:ln>
                <a:noFill/>
              </a:ln>
              <a:solidFill>
                <a:schemeClr val="tx1"/>
              </a:solidFill>
              <a:effectLst/>
              <a:latin typeface="Arial" panose="020B0604020202020204" pitchFamily="34" charset="0"/>
            </a:endParaRPr>
          </a:p>
        </p:txBody>
      </p:sp>
      <p:cxnSp>
        <p:nvCxnSpPr>
          <p:cNvPr id="7" name="Gerade Verbindung mit Pfeil 6">
            <a:extLst>
              <a:ext uri="{FF2B5EF4-FFF2-40B4-BE49-F238E27FC236}">
                <a16:creationId xmlns:a16="http://schemas.microsoft.com/office/drawing/2014/main" id="{888452DF-F005-426A-A2A4-09B8C91B98AD}"/>
              </a:ext>
            </a:extLst>
          </p:cNvPr>
          <p:cNvCxnSpPr>
            <a:cxnSpLocks/>
          </p:cNvCxnSpPr>
          <p:nvPr/>
        </p:nvCxnSpPr>
        <p:spPr>
          <a:xfrm flipH="1">
            <a:off x="1318437" y="2296633"/>
            <a:ext cx="3317359" cy="2091069"/>
          </a:xfrm>
          <a:prstGeom prst="straightConnector1">
            <a:avLst/>
          </a:prstGeom>
          <a:ln w="19050">
            <a:solidFill>
              <a:srgbClr val="FF0000"/>
            </a:solidFill>
            <a:prstDash val="sys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a:t>
            </a:r>
          </a:p>
          <a:p>
            <a:r>
              <a:rPr lang="de-DE" sz="1800" dirty="0">
                <a:solidFill>
                  <a:srgbClr val="49B8E7"/>
                </a:solidFill>
              </a:rPr>
              <a:t>Bank Account Wizard  2/8</a:t>
            </a: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23</a:t>
            </a:fld>
            <a:endParaRPr lang="de-DE" dirty="0"/>
          </a:p>
        </p:txBody>
      </p:sp>
      <p:sp>
        <p:nvSpPr>
          <p:cNvPr id="3" name="Rectangle 2">
            <a:extLst>
              <a:ext uri="{FF2B5EF4-FFF2-40B4-BE49-F238E27FC236}">
                <a16:creationId xmlns:a16="http://schemas.microsoft.com/office/drawing/2014/main" id="{A46D0334-04F9-434A-9588-C518EE705755}"/>
              </a:ext>
            </a:extLst>
          </p:cNvPr>
          <p:cNvSpPr>
            <a:spLocks noChangeArrowheads="1"/>
          </p:cNvSpPr>
          <p:nvPr/>
        </p:nvSpPr>
        <p:spPr bwMode="auto">
          <a:xfrm>
            <a:off x="229765" y="1237676"/>
            <a:ext cx="34962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08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08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08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08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08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08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08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0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Please have the following information ready:</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6145" name="Grafik 49">
            <a:extLst>
              <a:ext uri="{FF2B5EF4-FFF2-40B4-BE49-F238E27FC236}">
                <a16:creationId xmlns:a16="http://schemas.microsoft.com/office/drawing/2014/main" id="{258DE1BC-C302-430E-B85F-2163406D4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863" y="1237676"/>
            <a:ext cx="4711700" cy="2838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485BC0F-A08B-42A0-9AD6-1363491F69E3}"/>
              </a:ext>
            </a:extLst>
          </p:cNvPr>
          <p:cNvSpPr>
            <a:spLocks noChangeArrowheads="1"/>
          </p:cNvSpPr>
          <p:nvPr/>
        </p:nvSpPr>
        <p:spPr bwMode="auto">
          <a:xfrm>
            <a:off x="306000" y="3726614"/>
            <a:ext cx="34962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Click on the “</a:t>
            </a:r>
            <a:r>
              <a:rPr lang="en-GB" altLang="de-DE" sz="1000" b="1" i="1" dirty="0">
                <a:solidFill>
                  <a:srgbClr val="2886C1"/>
                </a:solidFill>
                <a:latin typeface="Arial" panose="020B0604020202020204" pitchFamily="34" charset="0"/>
                <a:cs typeface="Arial" panose="020B0604020202020204" pitchFamily="34" charset="0"/>
              </a:rPr>
              <a:t>Continue</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button to go to the next step. </a:t>
            </a:r>
            <a:endParaRPr kumimoji="0" lang="en-GB" altLang="de-DE" sz="1800" b="0" i="0" u="none" strike="noStrike" cap="none" normalizeH="0" baseline="0" dirty="0">
              <a:ln>
                <a:noFill/>
              </a:ln>
              <a:solidFill>
                <a:schemeClr val="tx1"/>
              </a:solidFill>
              <a:effectLst/>
              <a:latin typeface="Arial" panose="020B0604020202020204" pitchFamily="34" charset="0"/>
            </a:endParaRPr>
          </a:p>
        </p:txBody>
      </p:sp>
      <p:sp>
        <p:nvSpPr>
          <p:cNvPr id="5" name="Rechteck 4">
            <a:extLst>
              <a:ext uri="{FF2B5EF4-FFF2-40B4-BE49-F238E27FC236}">
                <a16:creationId xmlns:a16="http://schemas.microsoft.com/office/drawing/2014/main" id="{B1B4579E-C59C-415C-A7BE-6C13DC15B548}"/>
              </a:ext>
            </a:extLst>
          </p:cNvPr>
          <p:cNvSpPr/>
          <p:nvPr/>
        </p:nvSpPr>
        <p:spPr>
          <a:xfrm>
            <a:off x="306000" y="1617193"/>
            <a:ext cx="3305496" cy="400110"/>
          </a:xfrm>
          <a:prstGeom prst="rect">
            <a:avLst/>
          </a:prstGeom>
          <a:solidFill>
            <a:schemeClr val="bg1">
              <a:lumMod val="95000"/>
            </a:schemeClr>
          </a:solidFill>
        </p:spPr>
        <p:txBody>
          <a:bodyPr wrap="square">
            <a:spAutoFit/>
          </a:bodyPr>
          <a:lstStyle/>
          <a:p>
            <a:pPr lvl="0" defTabSz="914400" eaLnBrk="0" fontAlgn="base" hangingPunct="0">
              <a:spcBef>
                <a:spcPct val="0"/>
              </a:spcBef>
              <a:spcAft>
                <a:spcPct val="0"/>
              </a:spcAft>
              <a:buFontTx/>
              <a:buChar char="•"/>
              <a:tabLst>
                <a:tab pos="450850" algn="l"/>
              </a:tabLst>
            </a:pPr>
            <a:r>
              <a:rPr lang="en-GB" altLang="de-DE" sz="1000" dirty="0">
                <a:solidFill>
                  <a:srgbClr val="000000"/>
                </a:solidFill>
                <a:latin typeface="Arial" panose="020B0604020202020204" pitchFamily="34" charset="0"/>
                <a:ea typeface="Calibri" panose="020F0502020204030204" pitchFamily="34" charset="0"/>
                <a:cs typeface="Arial" panose="020B0604020202020204" pitchFamily="34" charset="0"/>
              </a:rPr>
              <a:t>Name of legal entity</a:t>
            </a:r>
            <a:endParaRPr lang="de-DE" altLang="de-DE" sz="1000" dirty="0"/>
          </a:p>
          <a:p>
            <a:pPr lvl="0" defTabSz="914400" eaLnBrk="0" fontAlgn="base" hangingPunct="0">
              <a:spcBef>
                <a:spcPct val="0"/>
              </a:spcBef>
              <a:spcAft>
                <a:spcPct val="0"/>
              </a:spcAft>
              <a:buFontTx/>
              <a:buChar char="•"/>
              <a:tabLst>
                <a:tab pos="450850" algn="l"/>
              </a:tabLst>
            </a:pPr>
            <a:r>
              <a:rPr lang="en-GB" altLang="de-DE" sz="1000" dirty="0">
                <a:solidFill>
                  <a:srgbClr val="000000"/>
                </a:solidFill>
                <a:latin typeface="Arial" panose="020B0604020202020204" pitchFamily="34" charset="0"/>
                <a:ea typeface="Calibri" panose="020F0502020204030204" pitchFamily="34" charset="0"/>
                <a:cs typeface="Arial" panose="020B0604020202020204" pitchFamily="34" charset="0"/>
              </a:rPr>
              <a:t>Country</a:t>
            </a:r>
            <a:endParaRPr lang="de-DE" altLang="de-DE" sz="1000" dirty="0"/>
          </a:p>
        </p:txBody>
      </p:sp>
      <p:sp>
        <p:nvSpPr>
          <p:cNvPr id="6" name="Rechteck 5">
            <a:extLst>
              <a:ext uri="{FF2B5EF4-FFF2-40B4-BE49-F238E27FC236}">
                <a16:creationId xmlns:a16="http://schemas.microsoft.com/office/drawing/2014/main" id="{D285909E-BC62-4B5E-9858-617F813C14E7}"/>
              </a:ext>
            </a:extLst>
          </p:cNvPr>
          <p:cNvSpPr/>
          <p:nvPr/>
        </p:nvSpPr>
        <p:spPr>
          <a:xfrm>
            <a:off x="306000" y="2473871"/>
            <a:ext cx="3305496" cy="507831"/>
          </a:xfrm>
          <a:prstGeom prst="rect">
            <a:avLst/>
          </a:prstGeom>
          <a:solidFill>
            <a:srgbClr val="FF0000"/>
          </a:solidFill>
        </p:spPr>
        <p:txBody>
          <a:bodyPr wrap="square">
            <a:spAutoFit/>
          </a:bodyPr>
          <a:lstStyle/>
          <a:p>
            <a:pPr lvl="0" algn="just" defTabSz="914400" eaLnBrk="0" fontAlgn="base" hangingPunct="0">
              <a:spcBef>
                <a:spcPct val="0"/>
              </a:spcBef>
              <a:spcAft>
                <a:spcPct val="0"/>
              </a:spcAft>
            </a:pPr>
            <a:r>
              <a:rPr lang="en-US" altLang="de-DE" sz="900" dirty="0">
                <a:solidFill>
                  <a:schemeClr val="bg1"/>
                </a:solidFill>
                <a:latin typeface="Arial" panose="020B0604020202020204" pitchFamily="34" charset="0"/>
                <a:ea typeface="Calibri" panose="020F0502020204030204" pitchFamily="34" charset="0"/>
                <a:cs typeface="Arial" panose="020B0604020202020204" pitchFamily="34" charset="0"/>
              </a:rPr>
              <a:t>The selected country determines the following questions, which may vary depending on the country. The process for Germany is shown in the following.</a:t>
            </a:r>
            <a:endParaRPr lang="en-GB" altLang="de-DE" sz="9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nvGrpSpPr>
          <p:cNvPr id="10" name="Gruppieren 9">
            <a:extLst>
              <a:ext uri="{FF2B5EF4-FFF2-40B4-BE49-F238E27FC236}">
                <a16:creationId xmlns:a16="http://schemas.microsoft.com/office/drawing/2014/main" id="{DB0F3648-33C4-407E-886F-C37AF2833EB8}"/>
              </a:ext>
            </a:extLst>
          </p:cNvPr>
          <p:cNvGrpSpPr/>
          <p:nvPr/>
        </p:nvGrpSpPr>
        <p:grpSpPr>
          <a:xfrm>
            <a:off x="97307" y="2231969"/>
            <a:ext cx="361474" cy="342329"/>
            <a:chOff x="2859108" y="3251495"/>
            <a:chExt cx="361474" cy="342329"/>
          </a:xfrm>
        </p:grpSpPr>
        <p:sp>
          <p:nvSpPr>
            <p:cNvPr id="11" name="object 13">
              <a:extLst>
                <a:ext uri="{FF2B5EF4-FFF2-40B4-BE49-F238E27FC236}">
                  <a16:creationId xmlns:a16="http://schemas.microsoft.com/office/drawing/2014/main" id="{110D2254-EEFD-47BD-A1E9-F7D0BAECA9F6}"/>
                </a:ext>
              </a:extLst>
            </p:cNvPr>
            <p:cNvSpPr/>
            <p:nvPr/>
          </p:nvSpPr>
          <p:spPr>
            <a:xfrm>
              <a:off x="2859108" y="3251495"/>
              <a:ext cx="361474" cy="339566"/>
            </a:xfrm>
            <a:custGeom>
              <a:avLst/>
              <a:gdLst/>
              <a:ahLst/>
              <a:cxnLst/>
              <a:rect l="l" t="t" r="r" b="b"/>
              <a:pathLst>
                <a:path w="481964" h="452754">
                  <a:moveTo>
                    <a:pt x="240792" y="0"/>
                  </a:moveTo>
                  <a:lnTo>
                    <a:pt x="192265" y="4597"/>
                  </a:lnTo>
                  <a:lnTo>
                    <a:pt x="147066" y="17784"/>
                  </a:lnTo>
                  <a:lnTo>
                    <a:pt x="106164" y="38649"/>
                  </a:lnTo>
                  <a:lnTo>
                    <a:pt x="70527" y="66284"/>
                  </a:lnTo>
                  <a:lnTo>
                    <a:pt x="41124" y="99778"/>
                  </a:lnTo>
                  <a:lnTo>
                    <a:pt x="18923" y="138220"/>
                  </a:lnTo>
                  <a:lnTo>
                    <a:pt x="4892" y="180702"/>
                  </a:lnTo>
                  <a:lnTo>
                    <a:pt x="0" y="226313"/>
                  </a:lnTo>
                  <a:lnTo>
                    <a:pt x="4892" y="271925"/>
                  </a:lnTo>
                  <a:lnTo>
                    <a:pt x="18923" y="314407"/>
                  </a:lnTo>
                  <a:lnTo>
                    <a:pt x="41124" y="352849"/>
                  </a:lnTo>
                  <a:lnTo>
                    <a:pt x="70527" y="386343"/>
                  </a:lnTo>
                  <a:lnTo>
                    <a:pt x="106164" y="413978"/>
                  </a:lnTo>
                  <a:lnTo>
                    <a:pt x="147066" y="434843"/>
                  </a:lnTo>
                  <a:lnTo>
                    <a:pt x="192265" y="448030"/>
                  </a:lnTo>
                  <a:lnTo>
                    <a:pt x="240792" y="452627"/>
                  </a:lnTo>
                  <a:lnTo>
                    <a:pt x="289318" y="448030"/>
                  </a:lnTo>
                  <a:lnTo>
                    <a:pt x="334517" y="434843"/>
                  </a:lnTo>
                  <a:lnTo>
                    <a:pt x="375419" y="413978"/>
                  </a:lnTo>
                  <a:lnTo>
                    <a:pt x="411056" y="386343"/>
                  </a:lnTo>
                  <a:lnTo>
                    <a:pt x="440459" y="352849"/>
                  </a:lnTo>
                  <a:lnTo>
                    <a:pt x="462660" y="314407"/>
                  </a:lnTo>
                  <a:lnTo>
                    <a:pt x="476691" y="271925"/>
                  </a:lnTo>
                  <a:lnTo>
                    <a:pt x="481584" y="226313"/>
                  </a:lnTo>
                  <a:lnTo>
                    <a:pt x="476691" y="180702"/>
                  </a:lnTo>
                  <a:lnTo>
                    <a:pt x="462660" y="138220"/>
                  </a:lnTo>
                  <a:lnTo>
                    <a:pt x="440459" y="99778"/>
                  </a:lnTo>
                  <a:lnTo>
                    <a:pt x="411056" y="66284"/>
                  </a:lnTo>
                  <a:lnTo>
                    <a:pt x="375419" y="38649"/>
                  </a:lnTo>
                  <a:lnTo>
                    <a:pt x="334517" y="17784"/>
                  </a:lnTo>
                  <a:lnTo>
                    <a:pt x="289318" y="4597"/>
                  </a:lnTo>
                  <a:lnTo>
                    <a:pt x="240792" y="0"/>
                  </a:lnTo>
                  <a:close/>
                </a:path>
              </a:pathLst>
            </a:custGeom>
            <a:solidFill>
              <a:srgbClr val="F1A7A0"/>
            </a:solidFill>
          </p:spPr>
          <p:txBody>
            <a:bodyPr wrap="square" lIns="0" tIns="0" rIns="0" bIns="0" rtlCol="0"/>
            <a:lstStyle/>
            <a:p>
              <a:endParaRPr sz="1013"/>
            </a:p>
          </p:txBody>
        </p:sp>
        <p:sp>
          <p:nvSpPr>
            <p:cNvPr id="12" name="object 14">
              <a:extLst>
                <a:ext uri="{FF2B5EF4-FFF2-40B4-BE49-F238E27FC236}">
                  <a16:creationId xmlns:a16="http://schemas.microsoft.com/office/drawing/2014/main" id="{C3F6C734-BE52-4704-8F19-3D74A991FB47}"/>
                </a:ext>
              </a:extLst>
            </p:cNvPr>
            <p:cNvSpPr/>
            <p:nvPr/>
          </p:nvSpPr>
          <p:spPr>
            <a:xfrm>
              <a:off x="2980014" y="3351413"/>
              <a:ext cx="233363" cy="242411"/>
            </a:xfrm>
            <a:custGeom>
              <a:avLst/>
              <a:gdLst/>
              <a:ahLst/>
              <a:cxnLst/>
              <a:rect l="l" t="t" r="r" b="b"/>
              <a:pathLst>
                <a:path w="311150" h="323214">
                  <a:moveTo>
                    <a:pt x="84708" y="0"/>
                  </a:moveTo>
                  <a:lnTo>
                    <a:pt x="51820" y="6279"/>
                  </a:lnTo>
                  <a:lnTo>
                    <a:pt x="24885" y="23377"/>
                  </a:lnTo>
                  <a:lnTo>
                    <a:pt x="6684" y="48681"/>
                  </a:lnTo>
                  <a:lnTo>
                    <a:pt x="0" y="79578"/>
                  </a:lnTo>
                  <a:lnTo>
                    <a:pt x="766" y="87749"/>
                  </a:lnTo>
                  <a:lnTo>
                    <a:pt x="4868" y="105541"/>
                  </a:lnTo>
                  <a:lnTo>
                    <a:pt x="15007" y="130047"/>
                  </a:lnTo>
                  <a:lnTo>
                    <a:pt x="33883" y="158356"/>
                  </a:lnTo>
                  <a:lnTo>
                    <a:pt x="39006" y="168531"/>
                  </a:lnTo>
                  <a:lnTo>
                    <a:pt x="41189" y="180044"/>
                  </a:lnTo>
                  <a:lnTo>
                    <a:pt x="41623" y="189467"/>
                  </a:lnTo>
                  <a:lnTo>
                    <a:pt x="41503" y="193370"/>
                  </a:lnTo>
                  <a:lnTo>
                    <a:pt x="37274" y="193370"/>
                  </a:lnTo>
                  <a:lnTo>
                    <a:pt x="35585" y="194970"/>
                  </a:lnTo>
                  <a:lnTo>
                    <a:pt x="35585" y="199745"/>
                  </a:lnTo>
                  <a:lnTo>
                    <a:pt x="41503" y="205308"/>
                  </a:lnTo>
                  <a:lnTo>
                    <a:pt x="41503" y="206908"/>
                  </a:lnTo>
                  <a:lnTo>
                    <a:pt x="37274" y="206908"/>
                  </a:lnTo>
                  <a:lnTo>
                    <a:pt x="35585" y="209295"/>
                  </a:lnTo>
                  <a:lnTo>
                    <a:pt x="35585" y="213271"/>
                  </a:lnTo>
                  <a:lnTo>
                    <a:pt x="41503" y="218846"/>
                  </a:lnTo>
                  <a:lnTo>
                    <a:pt x="41503" y="220433"/>
                  </a:lnTo>
                  <a:lnTo>
                    <a:pt x="37274" y="220433"/>
                  </a:lnTo>
                  <a:lnTo>
                    <a:pt x="35585" y="222821"/>
                  </a:lnTo>
                  <a:lnTo>
                    <a:pt x="35585" y="227596"/>
                  </a:lnTo>
                  <a:lnTo>
                    <a:pt x="37274" y="228384"/>
                  </a:lnTo>
                  <a:lnTo>
                    <a:pt x="36423" y="228384"/>
                  </a:lnTo>
                  <a:lnTo>
                    <a:pt x="41503" y="232371"/>
                  </a:lnTo>
                  <a:lnTo>
                    <a:pt x="41503" y="237147"/>
                  </a:lnTo>
                  <a:lnTo>
                    <a:pt x="43205" y="239534"/>
                  </a:lnTo>
                  <a:lnTo>
                    <a:pt x="44894" y="240322"/>
                  </a:lnTo>
                  <a:lnTo>
                    <a:pt x="44894" y="241122"/>
                  </a:lnTo>
                  <a:lnTo>
                    <a:pt x="46596" y="242709"/>
                  </a:lnTo>
                  <a:lnTo>
                    <a:pt x="45745" y="243509"/>
                  </a:lnTo>
                  <a:lnTo>
                    <a:pt x="131305" y="323088"/>
                  </a:lnTo>
                  <a:lnTo>
                    <a:pt x="179097" y="309411"/>
                  </a:lnTo>
                  <a:lnTo>
                    <a:pt x="222090" y="287218"/>
                  </a:lnTo>
                  <a:lnTo>
                    <a:pt x="259146" y="257539"/>
                  </a:lnTo>
                  <a:lnTo>
                    <a:pt x="289127" y="221404"/>
                  </a:lnTo>
                  <a:lnTo>
                    <a:pt x="310895" y="179844"/>
                  </a:lnTo>
                  <a:lnTo>
                    <a:pt x="151638" y="31038"/>
                  </a:lnTo>
                  <a:lnTo>
                    <a:pt x="138558" y="18130"/>
                  </a:lnTo>
                  <a:lnTo>
                    <a:pt x="122621" y="8356"/>
                  </a:lnTo>
                  <a:lnTo>
                    <a:pt x="104460" y="2163"/>
                  </a:lnTo>
                  <a:lnTo>
                    <a:pt x="84708" y="0"/>
                  </a:lnTo>
                  <a:close/>
                </a:path>
              </a:pathLst>
            </a:custGeom>
            <a:solidFill>
              <a:srgbClr val="9F1F15"/>
            </a:solidFill>
          </p:spPr>
          <p:txBody>
            <a:bodyPr wrap="square" lIns="0" tIns="0" rIns="0" bIns="0" rtlCol="0"/>
            <a:lstStyle/>
            <a:p>
              <a:endParaRPr sz="1013"/>
            </a:p>
          </p:txBody>
        </p:sp>
        <p:sp>
          <p:nvSpPr>
            <p:cNvPr id="14" name="object 15">
              <a:extLst>
                <a:ext uri="{FF2B5EF4-FFF2-40B4-BE49-F238E27FC236}">
                  <a16:creationId xmlns:a16="http://schemas.microsoft.com/office/drawing/2014/main" id="{4FB98904-02F4-4F41-AFC3-E5F855D0CF41}"/>
                </a:ext>
              </a:extLst>
            </p:cNvPr>
            <p:cNvSpPr/>
            <p:nvPr/>
          </p:nvSpPr>
          <p:spPr>
            <a:xfrm>
              <a:off x="2913972" y="3290357"/>
              <a:ext cx="251460" cy="238887"/>
            </a:xfrm>
            <a:prstGeom prst="rect">
              <a:avLst/>
            </a:prstGeom>
            <a:blipFill>
              <a:blip r:embed="rId3" cstate="print"/>
              <a:stretch>
                <a:fillRect/>
              </a:stretch>
            </a:blipFill>
          </p:spPr>
          <p:txBody>
            <a:bodyPr wrap="square" lIns="0" tIns="0" rIns="0" bIns="0" rtlCol="0"/>
            <a:lstStyle/>
            <a:p>
              <a:endParaRPr sz="1013"/>
            </a:p>
          </p:txBody>
        </p:sp>
      </p:grpSp>
    </p:spTree>
    <p:extLst>
      <p:ext uri="{BB962C8B-B14F-4D97-AF65-F5344CB8AC3E}">
        <p14:creationId xmlns:p14="http://schemas.microsoft.com/office/powerpoint/2010/main" val="218603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a:t>
            </a:r>
          </a:p>
          <a:p>
            <a:r>
              <a:rPr lang="de-DE" sz="1800" dirty="0">
                <a:solidFill>
                  <a:srgbClr val="49B8E7"/>
                </a:solidFill>
              </a:rPr>
              <a:t>Bank Account Wizard  3/8</a:t>
            </a: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24</a:t>
            </a:fld>
            <a:endParaRPr lang="de-DE" dirty="0"/>
          </a:p>
        </p:txBody>
      </p:sp>
      <p:sp>
        <p:nvSpPr>
          <p:cNvPr id="6" name="Rechteck 5">
            <a:extLst>
              <a:ext uri="{FF2B5EF4-FFF2-40B4-BE49-F238E27FC236}">
                <a16:creationId xmlns:a16="http://schemas.microsoft.com/office/drawing/2014/main" id="{7BA9EE2D-9B5C-49E1-9F72-E9990883C33A}"/>
              </a:ext>
            </a:extLst>
          </p:cNvPr>
          <p:cNvSpPr/>
          <p:nvPr/>
        </p:nvSpPr>
        <p:spPr>
          <a:xfrm>
            <a:off x="218994" y="1040694"/>
            <a:ext cx="4277659" cy="592855"/>
          </a:xfrm>
          <a:prstGeom prst="rect">
            <a:avLst/>
          </a:prstGeom>
        </p:spPr>
        <p:txBody>
          <a:bodyPr wrap="square">
            <a:spAutoFit/>
          </a:bodyPr>
          <a:lstStyle/>
          <a:p>
            <a:pPr algn="just">
              <a:lnSpc>
                <a:spcPct val="107000"/>
              </a:lnSpc>
              <a:spcBef>
                <a:spcPts val="830"/>
              </a:spcBef>
              <a:spcAft>
                <a:spcPts val="600"/>
              </a:spcAft>
            </a:pPr>
            <a:r>
              <a:rPr lang="en-GB" sz="1000" dirty="0">
                <a:latin typeface="Arial" panose="020B0604020202020204" pitchFamily="34" charset="0"/>
                <a:ea typeface="Calibri" panose="020F0502020204030204" pitchFamily="34" charset="0"/>
                <a:cs typeface="Calibri" panose="020F0502020204030204" pitchFamily="34" charset="0"/>
              </a:rPr>
              <a:t>You should enter general information on your company here. </a:t>
            </a:r>
          </a:p>
          <a:p>
            <a:pPr algn="just">
              <a:lnSpc>
                <a:spcPct val="107000"/>
              </a:lnSpc>
              <a:spcBef>
                <a:spcPts val="830"/>
              </a:spcBef>
              <a:spcAft>
                <a:spcPts val="600"/>
              </a:spcAft>
            </a:pPr>
            <a:r>
              <a:rPr lang="en-GB" sz="1000" dirty="0">
                <a:latin typeface="Arial" panose="020B0604020202020204" pitchFamily="34" charset="0"/>
                <a:ea typeface="Calibri" panose="020F0502020204030204" pitchFamily="34" charset="0"/>
                <a:cs typeface="Calibri" panose="020F0502020204030204" pitchFamily="34" charset="0"/>
              </a:rPr>
              <a:t>Please have the following information ready:</a:t>
            </a:r>
            <a:endParaRPr lang="de-DE" sz="1000" dirty="0">
              <a:effectLst/>
              <a:latin typeface="Calibri" panose="020F0502020204030204" pitchFamily="34" charset="0"/>
              <a:ea typeface="Calibri" panose="020F0502020204030204" pitchFamily="34" charset="0"/>
            </a:endParaRPr>
          </a:p>
        </p:txBody>
      </p:sp>
      <p:sp>
        <p:nvSpPr>
          <p:cNvPr id="7" name="Rechteck 6">
            <a:extLst>
              <a:ext uri="{FF2B5EF4-FFF2-40B4-BE49-F238E27FC236}">
                <a16:creationId xmlns:a16="http://schemas.microsoft.com/office/drawing/2014/main" id="{748FAF78-6D88-46CF-A443-D2DE3C9E980D}"/>
              </a:ext>
            </a:extLst>
          </p:cNvPr>
          <p:cNvSpPr/>
          <p:nvPr/>
        </p:nvSpPr>
        <p:spPr>
          <a:xfrm>
            <a:off x="306000" y="1735512"/>
            <a:ext cx="4190653" cy="1079783"/>
          </a:xfrm>
          <a:prstGeom prst="rect">
            <a:avLst/>
          </a:prstGeom>
          <a:solidFill>
            <a:schemeClr val="bg1">
              <a:lumMod val="95000"/>
            </a:schemeClr>
          </a:solidFill>
        </p:spPr>
        <p:txBody>
          <a:bodyPr wrap="square">
            <a:spAutoFit/>
          </a:bodyPr>
          <a:lstStyle/>
          <a:p>
            <a:pPr marL="342900" lvl="0" indent="-342900">
              <a:spcBef>
                <a:spcPts val="795"/>
              </a:spcBef>
              <a:buSzPts val="1100"/>
              <a:buFont typeface="Calibri" panose="020F0502020204030204" pitchFamily="34" charset="0"/>
              <a:buChar char="-"/>
              <a:tabLst>
                <a:tab pos="1051560" algn="l"/>
                <a:tab pos="1052195" algn="l"/>
              </a:tabLst>
            </a:pP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Directors (names of board directors)</a:t>
            </a:r>
            <a:endParaRPr lang="de-DE" sz="1000" dirty="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110"/>
              </a:spcBef>
              <a:spcAft>
                <a:spcPts val="0"/>
              </a:spcAft>
              <a:buSzPts val="1100"/>
              <a:buFont typeface="Calibri" panose="020F0502020204030204" pitchFamily="34" charset="0"/>
              <a:buChar char="-"/>
              <a:tabLst>
                <a:tab pos="1051560" algn="l"/>
                <a:tab pos="1052195" algn="l"/>
              </a:tabLst>
            </a:pP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Legal form of company</a:t>
            </a:r>
            <a:endParaRPr lang="de-DE" sz="1000" dirty="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100"/>
              </a:spcBef>
              <a:spcAft>
                <a:spcPts val="0"/>
              </a:spcAft>
              <a:buSzPts val="1100"/>
              <a:buFont typeface="Calibri" panose="020F0502020204030204" pitchFamily="34" charset="0"/>
              <a:buChar char="-"/>
              <a:tabLst>
                <a:tab pos="1051560" algn="l"/>
                <a:tab pos="1052195" algn="l"/>
              </a:tabLst>
            </a:pP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Registered office</a:t>
            </a:r>
            <a:endParaRPr lang="de-DE" sz="1000" dirty="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105"/>
              </a:spcBef>
              <a:spcAft>
                <a:spcPts val="0"/>
              </a:spcAft>
              <a:buSzPts val="1100"/>
              <a:buFont typeface="Calibri" panose="020F0502020204030204" pitchFamily="34" charset="0"/>
              <a:buChar char="-"/>
              <a:tabLst>
                <a:tab pos="1051560" algn="l"/>
                <a:tab pos="1052195" algn="l"/>
              </a:tabLst>
            </a:pP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Chief Executive Officer</a:t>
            </a:r>
            <a:endParaRPr lang="de-DE" sz="1000" dirty="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115"/>
              </a:spcBef>
              <a:spcAft>
                <a:spcPts val="0"/>
              </a:spcAft>
              <a:buSzPts val="1100"/>
              <a:buFont typeface="Calibri" panose="020F0502020204030204" pitchFamily="34" charset="0"/>
              <a:buChar char="-"/>
              <a:tabLst>
                <a:tab pos="1051560" algn="l"/>
                <a:tab pos="1052195" algn="l"/>
              </a:tabLst>
            </a:pP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Registrar of Companies</a:t>
            </a:r>
            <a:endParaRPr lang="de-DE" sz="1000" dirty="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110"/>
              </a:spcBef>
              <a:spcAft>
                <a:spcPts val="0"/>
              </a:spcAft>
              <a:buSzPts val="1100"/>
              <a:buFont typeface="Calibri" panose="020F0502020204030204" pitchFamily="34" charset="0"/>
              <a:buChar char="-"/>
              <a:tabLst>
                <a:tab pos="1051560" algn="l"/>
                <a:tab pos="1052195" algn="l"/>
              </a:tabLst>
            </a:pP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Number in commercial register</a:t>
            </a:r>
            <a:endParaRPr lang="de-DE"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1E034D5-61A4-4533-9D64-B16D6DE81CCA}"/>
              </a:ext>
            </a:extLst>
          </p:cNvPr>
          <p:cNvSpPr>
            <a:spLocks noChangeArrowheads="1"/>
          </p:cNvSpPr>
          <p:nvPr/>
        </p:nvSpPr>
        <p:spPr bwMode="auto">
          <a:xfrm>
            <a:off x="561431" y="3314691"/>
            <a:ext cx="3767869" cy="230832"/>
          </a:xfrm>
          <a:prstGeom prst="rect">
            <a:avLst/>
          </a:prstGeom>
          <a:solidFill>
            <a:srgbClr val="FF0000"/>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90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If you do not have a board of directors, enter the manager/owner.</a:t>
            </a:r>
            <a:endParaRPr kumimoji="0" lang="en-US" altLang="de-DE" sz="900" i="0" u="none" strike="noStrike" cap="none" normalizeH="0" baseline="0" dirty="0">
              <a:ln>
                <a:noFill/>
              </a:ln>
              <a:solidFill>
                <a:schemeClr val="bg1"/>
              </a:solidFill>
              <a:effectLst/>
              <a:latin typeface="Arial" panose="020B0604020202020204" pitchFamily="34" charset="0"/>
            </a:endParaRPr>
          </a:p>
        </p:txBody>
      </p:sp>
      <p:pic>
        <p:nvPicPr>
          <p:cNvPr id="4102" name="Grafik 50">
            <a:extLst>
              <a:ext uri="{FF2B5EF4-FFF2-40B4-BE49-F238E27FC236}">
                <a16:creationId xmlns:a16="http://schemas.microsoft.com/office/drawing/2014/main" id="{5D524955-59A7-4081-BBE1-6A1CA1AC4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662" y="918363"/>
            <a:ext cx="4190653" cy="360291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2032A57-75A2-4BD9-8747-AED1905C3E52}"/>
              </a:ext>
            </a:extLst>
          </p:cNvPr>
          <p:cNvSpPr>
            <a:spLocks noChangeArrowheads="1"/>
          </p:cNvSpPr>
          <p:nvPr/>
        </p:nvSpPr>
        <p:spPr bwMode="auto">
          <a:xfrm>
            <a:off x="218994" y="4179526"/>
            <a:ext cx="427765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Click on the “</a:t>
            </a:r>
            <a:r>
              <a:rPr lang="en-GB" altLang="de-DE" sz="1000" b="1" i="1" dirty="0">
                <a:solidFill>
                  <a:srgbClr val="2886C1"/>
                </a:solidFill>
                <a:latin typeface="Arial" panose="020B0604020202020204" pitchFamily="34" charset="0"/>
                <a:cs typeface="Arial" panose="020B0604020202020204" pitchFamily="34" charset="0"/>
              </a:rPr>
              <a:t>Save &amp; Continue</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button to go to the next step</a:t>
            </a:r>
            <a:endParaRPr kumimoji="0" lang="en-GB" altLang="de-DE" sz="1800" b="0" i="0" u="none" strike="noStrike" cap="none" normalizeH="0" baseline="0" dirty="0">
              <a:ln>
                <a:noFill/>
              </a:ln>
              <a:solidFill>
                <a:schemeClr val="tx1"/>
              </a:solidFill>
              <a:effectLst/>
              <a:latin typeface="Arial" panose="020B0604020202020204" pitchFamily="34" charset="0"/>
            </a:endParaRPr>
          </a:p>
        </p:txBody>
      </p:sp>
      <p:grpSp>
        <p:nvGrpSpPr>
          <p:cNvPr id="10" name="Gruppieren 9">
            <a:extLst>
              <a:ext uri="{FF2B5EF4-FFF2-40B4-BE49-F238E27FC236}">
                <a16:creationId xmlns:a16="http://schemas.microsoft.com/office/drawing/2014/main" id="{3438B070-F3CC-4EB1-AEAA-B923F579A6C4}"/>
              </a:ext>
            </a:extLst>
          </p:cNvPr>
          <p:cNvGrpSpPr/>
          <p:nvPr/>
        </p:nvGrpSpPr>
        <p:grpSpPr>
          <a:xfrm>
            <a:off x="323844" y="3072736"/>
            <a:ext cx="361474" cy="342329"/>
            <a:chOff x="2859108" y="3251495"/>
            <a:chExt cx="361474" cy="342329"/>
          </a:xfrm>
        </p:grpSpPr>
        <p:sp>
          <p:nvSpPr>
            <p:cNvPr id="11" name="object 13">
              <a:extLst>
                <a:ext uri="{FF2B5EF4-FFF2-40B4-BE49-F238E27FC236}">
                  <a16:creationId xmlns:a16="http://schemas.microsoft.com/office/drawing/2014/main" id="{F0F80762-EECF-491F-A30F-3240E33AF3B9}"/>
                </a:ext>
              </a:extLst>
            </p:cNvPr>
            <p:cNvSpPr/>
            <p:nvPr/>
          </p:nvSpPr>
          <p:spPr>
            <a:xfrm>
              <a:off x="2859108" y="3251495"/>
              <a:ext cx="361474" cy="339566"/>
            </a:xfrm>
            <a:custGeom>
              <a:avLst/>
              <a:gdLst/>
              <a:ahLst/>
              <a:cxnLst/>
              <a:rect l="l" t="t" r="r" b="b"/>
              <a:pathLst>
                <a:path w="481964" h="452754">
                  <a:moveTo>
                    <a:pt x="240792" y="0"/>
                  </a:moveTo>
                  <a:lnTo>
                    <a:pt x="192265" y="4597"/>
                  </a:lnTo>
                  <a:lnTo>
                    <a:pt x="147066" y="17784"/>
                  </a:lnTo>
                  <a:lnTo>
                    <a:pt x="106164" y="38649"/>
                  </a:lnTo>
                  <a:lnTo>
                    <a:pt x="70527" y="66284"/>
                  </a:lnTo>
                  <a:lnTo>
                    <a:pt x="41124" y="99778"/>
                  </a:lnTo>
                  <a:lnTo>
                    <a:pt x="18923" y="138220"/>
                  </a:lnTo>
                  <a:lnTo>
                    <a:pt x="4892" y="180702"/>
                  </a:lnTo>
                  <a:lnTo>
                    <a:pt x="0" y="226313"/>
                  </a:lnTo>
                  <a:lnTo>
                    <a:pt x="4892" y="271925"/>
                  </a:lnTo>
                  <a:lnTo>
                    <a:pt x="18923" y="314407"/>
                  </a:lnTo>
                  <a:lnTo>
                    <a:pt x="41124" y="352849"/>
                  </a:lnTo>
                  <a:lnTo>
                    <a:pt x="70527" y="386343"/>
                  </a:lnTo>
                  <a:lnTo>
                    <a:pt x="106164" y="413978"/>
                  </a:lnTo>
                  <a:lnTo>
                    <a:pt x="147066" y="434843"/>
                  </a:lnTo>
                  <a:lnTo>
                    <a:pt x="192265" y="448030"/>
                  </a:lnTo>
                  <a:lnTo>
                    <a:pt x="240792" y="452627"/>
                  </a:lnTo>
                  <a:lnTo>
                    <a:pt x="289318" y="448030"/>
                  </a:lnTo>
                  <a:lnTo>
                    <a:pt x="334517" y="434843"/>
                  </a:lnTo>
                  <a:lnTo>
                    <a:pt x="375419" y="413978"/>
                  </a:lnTo>
                  <a:lnTo>
                    <a:pt x="411056" y="386343"/>
                  </a:lnTo>
                  <a:lnTo>
                    <a:pt x="440459" y="352849"/>
                  </a:lnTo>
                  <a:lnTo>
                    <a:pt x="462660" y="314407"/>
                  </a:lnTo>
                  <a:lnTo>
                    <a:pt x="476691" y="271925"/>
                  </a:lnTo>
                  <a:lnTo>
                    <a:pt x="481584" y="226313"/>
                  </a:lnTo>
                  <a:lnTo>
                    <a:pt x="476691" y="180702"/>
                  </a:lnTo>
                  <a:lnTo>
                    <a:pt x="462660" y="138220"/>
                  </a:lnTo>
                  <a:lnTo>
                    <a:pt x="440459" y="99778"/>
                  </a:lnTo>
                  <a:lnTo>
                    <a:pt x="411056" y="66284"/>
                  </a:lnTo>
                  <a:lnTo>
                    <a:pt x="375419" y="38649"/>
                  </a:lnTo>
                  <a:lnTo>
                    <a:pt x="334517" y="17784"/>
                  </a:lnTo>
                  <a:lnTo>
                    <a:pt x="289318" y="4597"/>
                  </a:lnTo>
                  <a:lnTo>
                    <a:pt x="240792" y="0"/>
                  </a:lnTo>
                  <a:close/>
                </a:path>
              </a:pathLst>
            </a:custGeom>
            <a:solidFill>
              <a:srgbClr val="F1A7A0"/>
            </a:solidFill>
          </p:spPr>
          <p:txBody>
            <a:bodyPr wrap="square" lIns="0" tIns="0" rIns="0" bIns="0" rtlCol="0"/>
            <a:lstStyle/>
            <a:p>
              <a:endParaRPr sz="1013"/>
            </a:p>
          </p:txBody>
        </p:sp>
        <p:sp>
          <p:nvSpPr>
            <p:cNvPr id="12" name="object 14">
              <a:extLst>
                <a:ext uri="{FF2B5EF4-FFF2-40B4-BE49-F238E27FC236}">
                  <a16:creationId xmlns:a16="http://schemas.microsoft.com/office/drawing/2014/main" id="{5373943D-CA6F-4512-B50C-0961CA1EBB6E}"/>
                </a:ext>
              </a:extLst>
            </p:cNvPr>
            <p:cNvSpPr/>
            <p:nvPr/>
          </p:nvSpPr>
          <p:spPr>
            <a:xfrm>
              <a:off x="2980014" y="3351413"/>
              <a:ext cx="233363" cy="242411"/>
            </a:xfrm>
            <a:custGeom>
              <a:avLst/>
              <a:gdLst/>
              <a:ahLst/>
              <a:cxnLst/>
              <a:rect l="l" t="t" r="r" b="b"/>
              <a:pathLst>
                <a:path w="311150" h="323214">
                  <a:moveTo>
                    <a:pt x="84708" y="0"/>
                  </a:moveTo>
                  <a:lnTo>
                    <a:pt x="51820" y="6279"/>
                  </a:lnTo>
                  <a:lnTo>
                    <a:pt x="24885" y="23377"/>
                  </a:lnTo>
                  <a:lnTo>
                    <a:pt x="6684" y="48681"/>
                  </a:lnTo>
                  <a:lnTo>
                    <a:pt x="0" y="79578"/>
                  </a:lnTo>
                  <a:lnTo>
                    <a:pt x="766" y="87749"/>
                  </a:lnTo>
                  <a:lnTo>
                    <a:pt x="4868" y="105541"/>
                  </a:lnTo>
                  <a:lnTo>
                    <a:pt x="15007" y="130047"/>
                  </a:lnTo>
                  <a:lnTo>
                    <a:pt x="33883" y="158356"/>
                  </a:lnTo>
                  <a:lnTo>
                    <a:pt x="39006" y="168531"/>
                  </a:lnTo>
                  <a:lnTo>
                    <a:pt x="41189" y="180044"/>
                  </a:lnTo>
                  <a:lnTo>
                    <a:pt x="41623" y="189467"/>
                  </a:lnTo>
                  <a:lnTo>
                    <a:pt x="41503" y="193370"/>
                  </a:lnTo>
                  <a:lnTo>
                    <a:pt x="37274" y="193370"/>
                  </a:lnTo>
                  <a:lnTo>
                    <a:pt x="35585" y="194970"/>
                  </a:lnTo>
                  <a:lnTo>
                    <a:pt x="35585" y="199745"/>
                  </a:lnTo>
                  <a:lnTo>
                    <a:pt x="41503" y="205308"/>
                  </a:lnTo>
                  <a:lnTo>
                    <a:pt x="41503" y="206908"/>
                  </a:lnTo>
                  <a:lnTo>
                    <a:pt x="37274" y="206908"/>
                  </a:lnTo>
                  <a:lnTo>
                    <a:pt x="35585" y="209295"/>
                  </a:lnTo>
                  <a:lnTo>
                    <a:pt x="35585" y="213271"/>
                  </a:lnTo>
                  <a:lnTo>
                    <a:pt x="41503" y="218846"/>
                  </a:lnTo>
                  <a:lnTo>
                    <a:pt x="41503" y="220433"/>
                  </a:lnTo>
                  <a:lnTo>
                    <a:pt x="37274" y="220433"/>
                  </a:lnTo>
                  <a:lnTo>
                    <a:pt x="35585" y="222821"/>
                  </a:lnTo>
                  <a:lnTo>
                    <a:pt x="35585" y="227596"/>
                  </a:lnTo>
                  <a:lnTo>
                    <a:pt x="37274" y="228384"/>
                  </a:lnTo>
                  <a:lnTo>
                    <a:pt x="36423" y="228384"/>
                  </a:lnTo>
                  <a:lnTo>
                    <a:pt x="41503" y="232371"/>
                  </a:lnTo>
                  <a:lnTo>
                    <a:pt x="41503" y="237147"/>
                  </a:lnTo>
                  <a:lnTo>
                    <a:pt x="43205" y="239534"/>
                  </a:lnTo>
                  <a:lnTo>
                    <a:pt x="44894" y="240322"/>
                  </a:lnTo>
                  <a:lnTo>
                    <a:pt x="44894" y="241122"/>
                  </a:lnTo>
                  <a:lnTo>
                    <a:pt x="46596" y="242709"/>
                  </a:lnTo>
                  <a:lnTo>
                    <a:pt x="45745" y="243509"/>
                  </a:lnTo>
                  <a:lnTo>
                    <a:pt x="131305" y="323088"/>
                  </a:lnTo>
                  <a:lnTo>
                    <a:pt x="179097" y="309411"/>
                  </a:lnTo>
                  <a:lnTo>
                    <a:pt x="222090" y="287218"/>
                  </a:lnTo>
                  <a:lnTo>
                    <a:pt x="259146" y="257539"/>
                  </a:lnTo>
                  <a:lnTo>
                    <a:pt x="289127" y="221404"/>
                  </a:lnTo>
                  <a:lnTo>
                    <a:pt x="310895" y="179844"/>
                  </a:lnTo>
                  <a:lnTo>
                    <a:pt x="151638" y="31038"/>
                  </a:lnTo>
                  <a:lnTo>
                    <a:pt x="138558" y="18130"/>
                  </a:lnTo>
                  <a:lnTo>
                    <a:pt x="122621" y="8356"/>
                  </a:lnTo>
                  <a:lnTo>
                    <a:pt x="104460" y="2163"/>
                  </a:lnTo>
                  <a:lnTo>
                    <a:pt x="84708" y="0"/>
                  </a:lnTo>
                  <a:close/>
                </a:path>
              </a:pathLst>
            </a:custGeom>
            <a:solidFill>
              <a:srgbClr val="9F1F15"/>
            </a:solidFill>
          </p:spPr>
          <p:txBody>
            <a:bodyPr wrap="square" lIns="0" tIns="0" rIns="0" bIns="0" rtlCol="0"/>
            <a:lstStyle/>
            <a:p>
              <a:endParaRPr sz="1013"/>
            </a:p>
          </p:txBody>
        </p:sp>
        <p:sp>
          <p:nvSpPr>
            <p:cNvPr id="14" name="object 15">
              <a:extLst>
                <a:ext uri="{FF2B5EF4-FFF2-40B4-BE49-F238E27FC236}">
                  <a16:creationId xmlns:a16="http://schemas.microsoft.com/office/drawing/2014/main" id="{8469ABFC-CF35-4343-A88F-6A057301B844}"/>
                </a:ext>
              </a:extLst>
            </p:cNvPr>
            <p:cNvSpPr/>
            <p:nvPr/>
          </p:nvSpPr>
          <p:spPr>
            <a:xfrm>
              <a:off x="2913972" y="3290357"/>
              <a:ext cx="251460" cy="238887"/>
            </a:xfrm>
            <a:prstGeom prst="rect">
              <a:avLst/>
            </a:prstGeom>
            <a:blipFill>
              <a:blip r:embed="rId3" cstate="print"/>
              <a:stretch>
                <a:fillRect/>
              </a:stretch>
            </a:blipFill>
          </p:spPr>
          <p:txBody>
            <a:bodyPr wrap="square" lIns="0" tIns="0" rIns="0" bIns="0" rtlCol="0"/>
            <a:lstStyle/>
            <a:p>
              <a:endParaRPr sz="1013"/>
            </a:p>
          </p:txBody>
        </p:sp>
      </p:grpSp>
    </p:spTree>
    <p:extLst>
      <p:ext uri="{BB962C8B-B14F-4D97-AF65-F5344CB8AC3E}">
        <p14:creationId xmlns:p14="http://schemas.microsoft.com/office/powerpoint/2010/main" val="228250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a:t>
            </a:r>
          </a:p>
          <a:p>
            <a:r>
              <a:rPr lang="de-DE" sz="1800" dirty="0">
                <a:solidFill>
                  <a:srgbClr val="49B8E7"/>
                </a:solidFill>
              </a:rPr>
              <a:t>Bank Account Wizard  4/8</a:t>
            </a: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25</a:t>
            </a:fld>
            <a:endParaRPr lang="de-DE" dirty="0"/>
          </a:p>
        </p:txBody>
      </p:sp>
      <p:sp>
        <p:nvSpPr>
          <p:cNvPr id="3" name="Rechteck 2">
            <a:extLst>
              <a:ext uri="{FF2B5EF4-FFF2-40B4-BE49-F238E27FC236}">
                <a16:creationId xmlns:a16="http://schemas.microsoft.com/office/drawing/2014/main" id="{0E3790FC-425C-4940-A828-3F5199392BE2}"/>
              </a:ext>
            </a:extLst>
          </p:cNvPr>
          <p:cNvSpPr/>
          <p:nvPr/>
        </p:nvSpPr>
        <p:spPr>
          <a:xfrm>
            <a:off x="211311" y="1063750"/>
            <a:ext cx="4572000" cy="577979"/>
          </a:xfrm>
          <a:prstGeom prst="rect">
            <a:avLst/>
          </a:prstGeom>
        </p:spPr>
        <p:txBody>
          <a:bodyPr>
            <a:spAutoFit/>
          </a:bodyPr>
          <a:lstStyle/>
          <a:p>
            <a:pPr marR="82550" algn="just">
              <a:lnSpc>
                <a:spcPct val="107000"/>
              </a:lnSpc>
              <a:spcBef>
                <a:spcPts val="185"/>
              </a:spcBef>
              <a:spcAft>
                <a:spcPts val="600"/>
              </a:spcAft>
            </a:pPr>
            <a:r>
              <a:rPr lang="en-GB" sz="1000" dirty="0">
                <a:latin typeface="Arial" panose="020B0604020202020204" pitchFamily="34" charset="0"/>
                <a:ea typeface="Calibri" panose="020F0502020204030204" pitchFamily="34" charset="0"/>
                <a:cs typeface="Calibri" panose="020F0502020204030204" pitchFamily="34" charset="0"/>
              </a:rPr>
              <a:t>In the next step, you have the possibility of preventing customers from seeing the information entered. You then continue the process, entering the following:</a:t>
            </a:r>
            <a:endParaRPr lang="de-DE" sz="1000" dirty="0">
              <a:effectLst/>
              <a:latin typeface="Calibri" panose="020F0502020204030204" pitchFamily="34" charset="0"/>
              <a:ea typeface="Calibri" panose="020F0502020204030204" pitchFamily="34" charset="0"/>
            </a:endParaRPr>
          </a:p>
        </p:txBody>
      </p:sp>
      <p:sp>
        <p:nvSpPr>
          <p:cNvPr id="4" name="Rechteck 3">
            <a:extLst>
              <a:ext uri="{FF2B5EF4-FFF2-40B4-BE49-F238E27FC236}">
                <a16:creationId xmlns:a16="http://schemas.microsoft.com/office/drawing/2014/main" id="{2AACE700-B6F5-4639-BD54-750BEF850648}"/>
              </a:ext>
            </a:extLst>
          </p:cNvPr>
          <p:cNvSpPr/>
          <p:nvPr/>
        </p:nvSpPr>
        <p:spPr>
          <a:xfrm>
            <a:off x="306000" y="1774154"/>
            <a:ext cx="4266000" cy="553998"/>
          </a:xfrm>
          <a:prstGeom prst="rect">
            <a:avLst/>
          </a:prstGeom>
          <a:solidFill>
            <a:schemeClr val="bg1">
              <a:lumMod val="95000"/>
            </a:schemeClr>
          </a:solidFill>
        </p:spPr>
        <p:txBody>
          <a:bodyPr wrap="square">
            <a:spAutoFit/>
          </a:bodyPr>
          <a:lstStyle/>
          <a:p>
            <a:pPr marL="342900" lvl="0" indent="-342900">
              <a:spcBef>
                <a:spcPts val="800"/>
              </a:spcBef>
              <a:buSzPts val="1100"/>
              <a:buFont typeface="Calibri" panose="020F0502020204030204" pitchFamily="34" charset="0"/>
              <a:buChar char="-"/>
              <a:tabLst>
                <a:tab pos="1051560" algn="l"/>
                <a:tab pos="1052195" algn="l"/>
              </a:tabLst>
            </a:pP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Sender address</a:t>
            </a:r>
            <a:endParaRPr lang="de-DE" sz="10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SzPts val="1100"/>
              <a:buFont typeface="Calibri" panose="020F0502020204030204" pitchFamily="34" charset="0"/>
              <a:buChar char="-"/>
              <a:tabLst>
                <a:tab pos="1051560" algn="l"/>
                <a:tab pos="1052195" algn="l"/>
              </a:tabLst>
            </a:pP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Bank account details</a:t>
            </a:r>
            <a:endParaRPr lang="de-DE" sz="10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SzPts val="1100"/>
              <a:buFont typeface="Calibri" panose="020F0502020204030204" pitchFamily="34" charset="0"/>
              <a:buChar char="-"/>
              <a:tabLst>
                <a:tab pos="1051560" algn="l"/>
                <a:tab pos="1052195" algn="l"/>
              </a:tabLst>
            </a:pPr>
            <a:r>
              <a:rPr lang="en-GB" sz="1000" dirty="0">
                <a:solidFill>
                  <a:srgbClr val="000000"/>
                </a:solidFill>
                <a:latin typeface="Arial" panose="020B0604020202020204" pitchFamily="34" charset="0"/>
                <a:ea typeface="Calibri" panose="020F0502020204030204" pitchFamily="34" charset="0"/>
                <a:cs typeface="Arial" panose="020B0604020202020204" pitchFamily="34" charset="0"/>
              </a:rPr>
              <a:t>Tax number</a:t>
            </a:r>
            <a:endParaRPr lang="de-DE"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Grafik 5">
            <a:extLst>
              <a:ext uri="{FF2B5EF4-FFF2-40B4-BE49-F238E27FC236}">
                <a16:creationId xmlns:a16="http://schemas.microsoft.com/office/drawing/2014/main" id="{6446C43E-540B-49D2-823E-F3F04DE92A40}"/>
              </a:ext>
            </a:extLst>
          </p:cNvPr>
          <p:cNvPicPr/>
          <p:nvPr/>
        </p:nvPicPr>
        <p:blipFill>
          <a:blip r:embed="rId2"/>
          <a:stretch>
            <a:fillRect/>
          </a:stretch>
        </p:blipFill>
        <p:spPr>
          <a:xfrm>
            <a:off x="5071462" y="735335"/>
            <a:ext cx="3440323" cy="4261915"/>
          </a:xfrm>
          <a:prstGeom prst="rect">
            <a:avLst/>
          </a:prstGeom>
        </p:spPr>
      </p:pic>
      <p:sp>
        <p:nvSpPr>
          <p:cNvPr id="7" name="Textfeld 2">
            <a:extLst>
              <a:ext uri="{FF2B5EF4-FFF2-40B4-BE49-F238E27FC236}">
                <a16:creationId xmlns:a16="http://schemas.microsoft.com/office/drawing/2014/main" id="{DBCEFEF6-E45E-4D97-B62D-FDEEA408A46A}"/>
              </a:ext>
            </a:extLst>
          </p:cNvPr>
          <p:cNvSpPr txBox="1">
            <a:spLocks noChangeArrowheads="1"/>
          </p:cNvSpPr>
          <p:nvPr/>
        </p:nvSpPr>
        <p:spPr bwMode="auto">
          <a:xfrm>
            <a:off x="305999" y="2868190"/>
            <a:ext cx="4265999" cy="2027810"/>
          </a:xfrm>
          <a:prstGeom prst="rect">
            <a:avLst/>
          </a:prstGeom>
          <a:solidFill>
            <a:srgbClr val="FA0000"/>
          </a:solidFill>
          <a:ln w="9525">
            <a:solidFill>
              <a:schemeClr val="bg1">
                <a:lumMod val="65000"/>
              </a:schemeClr>
            </a:solidFill>
            <a:miter lim="800000"/>
            <a:headEnd/>
            <a:tailEnd/>
          </a:ln>
        </p:spPr>
        <p:txBody>
          <a:bodyPr rot="0" vert="horz" wrap="square" lIns="91440" tIns="45720" rIns="91440" bIns="45720" anchor="ctr" anchorCtr="0">
            <a:noAutofit/>
          </a:bodyPr>
          <a:lstStyle/>
          <a:p>
            <a:pPr>
              <a:spcAft>
                <a:spcPts val="0"/>
              </a:spcAft>
            </a:pPr>
            <a:r>
              <a:rPr lang="en-GB" sz="1000" dirty="0">
                <a:solidFill>
                  <a:srgbClr val="FFFFFF"/>
                </a:solidFill>
                <a:effectLst/>
                <a:latin typeface="Arial" panose="020B0604020202020204" pitchFamily="34" charset="0"/>
                <a:ea typeface="Calibri" panose="020F0502020204030204" pitchFamily="34" charset="0"/>
                <a:cs typeface="Arial" panose="020B0604020202020204" pitchFamily="34" charset="0"/>
              </a:rPr>
              <a:t>Enter the information required:</a:t>
            </a:r>
            <a:endParaRPr lang="de-DE" sz="10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000" dirty="0">
                <a:solidFill>
                  <a:srgbClr val="FFFFFF"/>
                </a:solidFill>
                <a:effectLst/>
                <a:latin typeface="Arial" panose="020B0604020202020204" pitchFamily="34" charset="0"/>
                <a:ea typeface="Calibri" panose="020F0502020204030204" pitchFamily="34" charset="0"/>
                <a:cs typeface="Arial" panose="020B0604020202020204" pitchFamily="34" charset="0"/>
              </a:rPr>
              <a:t>From what addresses will your invoices be issued? Enter the following:</a:t>
            </a:r>
          </a:p>
          <a:p>
            <a:pPr>
              <a:spcAft>
                <a:spcPts val="0"/>
              </a:spcAft>
            </a:pPr>
            <a:endParaRPr lang="de-DE" sz="1000" dirty="0">
              <a:effectLst/>
              <a:latin typeface="Arial" panose="020B0604020202020204" pitchFamily="34" charset="0"/>
              <a:ea typeface="Calibri" panose="020F0502020204030204" pitchFamily="34" charset="0"/>
              <a:cs typeface="Arial" panose="020B0604020202020204" pitchFamily="34" charset="0"/>
            </a:endParaRPr>
          </a:p>
          <a:p>
            <a:r>
              <a:rPr lang="en-GB" sz="1000" dirty="0">
                <a:solidFill>
                  <a:srgbClr val="FFFFFF"/>
                </a:solidFill>
                <a:effectLst/>
                <a:latin typeface="Arial" panose="020B0604020202020204" pitchFamily="34" charset="0"/>
                <a:ea typeface="Calibri" panose="020F0502020204030204" pitchFamily="34" charset="0"/>
                <a:cs typeface="Arial" panose="020B0604020202020204" pitchFamily="34" charset="0"/>
              </a:rPr>
              <a:t>1.  An invoice (billing) address</a:t>
            </a:r>
            <a:br>
              <a:rPr lang="en-GB" sz="1000" dirty="0">
                <a:solidFill>
                  <a:srgbClr val="FFFFFF"/>
                </a:solidFill>
                <a:effectLst/>
                <a:latin typeface="Arial" panose="020B0604020202020204" pitchFamily="34" charset="0"/>
                <a:ea typeface="Calibri" panose="020F0502020204030204" pitchFamily="34" charset="0"/>
                <a:cs typeface="Arial" panose="020B0604020202020204" pitchFamily="34" charset="0"/>
              </a:rPr>
            </a:br>
            <a:r>
              <a:rPr lang="en-US" sz="700" dirty="0">
                <a:solidFill>
                  <a:schemeClr val="bg1"/>
                </a:solidFill>
                <a:latin typeface="Arial" panose="020B0604020202020204" pitchFamily="34" charset="0"/>
                <a:cs typeface="Arial" panose="020B0604020202020204" pitchFamily="34" charset="0"/>
              </a:rPr>
              <a:t>The invoicing party's address appears on the invoices; in some countries it is even mandatory. If you have a simple business structure, you may also use this address as the payee and the delivery address. If not, uncheck the boxes to specify a different address for it.</a:t>
            </a:r>
            <a:br>
              <a:rPr lang="de-DE" sz="700" dirty="0">
                <a:solidFill>
                  <a:schemeClr val="bg1"/>
                </a:solidFill>
                <a:latin typeface="Arial" panose="020B0604020202020204" pitchFamily="34" charset="0"/>
                <a:cs typeface="Arial" panose="020B0604020202020204" pitchFamily="34" charset="0"/>
              </a:rPr>
            </a:br>
            <a:endParaRPr lang="de-DE" sz="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GB"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2.  A </a:t>
            </a:r>
            <a:r>
              <a:rPr lang="en-GB" sz="1000" dirty="0">
                <a:solidFill>
                  <a:schemeClr val="bg1"/>
                </a:solidFill>
                <a:latin typeface="Arial" panose="020B0604020202020204" pitchFamily="34" charset="0"/>
                <a:ea typeface="Calibri" panose="020F0502020204030204" pitchFamily="34" charset="0"/>
                <a:cs typeface="Arial" panose="020B0604020202020204" pitchFamily="34" charset="0"/>
              </a:rPr>
              <a:t>B</a:t>
            </a:r>
            <a:r>
              <a:rPr lang="en-GB"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eneficiary (Remit-To) address</a:t>
            </a:r>
            <a:br>
              <a:rPr lang="en-GB"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700" dirty="0">
                <a:solidFill>
                  <a:schemeClr val="bg1"/>
                </a:solidFill>
                <a:latin typeface="Arial" panose="020B0604020202020204" pitchFamily="34" charset="0"/>
                <a:cs typeface="Arial" panose="020B0604020202020204" pitchFamily="34" charset="0"/>
              </a:rPr>
              <a:t>Uncheck this box if your payee address is different from the legal entity address or if you have multiple payee addresses.</a:t>
            </a:r>
            <a:endParaRPr lang="de-DE" sz="700" dirty="0">
              <a:solidFill>
                <a:schemeClr val="bg1"/>
              </a:solidFill>
              <a:latin typeface="Arial" panose="020B0604020202020204" pitchFamily="34" charset="0"/>
              <a:cs typeface="Arial" panose="020B0604020202020204" pitchFamily="34" charset="0"/>
            </a:endParaRPr>
          </a:p>
          <a:p>
            <a:pPr>
              <a:spcAft>
                <a:spcPts val="0"/>
              </a:spcAft>
            </a:pPr>
            <a:endParaRPr lang="de-DE" sz="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GB"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3.  A sender (ship from) address</a:t>
            </a:r>
            <a:br>
              <a:rPr lang="en-GB"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700" dirty="0">
                <a:solidFill>
                  <a:schemeClr val="bg1"/>
                </a:solidFill>
                <a:latin typeface="Arial" panose="020B0604020202020204" pitchFamily="34" charset="0"/>
                <a:cs typeface="Arial" panose="020B0604020202020204" pitchFamily="34" charset="0"/>
              </a:rPr>
              <a:t>Uncheck this box if your sender address for deliveries is different from your legal address or if you have multiple locations. It is recommended that you include this information on the invoice if the addresses differ. This information is mandatory in many countries</a:t>
            </a:r>
            <a:r>
              <a:rPr lang="de-DE" sz="700" dirty="0">
                <a:solidFill>
                  <a:schemeClr val="bg1"/>
                </a:solidFill>
                <a:latin typeface="Arial" panose="020B0604020202020204" pitchFamily="34" charset="0"/>
                <a:cs typeface="Arial" panose="020B0604020202020204" pitchFamily="34" charset="0"/>
              </a:rPr>
              <a:t>.</a:t>
            </a:r>
            <a:endParaRPr lang="de-DE" sz="10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uppieren 8">
            <a:extLst>
              <a:ext uri="{FF2B5EF4-FFF2-40B4-BE49-F238E27FC236}">
                <a16:creationId xmlns:a16="http://schemas.microsoft.com/office/drawing/2014/main" id="{767B87F9-2C24-4E46-83D0-E86B8D43ECFD}"/>
              </a:ext>
            </a:extLst>
          </p:cNvPr>
          <p:cNvGrpSpPr/>
          <p:nvPr/>
        </p:nvGrpSpPr>
        <p:grpSpPr>
          <a:xfrm>
            <a:off x="98950" y="2628633"/>
            <a:ext cx="361474" cy="342329"/>
            <a:chOff x="2859108" y="3251495"/>
            <a:chExt cx="361474" cy="342329"/>
          </a:xfrm>
        </p:grpSpPr>
        <p:sp>
          <p:nvSpPr>
            <p:cNvPr id="10" name="object 13">
              <a:extLst>
                <a:ext uri="{FF2B5EF4-FFF2-40B4-BE49-F238E27FC236}">
                  <a16:creationId xmlns:a16="http://schemas.microsoft.com/office/drawing/2014/main" id="{A602F80A-E04F-4277-BF49-6577820EDC8D}"/>
                </a:ext>
              </a:extLst>
            </p:cNvPr>
            <p:cNvSpPr/>
            <p:nvPr/>
          </p:nvSpPr>
          <p:spPr>
            <a:xfrm>
              <a:off x="2859108" y="3251495"/>
              <a:ext cx="361474" cy="339566"/>
            </a:xfrm>
            <a:custGeom>
              <a:avLst/>
              <a:gdLst/>
              <a:ahLst/>
              <a:cxnLst/>
              <a:rect l="l" t="t" r="r" b="b"/>
              <a:pathLst>
                <a:path w="481964" h="452754">
                  <a:moveTo>
                    <a:pt x="240792" y="0"/>
                  </a:moveTo>
                  <a:lnTo>
                    <a:pt x="192265" y="4597"/>
                  </a:lnTo>
                  <a:lnTo>
                    <a:pt x="147066" y="17784"/>
                  </a:lnTo>
                  <a:lnTo>
                    <a:pt x="106164" y="38649"/>
                  </a:lnTo>
                  <a:lnTo>
                    <a:pt x="70527" y="66284"/>
                  </a:lnTo>
                  <a:lnTo>
                    <a:pt x="41124" y="99778"/>
                  </a:lnTo>
                  <a:lnTo>
                    <a:pt x="18923" y="138220"/>
                  </a:lnTo>
                  <a:lnTo>
                    <a:pt x="4892" y="180702"/>
                  </a:lnTo>
                  <a:lnTo>
                    <a:pt x="0" y="226313"/>
                  </a:lnTo>
                  <a:lnTo>
                    <a:pt x="4892" y="271925"/>
                  </a:lnTo>
                  <a:lnTo>
                    <a:pt x="18923" y="314407"/>
                  </a:lnTo>
                  <a:lnTo>
                    <a:pt x="41124" y="352849"/>
                  </a:lnTo>
                  <a:lnTo>
                    <a:pt x="70527" y="386343"/>
                  </a:lnTo>
                  <a:lnTo>
                    <a:pt x="106164" y="413978"/>
                  </a:lnTo>
                  <a:lnTo>
                    <a:pt x="147066" y="434843"/>
                  </a:lnTo>
                  <a:lnTo>
                    <a:pt x="192265" y="448030"/>
                  </a:lnTo>
                  <a:lnTo>
                    <a:pt x="240792" y="452627"/>
                  </a:lnTo>
                  <a:lnTo>
                    <a:pt x="289318" y="448030"/>
                  </a:lnTo>
                  <a:lnTo>
                    <a:pt x="334517" y="434843"/>
                  </a:lnTo>
                  <a:lnTo>
                    <a:pt x="375419" y="413978"/>
                  </a:lnTo>
                  <a:lnTo>
                    <a:pt x="411056" y="386343"/>
                  </a:lnTo>
                  <a:lnTo>
                    <a:pt x="440459" y="352849"/>
                  </a:lnTo>
                  <a:lnTo>
                    <a:pt x="462660" y="314407"/>
                  </a:lnTo>
                  <a:lnTo>
                    <a:pt x="476691" y="271925"/>
                  </a:lnTo>
                  <a:lnTo>
                    <a:pt x="481584" y="226313"/>
                  </a:lnTo>
                  <a:lnTo>
                    <a:pt x="476691" y="180702"/>
                  </a:lnTo>
                  <a:lnTo>
                    <a:pt x="462660" y="138220"/>
                  </a:lnTo>
                  <a:lnTo>
                    <a:pt x="440459" y="99778"/>
                  </a:lnTo>
                  <a:lnTo>
                    <a:pt x="411056" y="66284"/>
                  </a:lnTo>
                  <a:lnTo>
                    <a:pt x="375419" y="38649"/>
                  </a:lnTo>
                  <a:lnTo>
                    <a:pt x="334517" y="17784"/>
                  </a:lnTo>
                  <a:lnTo>
                    <a:pt x="289318" y="4597"/>
                  </a:lnTo>
                  <a:lnTo>
                    <a:pt x="240792" y="0"/>
                  </a:lnTo>
                  <a:close/>
                </a:path>
              </a:pathLst>
            </a:custGeom>
            <a:solidFill>
              <a:srgbClr val="F1A7A0"/>
            </a:solidFill>
          </p:spPr>
          <p:txBody>
            <a:bodyPr wrap="square" lIns="0" tIns="0" rIns="0" bIns="0" rtlCol="0"/>
            <a:lstStyle/>
            <a:p>
              <a:endParaRPr sz="1013"/>
            </a:p>
          </p:txBody>
        </p:sp>
        <p:sp>
          <p:nvSpPr>
            <p:cNvPr id="11" name="object 14">
              <a:extLst>
                <a:ext uri="{FF2B5EF4-FFF2-40B4-BE49-F238E27FC236}">
                  <a16:creationId xmlns:a16="http://schemas.microsoft.com/office/drawing/2014/main" id="{37158BB2-7602-4B45-9E6C-B96F9F6725D1}"/>
                </a:ext>
              </a:extLst>
            </p:cNvPr>
            <p:cNvSpPr/>
            <p:nvPr/>
          </p:nvSpPr>
          <p:spPr>
            <a:xfrm>
              <a:off x="2980014" y="3351413"/>
              <a:ext cx="233363" cy="242411"/>
            </a:xfrm>
            <a:custGeom>
              <a:avLst/>
              <a:gdLst/>
              <a:ahLst/>
              <a:cxnLst/>
              <a:rect l="l" t="t" r="r" b="b"/>
              <a:pathLst>
                <a:path w="311150" h="323214">
                  <a:moveTo>
                    <a:pt x="84708" y="0"/>
                  </a:moveTo>
                  <a:lnTo>
                    <a:pt x="51820" y="6279"/>
                  </a:lnTo>
                  <a:lnTo>
                    <a:pt x="24885" y="23377"/>
                  </a:lnTo>
                  <a:lnTo>
                    <a:pt x="6684" y="48681"/>
                  </a:lnTo>
                  <a:lnTo>
                    <a:pt x="0" y="79578"/>
                  </a:lnTo>
                  <a:lnTo>
                    <a:pt x="766" y="87749"/>
                  </a:lnTo>
                  <a:lnTo>
                    <a:pt x="4868" y="105541"/>
                  </a:lnTo>
                  <a:lnTo>
                    <a:pt x="15007" y="130047"/>
                  </a:lnTo>
                  <a:lnTo>
                    <a:pt x="33883" y="158356"/>
                  </a:lnTo>
                  <a:lnTo>
                    <a:pt x="39006" y="168531"/>
                  </a:lnTo>
                  <a:lnTo>
                    <a:pt x="41189" y="180044"/>
                  </a:lnTo>
                  <a:lnTo>
                    <a:pt x="41623" y="189467"/>
                  </a:lnTo>
                  <a:lnTo>
                    <a:pt x="41503" y="193370"/>
                  </a:lnTo>
                  <a:lnTo>
                    <a:pt x="37274" y="193370"/>
                  </a:lnTo>
                  <a:lnTo>
                    <a:pt x="35585" y="194970"/>
                  </a:lnTo>
                  <a:lnTo>
                    <a:pt x="35585" y="199745"/>
                  </a:lnTo>
                  <a:lnTo>
                    <a:pt x="41503" y="205308"/>
                  </a:lnTo>
                  <a:lnTo>
                    <a:pt x="41503" y="206908"/>
                  </a:lnTo>
                  <a:lnTo>
                    <a:pt x="37274" y="206908"/>
                  </a:lnTo>
                  <a:lnTo>
                    <a:pt x="35585" y="209295"/>
                  </a:lnTo>
                  <a:lnTo>
                    <a:pt x="35585" y="213271"/>
                  </a:lnTo>
                  <a:lnTo>
                    <a:pt x="41503" y="218846"/>
                  </a:lnTo>
                  <a:lnTo>
                    <a:pt x="41503" y="220433"/>
                  </a:lnTo>
                  <a:lnTo>
                    <a:pt x="37274" y="220433"/>
                  </a:lnTo>
                  <a:lnTo>
                    <a:pt x="35585" y="222821"/>
                  </a:lnTo>
                  <a:lnTo>
                    <a:pt x="35585" y="227596"/>
                  </a:lnTo>
                  <a:lnTo>
                    <a:pt x="37274" y="228384"/>
                  </a:lnTo>
                  <a:lnTo>
                    <a:pt x="36423" y="228384"/>
                  </a:lnTo>
                  <a:lnTo>
                    <a:pt x="41503" y="232371"/>
                  </a:lnTo>
                  <a:lnTo>
                    <a:pt x="41503" y="237147"/>
                  </a:lnTo>
                  <a:lnTo>
                    <a:pt x="43205" y="239534"/>
                  </a:lnTo>
                  <a:lnTo>
                    <a:pt x="44894" y="240322"/>
                  </a:lnTo>
                  <a:lnTo>
                    <a:pt x="44894" y="241122"/>
                  </a:lnTo>
                  <a:lnTo>
                    <a:pt x="46596" y="242709"/>
                  </a:lnTo>
                  <a:lnTo>
                    <a:pt x="45745" y="243509"/>
                  </a:lnTo>
                  <a:lnTo>
                    <a:pt x="131305" y="323088"/>
                  </a:lnTo>
                  <a:lnTo>
                    <a:pt x="179097" y="309411"/>
                  </a:lnTo>
                  <a:lnTo>
                    <a:pt x="222090" y="287218"/>
                  </a:lnTo>
                  <a:lnTo>
                    <a:pt x="259146" y="257539"/>
                  </a:lnTo>
                  <a:lnTo>
                    <a:pt x="289127" y="221404"/>
                  </a:lnTo>
                  <a:lnTo>
                    <a:pt x="310895" y="179844"/>
                  </a:lnTo>
                  <a:lnTo>
                    <a:pt x="151638" y="31038"/>
                  </a:lnTo>
                  <a:lnTo>
                    <a:pt x="138558" y="18130"/>
                  </a:lnTo>
                  <a:lnTo>
                    <a:pt x="122621" y="8356"/>
                  </a:lnTo>
                  <a:lnTo>
                    <a:pt x="104460" y="2163"/>
                  </a:lnTo>
                  <a:lnTo>
                    <a:pt x="84708" y="0"/>
                  </a:lnTo>
                  <a:close/>
                </a:path>
              </a:pathLst>
            </a:custGeom>
            <a:solidFill>
              <a:srgbClr val="9F1F15"/>
            </a:solidFill>
          </p:spPr>
          <p:txBody>
            <a:bodyPr wrap="square" lIns="0" tIns="0" rIns="0" bIns="0" rtlCol="0"/>
            <a:lstStyle/>
            <a:p>
              <a:endParaRPr sz="1013"/>
            </a:p>
          </p:txBody>
        </p:sp>
        <p:sp>
          <p:nvSpPr>
            <p:cNvPr id="12" name="object 15">
              <a:extLst>
                <a:ext uri="{FF2B5EF4-FFF2-40B4-BE49-F238E27FC236}">
                  <a16:creationId xmlns:a16="http://schemas.microsoft.com/office/drawing/2014/main" id="{34745F8A-0E2F-4DFE-90B2-1335457C4743}"/>
                </a:ext>
              </a:extLst>
            </p:cNvPr>
            <p:cNvSpPr/>
            <p:nvPr/>
          </p:nvSpPr>
          <p:spPr>
            <a:xfrm>
              <a:off x="2913972" y="3290357"/>
              <a:ext cx="251460" cy="238887"/>
            </a:xfrm>
            <a:prstGeom prst="rect">
              <a:avLst/>
            </a:prstGeom>
            <a:blipFill>
              <a:blip r:embed="rId3" cstate="print"/>
              <a:stretch>
                <a:fillRect/>
              </a:stretch>
            </a:blipFill>
          </p:spPr>
          <p:txBody>
            <a:bodyPr wrap="square" lIns="0" tIns="0" rIns="0" bIns="0" rtlCol="0"/>
            <a:lstStyle/>
            <a:p>
              <a:endParaRPr sz="1013"/>
            </a:p>
          </p:txBody>
        </p:sp>
      </p:grpSp>
    </p:spTree>
    <p:extLst>
      <p:ext uri="{BB962C8B-B14F-4D97-AF65-F5344CB8AC3E}">
        <p14:creationId xmlns:p14="http://schemas.microsoft.com/office/powerpoint/2010/main" val="415020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a:t>
            </a:r>
          </a:p>
          <a:p>
            <a:r>
              <a:rPr lang="de-DE" sz="1800" dirty="0">
                <a:solidFill>
                  <a:srgbClr val="49B8E7"/>
                </a:solidFill>
              </a:rPr>
              <a:t>Bank Account Wizard  5/8</a:t>
            </a: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26</a:t>
            </a:fld>
            <a:endParaRPr lang="de-DE" dirty="0"/>
          </a:p>
        </p:txBody>
      </p:sp>
      <p:sp>
        <p:nvSpPr>
          <p:cNvPr id="3" name="Rechteck 2">
            <a:extLst>
              <a:ext uri="{FF2B5EF4-FFF2-40B4-BE49-F238E27FC236}">
                <a16:creationId xmlns:a16="http://schemas.microsoft.com/office/drawing/2014/main" id="{E50793E2-E853-4FFF-B3F2-50A3106AC054}"/>
              </a:ext>
            </a:extLst>
          </p:cNvPr>
          <p:cNvSpPr/>
          <p:nvPr/>
        </p:nvSpPr>
        <p:spPr>
          <a:xfrm>
            <a:off x="234362" y="1089256"/>
            <a:ext cx="4775627" cy="1262718"/>
          </a:xfrm>
          <a:prstGeom prst="rect">
            <a:avLst/>
          </a:prstGeom>
        </p:spPr>
        <p:txBody>
          <a:bodyPr wrap="square">
            <a:spAutoFit/>
          </a:bodyPr>
          <a:lstStyle/>
          <a:p>
            <a:pPr marR="83820" algn="just">
              <a:lnSpc>
                <a:spcPct val="107000"/>
              </a:lnSpc>
              <a:spcBef>
                <a:spcPts val="185"/>
              </a:spcBef>
              <a:spcAft>
                <a:spcPts val="600"/>
              </a:spcAft>
            </a:pPr>
            <a:r>
              <a:rPr lang="en-GB" sz="1000" dirty="0">
                <a:latin typeface="Arial" panose="020B0604020202020204" pitchFamily="34" charset="0"/>
                <a:ea typeface="Calibri" panose="020F0502020204030204" pitchFamily="34" charset="0"/>
                <a:cs typeface="Arial" panose="020B0604020202020204" pitchFamily="34" charset="0"/>
              </a:rPr>
              <a:t>Now enter your bank details. </a:t>
            </a:r>
            <a:r>
              <a:rPr lang="en-GB" sz="1000" dirty="0">
                <a:solidFill>
                  <a:srgbClr val="FF0000"/>
                </a:solidFill>
                <a:latin typeface="Arial" panose="020B0604020202020204" pitchFamily="34" charset="0"/>
                <a:ea typeface="Calibri" panose="020F0502020204030204" pitchFamily="34" charset="0"/>
                <a:cs typeface="Arial" panose="020B0604020202020204" pitchFamily="34" charset="0"/>
              </a:rPr>
              <a:t>Please enter only one bank account per currency</a:t>
            </a:r>
            <a:r>
              <a:rPr lang="en-GB" sz="1000" dirty="0">
                <a:latin typeface="Arial" panose="020B0604020202020204" pitchFamily="34" charset="0"/>
                <a:ea typeface="Calibri" panose="020F0502020204030204" pitchFamily="34" charset="0"/>
                <a:cs typeface="Arial" panose="020B0604020202020204" pitchFamily="34" charset="0"/>
              </a:rPr>
              <a:t>.</a:t>
            </a:r>
            <a:endParaRPr lang="de-DE"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830"/>
              </a:spcBef>
              <a:spcAft>
                <a:spcPts val="600"/>
              </a:spcAft>
            </a:pPr>
            <a:r>
              <a:rPr lang="en-GB" sz="1000" dirty="0">
                <a:latin typeface="Arial" panose="020B0604020202020204" pitchFamily="34" charset="0"/>
                <a:ea typeface="Calibri" panose="020F0502020204030204" pitchFamily="34" charset="0"/>
                <a:cs typeface="Arial" panose="020B0604020202020204" pitchFamily="34" charset="0"/>
              </a:rPr>
              <a:t>We recommend that you complete the following fields even though only the IBAN is a mandatory field because the information will then also be saved in your profile.</a:t>
            </a:r>
          </a:p>
          <a:p>
            <a:pPr algn="just">
              <a:lnSpc>
                <a:spcPct val="107000"/>
              </a:lnSpc>
              <a:spcBef>
                <a:spcPts val="830"/>
              </a:spcBef>
              <a:spcAft>
                <a:spcPts val="600"/>
              </a:spcAft>
            </a:pPr>
            <a:r>
              <a:rPr lang="en-GB" sz="1000" dirty="0">
                <a:latin typeface="Arial" panose="020B0604020202020204" pitchFamily="34" charset="0"/>
                <a:ea typeface="Calibri" panose="020F0502020204030204" pitchFamily="34" charset="0"/>
                <a:cs typeface="Arial" panose="020B0604020202020204" pitchFamily="34" charset="0"/>
              </a:rPr>
              <a:t>Please have the following information ready:</a:t>
            </a:r>
            <a:endParaRPr lang="de-DE" sz="10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elle 3">
            <a:extLst>
              <a:ext uri="{FF2B5EF4-FFF2-40B4-BE49-F238E27FC236}">
                <a16:creationId xmlns:a16="http://schemas.microsoft.com/office/drawing/2014/main" id="{612199F7-47D5-4D36-A7AD-CED53551B6D3}"/>
              </a:ext>
            </a:extLst>
          </p:cNvPr>
          <p:cNvGraphicFramePr>
            <a:graphicFrameLocks noGrp="1"/>
          </p:cNvGraphicFramePr>
          <p:nvPr>
            <p:extLst>
              <p:ext uri="{D42A27DB-BD31-4B8C-83A1-F6EECF244321}">
                <p14:modId xmlns:p14="http://schemas.microsoft.com/office/powerpoint/2010/main" val="3080415825"/>
              </p:ext>
            </p:extLst>
          </p:nvPr>
        </p:nvGraphicFramePr>
        <p:xfrm>
          <a:off x="305999" y="2364282"/>
          <a:ext cx="4637218" cy="1790700"/>
        </p:xfrm>
        <a:graphic>
          <a:graphicData uri="http://schemas.openxmlformats.org/drawingml/2006/table">
            <a:tbl>
              <a:tblPr firstRow="1" firstCol="1" bandRow="1">
                <a:tableStyleId>{5C22544A-7EE6-4342-B048-85BDC9FD1C3A}</a:tableStyleId>
              </a:tblPr>
              <a:tblGrid>
                <a:gridCol w="4637218">
                  <a:extLst>
                    <a:ext uri="{9D8B030D-6E8A-4147-A177-3AD203B41FA5}">
                      <a16:colId xmlns:a16="http://schemas.microsoft.com/office/drawing/2014/main" val="2516158319"/>
                    </a:ext>
                  </a:extLst>
                </a:gridCol>
              </a:tblGrid>
              <a:tr h="0">
                <a:tc>
                  <a:txBody>
                    <a:bodyPr/>
                    <a:lstStyle/>
                    <a:p>
                      <a:pPr marL="342900" lvl="0" indent="-342900" rtl="0">
                        <a:spcBef>
                          <a:spcPts val="95"/>
                        </a:spcBef>
                        <a:spcAft>
                          <a:spcPts val="0"/>
                        </a:spcAft>
                        <a:buFont typeface="Symbol" panose="05050102010706020507" pitchFamily="18" charset="2"/>
                        <a:buChar char="-"/>
                        <a:tabLst>
                          <a:tab pos="1051560" algn="l"/>
                          <a:tab pos="1052195" algn="l"/>
                        </a:tabLst>
                      </a:pPr>
                      <a:r>
                        <a:rPr lang="en-GB" sz="1000" b="0" dirty="0">
                          <a:solidFill>
                            <a:schemeClr val="tx1"/>
                          </a:solidFill>
                          <a:effectLst/>
                        </a:rPr>
                        <a:t>Country of bank account</a:t>
                      </a:r>
                      <a:endParaRPr lang="de-DE" sz="1000" b="0" dirty="0">
                        <a:solidFill>
                          <a:schemeClr val="tx1"/>
                        </a:solidFill>
                        <a:effectLst/>
                      </a:endParaRPr>
                    </a:p>
                    <a:p>
                      <a:pPr marL="342900" lvl="0" indent="-342900">
                        <a:spcBef>
                          <a:spcPts val="95"/>
                        </a:spcBef>
                        <a:spcAft>
                          <a:spcPts val="0"/>
                        </a:spcAft>
                        <a:buFont typeface="Symbol" panose="05050102010706020507" pitchFamily="18" charset="2"/>
                        <a:buChar char="-"/>
                        <a:tabLst>
                          <a:tab pos="1051560" algn="l"/>
                          <a:tab pos="1052195" algn="l"/>
                        </a:tabLst>
                      </a:pPr>
                      <a:r>
                        <a:rPr lang="en-GB" sz="1000" b="0" dirty="0">
                          <a:solidFill>
                            <a:schemeClr val="tx1"/>
                          </a:solidFill>
                          <a:effectLst/>
                        </a:rPr>
                        <a:t>Currency</a:t>
                      </a:r>
                      <a:endParaRPr lang="de-DE" sz="1000" b="0" dirty="0">
                        <a:solidFill>
                          <a:schemeClr val="tx1"/>
                        </a:solidFill>
                        <a:effectLst/>
                      </a:endParaRPr>
                    </a:p>
                    <a:p>
                      <a:pPr marL="342900" lvl="0" indent="-342900">
                        <a:spcBef>
                          <a:spcPts val="95"/>
                        </a:spcBef>
                        <a:spcAft>
                          <a:spcPts val="0"/>
                        </a:spcAft>
                        <a:buFont typeface="Symbol" panose="05050102010706020507" pitchFamily="18" charset="2"/>
                        <a:buChar char="-"/>
                        <a:tabLst>
                          <a:tab pos="1051560" algn="l"/>
                          <a:tab pos="1052195" algn="l"/>
                        </a:tabLst>
                      </a:pPr>
                      <a:r>
                        <a:rPr lang="en-GB" sz="1000" b="0" dirty="0">
                          <a:solidFill>
                            <a:schemeClr val="tx1"/>
                          </a:solidFill>
                          <a:effectLst/>
                        </a:rPr>
                        <a:t>Name of bank</a:t>
                      </a:r>
                      <a:endParaRPr lang="de-DE" sz="1000" b="0" dirty="0">
                        <a:solidFill>
                          <a:schemeClr val="tx1"/>
                        </a:solidFill>
                        <a:effectLst/>
                      </a:endParaRPr>
                    </a:p>
                    <a:p>
                      <a:pPr marL="342900" lvl="0" indent="-342900">
                        <a:spcBef>
                          <a:spcPts val="95"/>
                        </a:spcBef>
                        <a:spcAft>
                          <a:spcPts val="0"/>
                        </a:spcAft>
                        <a:buFont typeface="Symbol" panose="05050102010706020507" pitchFamily="18" charset="2"/>
                        <a:buChar char="-"/>
                        <a:tabLst>
                          <a:tab pos="1051560" algn="l"/>
                          <a:tab pos="1052195" algn="l"/>
                        </a:tabLst>
                      </a:pPr>
                      <a:r>
                        <a:rPr lang="en-GB" sz="1000" b="0" dirty="0">
                          <a:solidFill>
                            <a:schemeClr val="tx1"/>
                          </a:solidFill>
                          <a:effectLst/>
                        </a:rPr>
                        <a:t>Name of beneficiary (optional)</a:t>
                      </a:r>
                      <a:endParaRPr lang="de-DE" sz="1000" b="0" dirty="0">
                        <a:solidFill>
                          <a:schemeClr val="tx1"/>
                        </a:solidFill>
                        <a:effectLst/>
                      </a:endParaRPr>
                    </a:p>
                    <a:p>
                      <a:pPr marL="342900" lvl="0" indent="-342900">
                        <a:spcBef>
                          <a:spcPts val="95"/>
                        </a:spcBef>
                        <a:spcAft>
                          <a:spcPts val="0"/>
                        </a:spcAft>
                        <a:buFont typeface="Symbol" panose="05050102010706020507" pitchFamily="18" charset="2"/>
                        <a:buChar char="-"/>
                        <a:tabLst>
                          <a:tab pos="1051560" algn="l"/>
                          <a:tab pos="1052195" algn="l"/>
                        </a:tabLst>
                      </a:pPr>
                      <a:r>
                        <a:rPr lang="en-GB" sz="1000" b="0" dirty="0">
                          <a:solidFill>
                            <a:schemeClr val="tx1"/>
                          </a:solidFill>
                          <a:effectLst/>
                        </a:rPr>
                        <a:t>Bank code (please select “Routing Number”)</a:t>
                      </a:r>
                    </a:p>
                    <a:p>
                      <a:pPr marL="342900" lvl="0" indent="-342900" rtl="0">
                        <a:spcBef>
                          <a:spcPts val="95"/>
                        </a:spcBef>
                        <a:spcAft>
                          <a:spcPts val="0"/>
                        </a:spcAft>
                        <a:buFont typeface="Symbol" panose="05050102010706020507" pitchFamily="18" charset="2"/>
                        <a:buChar char="-"/>
                        <a:tabLst>
                          <a:tab pos="1051560" algn="l"/>
                          <a:tab pos="1052195" algn="l"/>
                        </a:tabLst>
                      </a:pPr>
                      <a:r>
                        <a:rPr lang="en-GB" sz="1000" b="0" dirty="0">
                          <a:solidFill>
                            <a:schemeClr val="tx1"/>
                          </a:solidFill>
                          <a:effectLst/>
                        </a:rPr>
                        <a:t>Account number</a:t>
                      </a:r>
                      <a:endParaRPr lang="de-DE" sz="1000" b="0" dirty="0">
                        <a:solidFill>
                          <a:schemeClr val="tx1"/>
                        </a:solidFill>
                        <a:effectLst/>
                      </a:endParaRPr>
                    </a:p>
                    <a:p>
                      <a:pPr marL="342900" lvl="0" indent="-342900">
                        <a:spcBef>
                          <a:spcPts val="110"/>
                        </a:spcBef>
                        <a:spcAft>
                          <a:spcPts val="0"/>
                        </a:spcAft>
                        <a:buFont typeface="Symbol" panose="05050102010706020507" pitchFamily="18" charset="2"/>
                        <a:buChar char="-"/>
                        <a:tabLst>
                          <a:tab pos="1051560" algn="l"/>
                          <a:tab pos="1052195" algn="l"/>
                        </a:tabLst>
                      </a:pPr>
                      <a:r>
                        <a:rPr lang="en-GB" sz="1000" b="0" dirty="0">
                          <a:solidFill>
                            <a:schemeClr val="tx1"/>
                          </a:solidFill>
                          <a:effectLst/>
                        </a:rPr>
                        <a:t>IBAN</a:t>
                      </a:r>
                      <a:endParaRPr lang="de-DE" sz="1000" b="0" dirty="0">
                        <a:solidFill>
                          <a:schemeClr val="tx1"/>
                        </a:solidFill>
                        <a:effectLst/>
                      </a:endParaRPr>
                    </a:p>
                    <a:p>
                      <a:pPr marL="342900" lvl="0" indent="-342900">
                        <a:spcBef>
                          <a:spcPts val="110"/>
                        </a:spcBef>
                        <a:spcAft>
                          <a:spcPts val="0"/>
                        </a:spcAft>
                        <a:buFont typeface="Symbol" panose="05050102010706020507" pitchFamily="18" charset="2"/>
                        <a:buChar char="-"/>
                        <a:tabLst>
                          <a:tab pos="1051560" algn="l"/>
                          <a:tab pos="1052195" algn="l"/>
                        </a:tabLst>
                      </a:pPr>
                      <a:r>
                        <a:rPr lang="en-GB" sz="1000" b="0" dirty="0">
                          <a:solidFill>
                            <a:schemeClr val="tx1"/>
                          </a:solidFill>
                          <a:effectLst/>
                        </a:rPr>
                        <a:t>SWIFT/BIC </a:t>
                      </a:r>
                      <a:r>
                        <a:rPr lang="en-GB" sz="1000" b="0" dirty="0">
                          <a:solidFill>
                            <a:srgbClr val="FF0000"/>
                          </a:solidFill>
                          <a:effectLst/>
                        </a:rPr>
                        <a:t>(if your SWIFT/BIC is shorter than 11 characters, please fill up with “X”)</a:t>
                      </a:r>
                      <a:endParaRPr lang="de-DE" sz="1000" b="0" dirty="0">
                        <a:solidFill>
                          <a:srgbClr val="FF0000"/>
                        </a:solidFill>
                        <a:effectLst/>
                      </a:endParaRPr>
                    </a:p>
                    <a:p>
                      <a:pPr marL="342900" lvl="0" indent="-342900">
                        <a:spcBef>
                          <a:spcPts val="110"/>
                        </a:spcBef>
                        <a:spcAft>
                          <a:spcPts val="0"/>
                        </a:spcAft>
                        <a:buFont typeface="Symbol" panose="05050102010706020507" pitchFamily="18" charset="2"/>
                        <a:buChar char="-"/>
                        <a:tabLst>
                          <a:tab pos="1051560" algn="l"/>
                          <a:tab pos="1052195" algn="l"/>
                        </a:tabLst>
                      </a:pPr>
                      <a:r>
                        <a:rPr lang="en-GB" sz="1000" b="0" dirty="0">
                          <a:solidFill>
                            <a:schemeClr val="tx1"/>
                          </a:solidFill>
                          <a:effectLst/>
                        </a:rPr>
                        <a:t>Type of bank account</a:t>
                      </a:r>
                      <a:endParaRPr lang="de-DE" sz="1000" b="0" dirty="0">
                        <a:solidFill>
                          <a:schemeClr val="tx1"/>
                        </a:solidFill>
                        <a:effectLst/>
                      </a:endParaRPr>
                    </a:p>
                    <a:p>
                      <a:pPr marL="342900" lvl="0" indent="-342900">
                        <a:spcBef>
                          <a:spcPts val="95"/>
                        </a:spcBef>
                        <a:spcAft>
                          <a:spcPts val="0"/>
                        </a:spcAft>
                        <a:buFont typeface="Symbol" panose="05050102010706020507" pitchFamily="18" charset="2"/>
                        <a:buChar char="-"/>
                        <a:tabLst>
                          <a:tab pos="1051560" algn="l"/>
                          <a:tab pos="1052195" algn="l"/>
                        </a:tabLst>
                      </a:pPr>
                      <a:r>
                        <a:rPr lang="en-GB" sz="1000" b="0" dirty="0">
                          <a:solidFill>
                            <a:schemeClr val="tx1"/>
                          </a:solidFill>
                          <a:effectLst/>
                        </a:rPr>
                        <a:t>Address of bank (optional)</a:t>
                      </a:r>
                      <a:endParaRPr lang="de-DE" sz="1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3496247671"/>
                  </a:ext>
                </a:extLst>
              </a:tr>
            </a:tbl>
          </a:graphicData>
        </a:graphic>
      </p:graphicFrame>
      <p:pic>
        <p:nvPicPr>
          <p:cNvPr id="6" name="Grafik 5">
            <a:extLst>
              <a:ext uri="{FF2B5EF4-FFF2-40B4-BE49-F238E27FC236}">
                <a16:creationId xmlns:a16="http://schemas.microsoft.com/office/drawing/2014/main" id="{900A4997-B205-4D65-A90F-2C0D24CB594A}"/>
              </a:ext>
            </a:extLst>
          </p:cNvPr>
          <p:cNvPicPr/>
          <p:nvPr/>
        </p:nvPicPr>
        <p:blipFill>
          <a:blip r:embed="rId2"/>
          <a:stretch>
            <a:fillRect/>
          </a:stretch>
        </p:blipFill>
        <p:spPr>
          <a:xfrm>
            <a:off x="5209775" y="918363"/>
            <a:ext cx="3360982" cy="4113839"/>
          </a:xfrm>
          <a:prstGeom prst="rect">
            <a:avLst/>
          </a:prstGeom>
        </p:spPr>
      </p:pic>
      <p:sp>
        <p:nvSpPr>
          <p:cNvPr id="5" name="Rechteck 4">
            <a:extLst>
              <a:ext uri="{FF2B5EF4-FFF2-40B4-BE49-F238E27FC236}">
                <a16:creationId xmlns:a16="http://schemas.microsoft.com/office/drawing/2014/main" id="{9D601DA7-D85B-49D6-A1E4-00161582DE63}"/>
              </a:ext>
            </a:extLst>
          </p:cNvPr>
          <p:cNvSpPr/>
          <p:nvPr/>
        </p:nvSpPr>
        <p:spPr>
          <a:xfrm>
            <a:off x="222838" y="4511569"/>
            <a:ext cx="4775626" cy="400110"/>
          </a:xfrm>
          <a:prstGeom prst="rect">
            <a:avLst/>
          </a:prstGeom>
        </p:spPr>
        <p:txBody>
          <a:bodyPr wrap="square">
            <a:spAutoFit/>
          </a:bodyPr>
          <a:lstStyle/>
          <a:p>
            <a:pPr algn="just">
              <a:spcBef>
                <a:spcPts val="15"/>
              </a:spcBef>
              <a:spcAft>
                <a:spcPts val="600"/>
              </a:spcAft>
            </a:pPr>
            <a:r>
              <a:rPr lang="en-GB" sz="1000" dirty="0">
                <a:latin typeface="Arial" panose="020B0604020202020204" pitchFamily="34" charset="0"/>
                <a:ea typeface="Calibri" panose="020F0502020204030204" pitchFamily="34" charset="0"/>
                <a:cs typeface="Arial" panose="020B0604020202020204" pitchFamily="34" charset="0"/>
              </a:rPr>
              <a:t>Click on the “</a:t>
            </a:r>
            <a:r>
              <a:rPr lang="en-GB" sz="1000" b="1" i="1" dirty="0">
                <a:solidFill>
                  <a:srgbClr val="2886C1"/>
                </a:solidFill>
                <a:latin typeface="Arial" panose="020B0604020202020204" pitchFamily="34" charset="0"/>
                <a:cs typeface="Arial" panose="020B0604020202020204" pitchFamily="34" charset="0"/>
              </a:rPr>
              <a:t>Save and Continue</a:t>
            </a:r>
            <a:r>
              <a:rPr lang="en-GB" sz="1000" i="1" dirty="0">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button to confirm the information you have entered.</a:t>
            </a:r>
            <a:endParaRPr lang="de-DE" sz="1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565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a:t>
            </a:r>
          </a:p>
          <a:p>
            <a:r>
              <a:rPr lang="de-DE" sz="1800" dirty="0">
                <a:solidFill>
                  <a:srgbClr val="49B8E7"/>
                </a:solidFill>
              </a:rPr>
              <a:t>Bank Account Wizard  6/8</a:t>
            </a: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27</a:t>
            </a:fld>
            <a:endParaRPr lang="de-DE" dirty="0"/>
          </a:p>
        </p:txBody>
      </p:sp>
      <p:sp>
        <p:nvSpPr>
          <p:cNvPr id="3" name="Rechteck 2">
            <a:extLst>
              <a:ext uri="{FF2B5EF4-FFF2-40B4-BE49-F238E27FC236}">
                <a16:creationId xmlns:a16="http://schemas.microsoft.com/office/drawing/2014/main" id="{AC685813-CE9E-4F24-A53D-F254E3AE32AC}"/>
              </a:ext>
            </a:extLst>
          </p:cNvPr>
          <p:cNvSpPr/>
          <p:nvPr/>
        </p:nvSpPr>
        <p:spPr>
          <a:xfrm>
            <a:off x="234363" y="1003709"/>
            <a:ext cx="7242202" cy="246221"/>
          </a:xfrm>
          <a:prstGeom prst="rect">
            <a:avLst/>
          </a:prstGeom>
        </p:spPr>
        <p:txBody>
          <a:bodyPr wrap="square">
            <a:spAutoFit/>
          </a:bodyPr>
          <a:lstStyle/>
          <a:p>
            <a:pPr algn="just">
              <a:spcBef>
                <a:spcPts val="15"/>
              </a:spcBef>
              <a:spcAft>
                <a:spcPts val="600"/>
              </a:spcAft>
            </a:pPr>
            <a:r>
              <a:rPr lang="en-GB" sz="1000" dirty="0">
                <a:latin typeface="Arial" panose="020B0604020202020204" pitchFamily="34" charset="0"/>
                <a:ea typeface="Calibri" panose="020F0502020204030204" pitchFamily="34" charset="0"/>
                <a:cs typeface="Arial" panose="020B0604020202020204" pitchFamily="34" charset="0"/>
              </a:rPr>
              <a:t>In the next step, you may add more beneficiaries if you wish. If no further beneficiaries are to be set up, click on </a:t>
            </a:r>
            <a:r>
              <a:rPr lang="en-GB" sz="1000" i="1" dirty="0">
                <a:latin typeface="Arial" panose="020B0604020202020204" pitchFamily="34" charset="0"/>
                <a:ea typeface="Calibri" panose="020F0502020204030204" pitchFamily="34" charset="0"/>
                <a:cs typeface="Arial" panose="020B0604020202020204" pitchFamily="34" charset="0"/>
              </a:rPr>
              <a:t>Next.</a:t>
            </a:r>
            <a:endParaRPr lang="de-DE" sz="1000" dirty="0">
              <a:latin typeface="Arial" panose="020B0604020202020204" pitchFamily="34" charset="0"/>
              <a:ea typeface="Calibri" panose="020F0502020204030204" pitchFamily="34" charset="0"/>
              <a:cs typeface="Arial" panose="020B0604020202020204" pitchFamily="34" charset="0"/>
            </a:endParaRPr>
          </a:p>
        </p:txBody>
      </p:sp>
      <p:pic>
        <p:nvPicPr>
          <p:cNvPr id="9220" name="Grafik 60">
            <a:extLst>
              <a:ext uri="{FF2B5EF4-FFF2-40B4-BE49-F238E27FC236}">
                <a16:creationId xmlns:a16="http://schemas.microsoft.com/office/drawing/2014/main" id="{67B4F3FF-AF52-493F-ADE6-13C330D25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796" y="1329459"/>
            <a:ext cx="2635250" cy="1389124"/>
          </a:xfrm>
          <a:prstGeom prst="rect">
            <a:avLst/>
          </a:prstGeom>
          <a:noFill/>
          <a:extLst>
            <a:ext uri="{909E8E84-426E-40DD-AFC4-6F175D3DCCD1}">
              <a14:hiddenFill xmlns:a14="http://schemas.microsoft.com/office/drawing/2010/main">
                <a:solidFill>
                  <a:srgbClr val="FFFFFF"/>
                </a:solidFill>
              </a14:hiddenFill>
            </a:ext>
          </a:extLst>
        </p:spPr>
      </p:pic>
      <p:pic>
        <p:nvPicPr>
          <p:cNvPr id="9218" name="Grafik 61">
            <a:extLst>
              <a:ext uri="{FF2B5EF4-FFF2-40B4-BE49-F238E27FC236}">
                <a16:creationId xmlns:a16="http://schemas.microsoft.com/office/drawing/2014/main" id="{6FAC3323-43A2-45B6-853A-4DC6F62DE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796" y="2772693"/>
            <a:ext cx="2975712" cy="1404684"/>
          </a:xfrm>
          <a:prstGeom prst="rect">
            <a:avLst/>
          </a:prstGeom>
          <a:noFill/>
          <a:extLst>
            <a:ext uri="{909E8E84-426E-40DD-AFC4-6F175D3DCCD1}">
              <a14:hiddenFill xmlns:a14="http://schemas.microsoft.com/office/drawing/2010/main">
                <a:solidFill>
                  <a:srgbClr val="FFFFFF"/>
                </a:solidFill>
              </a14:hiddenFill>
            </a:ext>
          </a:extLst>
        </p:spPr>
      </p:pic>
      <p:pic>
        <p:nvPicPr>
          <p:cNvPr id="9217" name="Grafik 62">
            <a:extLst>
              <a:ext uri="{FF2B5EF4-FFF2-40B4-BE49-F238E27FC236}">
                <a16:creationId xmlns:a16="http://schemas.microsoft.com/office/drawing/2014/main" id="{164FD6F8-BA62-401E-9196-7597599D7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3796" y="4264849"/>
            <a:ext cx="2283303" cy="84290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a:extLst>
              <a:ext uri="{FF2B5EF4-FFF2-40B4-BE49-F238E27FC236}">
                <a16:creationId xmlns:a16="http://schemas.microsoft.com/office/drawing/2014/main" id="{BD4867AA-64A3-4C35-8DB0-A77FBE820EB1}"/>
              </a:ext>
            </a:extLst>
          </p:cNvPr>
          <p:cNvSpPr txBox="1">
            <a:spLocks noChangeArrowheads="1"/>
          </p:cNvSpPr>
          <p:nvPr/>
        </p:nvSpPr>
        <p:spPr bwMode="auto">
          <a:xfrm>
            <a:off x="306000" y="2692178"/>
            <a:ext cx="4335156" cy="941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000" b="1" i="0" u="none" strike="noStrike" cap="none" normalizeH="0" baseline="0" dirty="0">
                <a:ln>
                  <a:noFill/>
                </a:ln>
                <a:effectLst/>
                <a:ea typeface="Calibri" panose="020F0502020204030204" pitchFamily="34" charset="0"/>
                <a:cs typeface="Arial" panose="020B0604020202020204" pitchFamily="34" charset="0"/>
              </a:rPr>
              <a:t>Where do you ship goods from?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600" b="0" i="0" u="none" strike="noStrike" cap="none" normalizeH="0" baseline="0" dirty="0">
              <a:ln>
                <a:noFill/>
              </a:ln>
              <a:effectLst/>
            </a:endParaRPr>
          </a:p>
          <a:p>
            <a:pPr marL="171450" marR="0" lvl="0" indent="-171450" algn="just"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GB" altLang="de-DE" sz="10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If you send goods from a location other than that at which your legal entity is registered, click on </a:t>
            </a:r>
            <a:r>
              <a:rPr kumimoji="0" lang="en-GB" altLang="de-DE" sz="1000" b="0" i="1"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“Add Ship From</a:t>
            </a:r>
            <a:r>
              <a:rPr kumimoji="0" lang="en-GB" altLang="de-DE" sz="1000" b="0" i="0" u="none" strike="noStrike" cap="none" normalizeH="0" baseline="0" dirty="0">
                <a:ln>
                  <a:noFill/>
                </a:ln>
                <a:effectLst/>
                <a:ea typeface="Calibri" panose="020F0502020204030204" pitchFamily="34" charset="0"/>
                <a:cs typeface="Arial" panose="020B0604020202020204" pitchFamily="34" charset="0"/>
              </a:rPr>
              <a:t>” and add a new address. </a:t>
            </a:r>
            <a:endParaRPr kumimoji="0" lang="de-DE" altLang="de-DE" sz="600" b="0" i="0" u="none" strike="noStrike" cap="none" normalizeH="0" baseline="0" dirty="0">
              <a:ln>
                <a:noFill/>
              </a:ln>
              <a:effectLst/>
            </a:endParaRPr>
          </a:p>
          <a:p>
            <a:pPr marL="171450" marR="0" lvl="0" indent="-171450" algn="just"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GB" altLang="de-DE" sz="10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If you wish to use the same address, click on “</a:t>
            </a:r>
            <a:r>
              <a:rPr kumimoji="0" lang="en-GB" altLang="de-DE" sz="1000" b="1" i="1" u="none" strike="noStrike" cap="none" normalizeH="0" baseline="0" dirty="0">
                <a:ln>
                  <a:noFill/>
                </a:ln>
                <a:solidFill>
                  <a:srgbClr val="2886C1"/>
                </a:solidFill>
                <a:effectLst/>
                <a:latin typeface="Arial" panose="020B0604020202020204" pitchFamily="34" charset="0"/>
                <a:ea typeface="Calibri" panose="020F0502020204030204" pitchFamily="34" charset="0"/>
                <a:cs typeface="Arial" panose="020B0604020202020204" pitchFamily="34" charset="0"/>
              </a:rPr>
              <a:t>Done</a:t>
            </a:r>
            <a:r>
              <a:rPr kumimoji="0" lang="en-GB" altLang="de-DE" sz="10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a:t>
            </a:r>
            <a:endParaRPr kumimoji="0" lang="en-GB" altLang="de-DE" sz="1800" b="0" i="0" u="none" strike="noStrike" cap="none" normalizeH="0" baseline="0" dirty="0">
              <a:ln>
                <a:noFill/>
              </a:ln>
              <a:effectLst/>
              <a:latin typeface="Arial" panose="020B0604020202020204" pitchFamily="34" charset="0"/>
            </a:endParaRPr>
          </a:p>
        </p:txBody>
      </p:sp>
      <p:sp>
        <p:nvSpPr>
          <p:cNvPr id="6" name="Rectangle 6">
            <a:extLst>
              <a:ext uri="{FF2B5EF4-FFF2-40B4-BE49-F238E27FC236}">
                <a16:creationId xmlns:a16="http://schemas.microsoft.com/office/drawing/2014/main" id="{832D6159-FD19-4CBD-8562-3FDD989B5DB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7">
            <a:extLst>
              <a:ext uri="{FF2B5EF4-FFF2-40B4-BE49-F238E27FC236}">
                <a16:creationId xmlns:a16="http://schemas.microsoft.com/office/drawing/2014/main" id="{683F3FE8-73EC-473F-AF34-D2B96130BDAA}"/>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de-DE"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800" b="0" i="0" u="none" strike="noStrike" cap="none" normalizeH="0" baseline="0">
                <a:ln>
                  <a:noFill/>
                </a:ln>
                <a:solidFill>
                  <a:schemeClr val="tx1"/>
                </a:solidFill>
                <a:effectLst/>
                <a:latin typeface="Arial" panose="020B0604020202020204" pitchFamily="34" charset="0"/>
              </a:rPr>
              <a:t> </a:t>
            </a:r>
          </a:p>
        </p:txBody>
      </p:sp>
      <p:sp>
        <p:nvSpPr>
          <p:cNvPr id="8" name="Rectangle 8">
            <a:extLst>
              <a:ext uri="{FF2B5EF4-FFF2-40B4-BE49-F238E27FC236}">
                <a16:creationId xmlns:a16="http://schemas.microsoft.com/office/drawing/2014/main" id="{8A0A0E52-1887-40E6-8E91-EF041FEDAF4B}"/>
              </a:ext>
            </a:extLst>
          </p:cNvPr>
          <p:cNvSpPr>
            <a:spLocks noChangeArrowheads="1"/>
          </p:cNvSpPr>
          <p:nvPr/>
        </p:nvSpPr>
        <p:spPr bwMode="auto">
          <a:xfrm>
            <a:off x="0" y="261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0">
            <a:extLst>
              <a:ext uri="{FF2B5EF4-FFF2-40B4-BE49-F238E27FC236}">
                <a16:creationId xmlns:a16="http://schemas.microsoft.com/office/drawing/2014/main" id="{A2706758-ACA1-4BAB-B351-394A7C6241ED}"/>
              </a:ext>
            </a:extLst>
          </p:cNvPr>
          <p:cNvSpPr>
            <a:spLocks noChangeArrowheads="1"/>
          </p:cNvSpPr>
          <p:nvPr/>
        </p:nvSpPr>
        <p:spPr bwMode="auto">
          <a:xfrm>
            <a:off x="0" y="4548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Textfeld 2">
            <a:extLst>
              <a:ext uri="{FF2B5EF4-FFF2-40B4-BE49-F238E27FC236}">
                <a16:creationId xmlns:a16="http://schemas.microsoft.com/office/drawing/2014/main" id="{66AFBF9D-C0B9-4464-9043-C75096EE80EC}"/>
              </a:ext>
            </a:extLst>
          </p:cNvPr>
          <p:cNvSpPr txBox="1">
            <a:spLocks noChangeArrowheads="1"/>
          </p:cNvSpPr>
          <p:nvPr/>
        </p:nvSpPr>
        <p:spPr bwMode="auto">
          <a:xfrm>
            <a:off x="306000" y="1360771"/>
            <a:ext cx="4266000" cy="1202756"/>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en-GB" sz="1000" b="1" dirty="0">
                <a:effectLst/>
                <a:latin typeface="Arial" panose="020B0604020202020204" pitchFamily="34" charset="0"/>
                <a:ea typeface="Calibri" panose="020F0502020204030204" pitchFamily="34" charset="0"/>
                <a:cs typeface="Calibri" panose="020F0502020204030204" pitchFamily="34" charset="0"/>
              </a:rPr>
              <a:t>Where would you like to receive payment? </a:t>
            </a:r>
            <a:endParaRPr lang="de-DE" sz="1100" b="1" dirty="0">
              <a:effectLst/>
              <a:latin typeface="Calibri" panose="020F0502020204030204" pitchFamily="34" charset="0"/>
              <a:ea typeface="Calibri" panose="020F0502020204030204" pitchFamily="34" charset="0"/>
            </a:endParaRPr>
          </a:p>
          <a:p>
            <a:pPr algn="just">
              <a:spcAft>
                <a:spcPts val="0"/>
              </a:spcAft>
            </a:pPr>
            <a:r>
              <a:rPr lang="en-GB" sz="1000" dirty="0">
                <a:effectLst/>
                <a:latin typeface="Arial" panose="020B0604020202020204" pitchFamily="34" charset="0"/>
                <a:ea typeface="Calibri" panose="020F0502020204030204" pitchFamily="34" charset="0"/>
              </a:rPr>
              <a:t> </a:t>
            </a:r>
            <a:endParaRPr lang="de-DE" sz="1100" dirty="0">
              <a:effectLst/>
              <a:latin typeface="Calibri" panose="020F0502020204030204" pitchFamily="34" charset="0"/>
              <a:ea typeface="Calibri" panose="020F0502020204030204" pitchFamily="34" charset="0"/>
            </a:endParaRPr>
          </a:p>
          <a:p>
            <a:pPr marL="228600" indent="-228600" algn="just">
              <a:spcAft>
                <a:spcPts val="500"/>
              </a:spcAft>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Calibri" panose="020F0502020204030204" pitchFamily="34" charset="0"/>
              </a:rPr>
              <a:t>If you would like to receive payments at an address other than that entered above, click on “</a:t>
            </a:r>
            <a:r>
              <a:rPr lang="en-GB" sz="1000" i="1" dirty="0">
                <a:effectLst/>
                <a:latin typeface="Arial" panose="020B0604020202020204" pitchFamily="34" charset="0"/>
                <a:ea typeface="Calibri" panose="020F0502020204030204" pitchFamily="34" charset="0"/>
                <a:cs typeface="Calibri" panose="020F0502020204030204" pitchFamily="34" charset="0"/>
              </a:rPr>
              <a:t>Add Remit-To</a:t>
            </a:r>
            <a:r>
              <a:rPr lang="en-GB" sz="1000" dirty="0">
                <a:effectLst/>
                <a:latin typeface="Arial" panose="020B0604020202020204" pitchFamily="34" charset="0"/>
                <a:ea typeface="Calibri" panose="020F0502020204030204" pitchFamily="34" charset="0"/>
                <a:cs typeface="Calibri" panose="020F0502020204030204" pitchFamily="34" charset="0"/>
              </a:rPr>
              <a:t>” and add a new address.</a:t>
            </a:r>
            <a:endParaRPr lang="de-DE" sz="1100" dirty="0">
              <a:effectLst/>
              <a:latin typeface="Calibri" panose="020F0502020204030204" pitchFamily="34" charset="0"/>
              <a:ea typeface="Calibri" panose="020F0502020204030204" pitchFamily="34" charset="0"/>
            </a:endParaRPr>
          </a:p>
          <a:p>
            <a:pPr marL="228600" indent="-228600" algn="just">
              <a:spcAft>
                <a:spcPts val="500"/>
              </a:spcAft>
              <a:buFont typeface="Symbol" panose="05050102010706020507" pitchFamily="18" charset="2"/>
              <a:buChar char="-"/>
            </a:pPr>
            <a:r>
              <a:rPr lang="en-GB" sz="1000" dirty="0">
                <a:effectLst/>
                <a:latin typeface="Arial" panose="020B0604020202020204" pitchFamily="34" charset="0"/>
                <a:ea typeface="Calibri" panose="020F0502020204030204" pitchFamily="34" charset="0"/>
                <a:cs typeface="Calibri" panose="020F0502020204030204" pitchFamily="34" charset="0"/>
              </a:rPr>
              <a:t>If you wish to use the same address, click on “</a:t>
            </a:r>
            <a:r>
              <a:rPr lang="en-GB" sz="1000" b="1" i="1" dirty="0">
                <a:solidFill>
                  <a:srgbClr val="2886C1"/>
                </a:solidFill>
                <a:latin typeface="Arial" panose="020B0604020202020204" pitchFamily="34" charset="0"/>
                <a:cs typeface="Arial" panose="020B0604020202020204" pitchFamily="34" charset="0"/>
              </a:rPr>
              <a:t>Next</a:t>
            </a:r>
            <a:r>
              <a:rPr lang="en-GB" sz="1000" b="1" i="1" dirty="0">
                <a:effectLst/>
                <a:latin typeface="Arial" panose="020B0604020202020204" pitchFamily="34" charset="0"/>
                <a:ea typeface="Calibri" panose="020F0502020204030204" pitchFamily="34" charset="0"/>
                <a:cs typeface="Calibri" panose="020F0502020204030204" pitchFamily="34" charset="0"/>
              </a:rPr>
              <a:t>”</a:t>
            </a:r>
            <a:r>
              <a:rPr lang="en-GB" sz="1000" b="1" dirty="0">
                <a:effectLst/>
                <a:latin typeface="Arial" panose="020B0604020202020204" pitchFamily="34" charset="0"/>
                <a:ea typeface="Calibri" panose="020F0502020204030204" pitchFamily="34" charset="0"/>
                <a:cs typeface="Calibri" panose="020F0502020204030204" pitchFamily="34" charset="0"/>
              </a:rPr>
              <a:t>.</a:t>
            </a:r>
            <a:endParaRPr lang="de-DE" sz="1100" b="1" dirty="0">
              <a:effectLst/>
              <a:latin typeface="Calibri" panose="020F0502020204030204" pitchFamily="34" charset="0"/>
              <a:ea typeface="Calibri" panose="020F0502020204030204" pitchFamily="34" charset="0"/>
            </a:endParaRPr>
          </a:p>
        </p:txBody>
      </p:sp>
      <p:sp>
        <p:nvSpPr>
          <p:cNvPr id="12" name="Rechteck 11">
            <a:extLst>
              <a:ext uri="{FF2B5EF4-FFF2-40B4-BE49-F238E27FC236}">
                <a16:creationId xmlns:a16="http://schemas.microsoft.com/office/drawing/2014/main" id="{6A887F96-DDE4-4A82-93E2-95E121BAD1F3}"/>
              </a:ext>
            </a:extLst>
          </p:cNvPr>
          <p:cNvSpPr/>
          <p:nvPr/>
        </p:nvSpPr>
        <p:spPr>
          <a:xfrm>
            <a:off x="306000" y="4328820"/>
            <a:ext cx="4435049" cy="400110"/>
          </a:xfrm>
          <a:prstGeom prst="rect">
            <a:avLst/>
          </a:prstGeom>
        </p:spPr>
        <p:txBody>
          <a:bodyPr wrap="square">
            <a:spAutoFit/>
          </a:bodyPr>
          <a:lstStyle/>
          <a:p>
            <a:pPr algn="just">
              <a:spcBef>
                <a:spcPts val="15"/>
              </a:spcBef>
              <a:spcAft>
                <a:spcPts val="600"/>
              </a:spcAft>
            </a:pPr>
            <a:r>
              <a:rPr lang="en-GB" sz="1000" dirty="0">
                <a:latin typeface="Arial" panose="020B0604020202020204" pitchFamily="34" charset="0"/>
                <a:ea typeface="Calibri" panose="020F0502020204030204" pitchFamily="34" charset="0"/>
                <a:cs typeface="Calibri" panose="020F0502020204030204" pitchFamily="34" charset="0"/>
              </a:rPr>
              <a:t>If all data has been saved, you return to the basic data entry form overview by clicking “</a:t>
            </a:r>
            <a:r>
              <a:rPr lang="en-GB" sz="1000" b="1" i="1" dirty="0">
                <a:solidFill>
                  <a:srgbClr val="2886C1"/>
                </a:solidFill>
                <a:latin typeface="Arial" panose="020B0604020202020204" pitchFamily="34" charset="0"/>
                <a:cs typeface="Arial" panose="020B0604020202020204" pitchFamily="34" charset="0"/>
              </a:rPr>
              <a:t>Add now</a:t>
            </a:r>
            <a:r>
              <a:rPr lang="en-GB" sz="1000" dirty="0">
                <a:latin typeface="Arial" panose="020B0604020202020204" pitchFamily="34" charset="0"/>
                <a:ea typeface="Calibri" panose="020F0502020204030204" pitchFamily="34" charset="0"/>
                <a:cs typeface="Calibri" panose="020F0502020204030204" pitchFamily="34" charset="0"/>
              </a:rPr>
              <a:t>”.</a:t>
            </a:r>
            <a:endParaRPr lang="de-DE" sz="1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5802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a:t>
            </a:r>
          </a:p>
          <a:p>
            <a:r>
              <a:rPr lang="de-DE" sz="1800" dirty="0">
                <a:solidFill>
                  <a:srgbClr val="49B8E7"/>
                </a:solidFill>
              </a:rPr>
              <a:t>Bank Account Wizard  7/8</a:t>
            </a: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28</a:t>
            </a:fld>
            <a:endParaRPr lang="de-DE" dirty="0"/>
          </a:p>
        </p:txBody>
      </p:sp>
      <p:pic>
        <p:nvPicPr>
          <p:cNvPr id="10242" name="Grafik 63">
            <a:extLst>
              <a:ext uri="{FF2B5EF4-FFF2-40B4-BE49-F238E27FC236}">
                <a16:creationId xmlns:a16="http://schemas.microsoft.com/office/drawing/2014/main" id="{3D88B2CA-1A78-428C-AAA7-631101F42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709" y="1076964"/>
            <a:ext cx="3968606" cy="3184908"/>
          </a:xfrm>
          <a:prstGeom prst="rect">
            <a:avLst/>
          </a:prstGeom>
          <a:noFill/>
          <a:extLst>
            <a:ext uri="{909E8E84-426E-40DD-AFC4-6F175D3DCCD1}">
              <a14:hiddenFill xmlns:a14="http://schemas.microsoft.com/office/drawing/2010/main">
                <a:solidFill>
                  <a:srgbClr val="FFFFFF"/>
                </a:solidFill>
              </a14:hiddenFill>
            </a:ext>
          </a:extLst>
        </p:spPr>
      </p:pic>
      <p:pic>
        <p:nvPicPr>
          <p:cNvPr id="10241" name="Grafik 65">
            <a:extLst>
              <a:ext uri="{FF2B5EF4-FFF2-40B4-BE49-F238E27FC236}">
                <a16:creationId xmlns:a16="http://schemas.microsoft.com/office/drawing/2014/main" id="{D811D83B-5B4D-4950-B84D-4C379F4E6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00" y="2669418"/>
            <a:ext cx="4120003" cy="23069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6BC197EC-6E10-4C28-868A-FC8AD71B1494}"/>
              </a:ext>
            </a:extLst>
          </p:cNvPr>
          <p:cNvSpPr>
            <a:spLocks noChangeArrowheads="1"/>
          </p:cNvSpPr>
          <p:nvPr/>
        </p:nvSpPr>
        <p:spPr bwMode="auto">
          <a:xfrm>
            <a:off x="233001" y="1017478"/>
            <a:ext cx="4410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You should now see the account details just entered. You can then finish the process: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Use the “</a:t>
            </a:r>
            <a:r>
              <a:rPr lang="en-GB" altLang="de-DE" sz="1000" b="1" i="1" dirty="0">
                <a:solidFill>
                  <a:srgbClr val="2886C1"/>
                </a:solidFill>
                <a:latin typeface="Arial" panose="020B0604020202020204" pitchFamily="34" charset="0"/>
                <a:cs typeface="Arial" panose="020B0604020202020204" pitchFamily="34" charset="0"/>
              </a:rPr>
              <a:t>Submit for Approval</a:t>
            </a:r>
            <a:r>
              <a:rPr kumimoji="0" lang="en-GB" altLang="de-DE"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button (1) to transmit the information to Munich Re for checking and approval:</a:t>
            </a:r>
            <a:endParaRPr kumimoji="0" lang="de-DE" altLang="de-DE" sz="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Rectangle 4">
            <a:extLst>
              <a:ext uri="{FF2B5EF4-FFF2-40B4-BE49-F238E27FC236}">
                <a16:creationId xmlns:a16="http://schemas.microsoft.com/office/drawing/2014/main" id="{2FD6B988-C54C-4CF4-96E0-2FC617D724F1}"/>
              </a:ext>
            </a:extLst>
          </p:cNvPr>
          <p:cNvSpPr>
            <a:spLocks noChangeArrowheads="1"/>
          </p:cNvSpPr>
          <p:nvPr/>
        </p:nvSpPr>
        <p:spPr bwMode="auto">
          <a:xfrm>
            <a:off x="233001" y="2350971"/>
            <a:ext cx="4266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You can now also </a:t>
            </a:r>
            <a:r>
              <a:rPr lang="en-GB" altLang="de-DE" sz="1000" b="1" i="1" dirty="0">
                <a:solidFill>
                  <a:srgbClr val="2886C1"/>
                </a:solidFill>
                <a:latin typeface="Arial" panose="020B0604020202020204" pitchFamily="34" charset="0"/>
                <a:cs typeface="Arial" panose="020B0604020202020204" pitchFamily="34" charset="0"/>
              </a:rPr>
              <a:t>copy</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the information </a:t>
            </a:r>
            <a:r>
              <a:rPr lang="en-GB" altLang="de-DE" sz="1000" b="1" i="1" dirty="0">
                <a:solidFill>
                  <a:srgbClr val="2886C1"/>
                </a:solidFill>
                <a:latin typeface="Arial" panose="020B0604020202020204" pitchFamily="34" charset="0"/>
                <a:cs typeface="Arial" panose="020B0604020202020204" pitchFamily="34" charset="0"/>
              </a:rPr>
              <a:t>into your public profile </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424F5734-6E47-45F1-82FA-88824D1C8204}"/>
              </a:ext>
            </a:extLst>
          </p:cNvPr>
          <p:cNvSpPr>
            <a:spLocks noChangeArrowheads="1"/>
          </p:cNvSpPr>
          <p:nvPr/>
        </p:nvSpPr>
        <p:spPr bwMode="auto">
          <a:xfrm>
            <a:off x="0" y="7685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293093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Registration</a:t>
            </a:r>
          </a:p>
          <a:p>
            <a:r>
              <a:rPr lang="de-DE" sz="1800" dirty="0">
                <a:solidFill>
                  <a:srgbClr val="49B8E7"/>
                </a:solidFill>
              </a:rPr>
              <a:t>Bank Account Wizard  8/8</a:t>
            </a: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29</a:t>
            </a:fld>
            <a:endParaRPr lang="de-DE" dirty="0"/>
          </a:p>
        </p:txBody>
      </p:sp>
      <p:pic>
        <p:nvPicPr>
          <p:cNvPr id="13324" name="Grafik 66">
            <a:extLst>
              <a:ext uri="{FF2B5EF4-FFF2-40B4-BE49-F238E27FC236}">
                <a16:creationId xmlns:a16="http://schemas.microsoft.com/office/drawing/2014/main" id="{B317122F-4D5F-4B04-BFF2-3831F12BD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754" y="955042"/>
            <a:ext cx="3824561" cy="2575175"/>
          </a:xfrm>
          <a:prstGeom prst="rect">
            <a:avLst/>
          </a:prstGeom>
          <a:noFill/>
          <a:extLst>
            <a:ext uri="{909E8E84-426E-40DD-AFC4-6F175D3DCCD1}">
              <a14:hiddenFill xmlns:a14="http://schemas.microsoft.com/office/drawing/2010/main">
                <a:solidFill>
                  <a:srgbClr val="FFFFFF"/>
                </a:solidFill>
              </a14:hiddenFill>
            </a:ext>
          </a:extLst>
        </p:spPr>
      </p:pic>
      <p:pic>
        <p:nvPicPr>
          <p:cNvPr id="13323" name="Grafik 68">
            <a:extLst>
              <a:ext uri="{FF2B5EF4-FFF2-40B4-BE49-F238E27FC236}">
                <a16:creationId xmlns:a16="http://schemas.microsoft.com/office/drawing/2014/main" id="{136C61B3-A7AC-4F8A-A161-A97E4EF59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753" y="3566896"/>
            <a:ext cx="3824561" cy="140668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0ADF279-8BD5-438E-A72A-678A5A78666C}"/>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Rectangle 14">
            <a:extLst>
              <a:ext uri="{FF2B5EF4-FFF2-40B4-BE49-F238E27FC236}">
                <a16:creationId xmlns:a16="http://schemas.microsoft.com/office/drawing/2014/main" id="{062AE096-0AA8-466B-A0E2-A7AEC0B5C013}"/>
              </a:ext>
            </a:extLst>
          </p:cNvPr>
          <p:cNvSpPr>
            <a:spLocks noChangeArrowheads="1"/>
          </p:cNvSpPr>
          <p:nvPr/>
        </p:nvSpPr>
        <p:spPr bwMode="auto">
          <a:xfrm>
            <a:off x="238615" y="931782"/>
            <a:ext cx="4632961"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n-GB" sz="1000" dirty="0">
                <a:latin typeface="Arial" panose="020B0604020202020204" pitchFamily="34" charset="0"/>
                <a:ea typeface="Calibri" panose="020F0502020204030204" pitchFamily="34" charset="0"/>
                <a:cs typeface="Calibri" panose="020F0502020204030204" pitchFamily="34" charset="0"/>
              </a:rPr>
              <a:t>You can then see your entered data in your profile under “Legal entity”:</a:t>
            </a:r>
          </a:p>
          <a:p>
            <a:pPr algn="just" defTabSz="914400" eaLnBrk="0" fontAlgn="base" hangingPunct="0">
              <a:spcBef>
                <a:spcPct val="0"/>
              </a:spcBef>
              <a:spcAft>
                <a:spcPct val="0"/>
              </a:spcAft>
            </a:pPr>
            <a:endParaRPr lang="de-DE" sz="1000" dirty="0">
              <a:latin typeface="Calibri" panose="020F0502020204030204" pitchFamily="34" charset="0"/>
              <a:ea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Click on the “</a:t>
            </a:r>
            <a:r>
              <a:rPr lang="en-GB" altLang="de-DE" sz="1000" b="1" i="1" dirty="0">
                <a:solidFill>
                  <a:srgbClr val="2886C1"/>
                </a:solidFill>
                <a:latin typeface="Arial" panose="020B0604020202020204" pitchFamily="34" charset="0"/>
                <a:cs typeface="Arial" panose="020B0604020202020204" pitchFamily="34" charset="0"/>
              </a:rPr>
              <a:t>Save</a:t>
            </a:r>
            <a:r>
              <a:rPr kumimoji="0" lang="en-GB" altLang="de-DE"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button (1) to finish this step. </a:t>
            </a:r>
          </a:p>
          <a:p>
            <a:pPr marL="0" marR="0" lvl="0" indent="0" algn="just" defTabSz="914400" rtl="0" eaLnBrk="0" fontAlgn="base" latinLnBrk="0" hangingPunct="0">
              <a:lnSpc>
                <a:spcPct val="100000"/>
              </a:lnSpc>
              <a:spcBef>
                <a:spcPct val="0"/>
              </a:spcBef>
              <a:spcAft>
                <a:spcPct val="0"/>
              </a:spcAft>
              <a:buClrTx/>
              <a:buSzTx/>
              <a:buFontTx/>
              <a:buNone/>
              <a:tabLst/>
            </a:pPr>
            <a:endParaRPr lang="en-GB" altLang="de-DE" sz="1000" dirty="0">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Congrats! You have now completed set-up in the CSP and can wait for approval from Munich 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de-DE" sz="1000" b="1"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Rectangle 15">
            <a:extLst>
              <a:ext uri="{FF2B5EF4-FFF2-40B4-BE49-F238E27FC236}">
                <a16:creationId xmlns:a16="http://schemas.microsoft.com/office/drawing/2014/main" id="{41C7336C-8BD0-4216-A11A-D60F3A3EB8AB}"/>
              </a:ext>
            </a:extLst>
          </p:cNvPr>
          <p:cNvSpPr>
            <a:spLocks noChangeArrowheads="1"/>
          </p:cNvSpPr>
          <p:nvPr/>
        </p:nvSpPr>
        <p:spPr bwMode="auto">
          <a:xfrm>
            <a:off x="152400" y="6237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17">
            <a:extLst>
              <a:ext uri="{FF2B5EF4-FFF2-40B4-BE49-F238E27FC236}">
                <a16:creationId xmlns:a16="http://schemas.microsoft.com/office/drawing/2014/main" id="{25805E4A-B470-4BB4-8973-EBC11E30D8F3}"/>
              </a:ext>
            </a:extLst>
          </p:cNvPr>
          <p:cNvSpPr>
            <a:spLocks noChangeArrowheads="1"/>
          </p:cNvSpPr>
          <p:nvPr/>
        </p:nvSpPr>
        <p:spPr bwMode="auto">
          <a:xfrm>
            <a:off x="152400" y="6240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de-DE"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GB" altLang="de-DE"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813F8D76-1940-43BD-BC6D-EEEBF990B83A}"/>
              </a:ext>
            </a:extLst>
          </p:cNvPr>
          <p:cNvSpPr>
            <a:spLocks noChangeArrowheads="1"/>
          </p:cNvSpPr>
          <p:nvPr/>
        </p:nvSpPr>
        <p:spPr bwMode="auto">
          <a:xfrm>
            <a:off x="152400" y="6240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de-DE"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GB" altLang="de-DE" sz="1800" b="0" i="0" u="none" strike="noStrike" cap="none" normalizeH="0" baseline="0">
              <a:ln>
                <a:noFill/>
              </a:ln>
              <a:solidFill>
                <a:schemeClr val="tx1"/>
              </a:solidFill>
              <a:effectLst/>
              <a:latin typeface="Arial" panose="020B0604020202020204" pitchFamily="34" charset="0"/>
            </a:endParaRPr>
          </a:p>
        </p:txBody>
      </p:sp>
      <p:sp>
        <p:nvSpPr>
          <p:cNvPr id="3" name="Rechteck 2">
            <a:extLst>
              <a:ext uri="{FF2B5EF4-FFF2-40B4-BE49-F238E27FC236}">
                <a16:creationId xmlns:a16="http://schemas.microsoft.com/office/drawing/2014/main" id="{1F51F70A-3A44-4024-A187-4B9A474565DE}"/>
              </a:ext>
            </a:extLst>
          </p:cNvPr>
          <p:cNvSpPr/>
          <p:nvPr/>
        </p:nvSpPr>
        <p:spPr>
          <a:xfrm>
            <a:off x="208134" y="4230859"/>
            <a:ext cx="4572000" cy="707886"/>
          </a:xfrm>
          <a:prstGeom prst="rect">
            <a:avLst/>
          </a:prstGeom>
        </p:spPr>
        <p:txBody>
          <a:bodyPr>
            <a:spAutoFit/>
          </a:bodyPr>
          <a:lstStyle/>
          <a:p>
            <a:pPr lvl="0" algn="just" defTabSz="914400" eaLnBrk="0" fontAlgn="base" hangingPunct="0">
              <a:spcBef>
                <a:spcPct val="0"/>
              </a:spcBef>
              <a:spcAft>
                <a:spcPct val="0"/>
              </a:spcAft>
            </a:pPr>
            <a:r>
              <a:rPr lang="en-GB" altLang="de-DE" sz="1000" b="1" dirty="0">
                <a:solidFill>
                  <a:srgbClr val="0070C0"/>
                </a:solidFill>
                <a:latin typeface="Arial" panose="020B0604020202020204" pitchFamily="34" charset="0"/>
                <a:ea typeface="Calibri" panose="020F0502020204030204" pitchFamily="34" charset="0"/>
                <a:cs typeface="Arial" panose="020B0604020202020204" pitchFamily="34" charset="0"/>
              </a:rPr>
              <a:t>By the way: </a:t>
            </a:r>
            <a:endParaRPr lang="de-DE" altLang="de-DE" sz="1000" dirty="0">
              <a:latin typeface="Arial" panose="020B0604020202020204" pitchFamily="34" charset="0"/>
              <a:cs typeface="Arial" panose="020B0604020202020204" pitchFamily="34" charset="0"/>
            </a:endParaRPr>
          </a:p>
          <a:p>
            <a:pPr lvl="0" algn="just" defTabSz="914400" eaLnBrk="0" fontAlgn="base" hangingPunct="0">
              <a:spcBef>
                <a:spcPct val="0"/>
              </a:spcBef>
              <a:spcAft>
                <a:spcPct val="0"/>
              </a:spcAft>
            </a:pPr>
            <a:r>
              <a:rPr lang="en-GB" altLang="de-DE" sz="1000" dirty="0">
                <a:latin typeface="Arial" panose="020B0604020202020204" pitchFamily="34" charset="0"/>
                <a:ea typeface="Calibri" panose="020F0502020204030204" pitchFamily="34" charset="0"/>
                <a:cs typeface="Arial" panose="020B0604020202020204" pitchFamily="34" charset="0"/>
              </a:rPr>
              <a:t>As soon as you log in again in the Coupa Supplier Portal (</a:t>
            </a:r>
            <a:r>
              <a:rPr lang="en-GB" altLang="de-DE" sz="1000" dirty="0">
                <a:solidFill>
                  <a:srgbClr val="AC1F1F"/>
                </a:solidFill>
                <a:latin typeface="Arial" panose="020B0604020202020204" pitchFamily="34" charset="0"/>
                <a:ea typeface="Calibri" panose="020F0502020204030204" pitchFamily="34" charset="0"/>
                <a:cs typeface="Arial" panose="020B0604020202020204" pitchFamily="34" charset="0"/>
                <a:hlinkClick r:id="rId4"/>
              </a:rPr>
              <a:t>https://supplier.coupahost.com/</a:t>
            </a:r>
            <a:r>
              <a:rPr lang="en-GB" altLang="de-DE" sz="1000" u="sng" dirty="0">
                <a:latin typeface="Arial" panose="020B0604020202020204" pitchFamily="34" charset="0"/>
                <a:ea typeface="Calibri" panose="020F0502020204030204" pitchFamily="34" charset="0"/>
                <a:cs typeface="Arial" panose="020B0604020202020204" pitchFamily="34" charset="0"/>
              </a:rPr>
              <a:t>)</a:t>
            </a:r>
            <a:r>
              <a:rPr lang="en-GB" altLang="de-DE" sz="1000" dirty="0">
                <a:latin typeface="Arial" panose="020B0604020202020204" pitchFamily="34" charset="0"/>
                <a:ea typeface="Calibri" panose="020F0502020204030204" pitchFamily="34" charset="0"/>
                <a:cs typeface="Arial" panose="020B0604020202020204" pitchFamily="34" charset="0"/>
              </a:rPr>
              <a:t>, you will see this window. You can log into the CSP with your e-mail address and password:</a:t>
            </a:r>
            <a:endParaRPr lang="de-DE" altLang="de-DE" sz="1000" dirty="0">
              <a:latin typeface="Arial" panose="020B0604020202020204" pitchFamily="34" charset="0"/>
              <a:cs typeface="Arial" panose="020B0604020202020204" pitchFamily="34" charset="0"/>
            </a:endParaRPr>
          </a:p>
        </p:txBody>
      </p:sp>
      <p:sp>
        <p:nvSpPr>
          <p:cNvPr id="8" name="Denkblase: wolkenförmig 7">
            <a:extLst>
              <a:ext uri="{FF2B5EF4-FFF2-40B4-BE49-F238E27FC236}">
                <a16:creationId xmlns:a16="http://schemas.microsoft.com/office/drawing/2014/main" id="{1EE1C92A-379E-46E8-B96C-173CC07A7601}"/>
              </a:ext>
            </a:extLst>
          </p:cNvPr>
          <p:cNvSpPr/>
          <p:nvPr/>
        </p:nvSpPr>
        <p:spPr>
          <a:xfrm>
            <a:off x="208134" y="1990373"/>
            <a:ext cx="4632961" cy="1349745"/>
          </a:xfrm>
          <a:prstGeom prst="cloudCallout">
            <a:avLst>
              <a:gd name="adj1" fmla="val -20691"/>
              <a:gd name="adj2" fmla="val 22208"/>
            </a:avLst>
          </a:prstGeo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defTabSz="914400" eaLnBrk="0" fontAlgn="base" hangingPunct="0">
              <a:spcBef>
                <a:spcPct val="0"/>
              </a:spcBef>
              <a:spcAft>
                <a:spcPct val="0"/>
              </a:spcAft>
            </a:pPr>
            <a:r>
              <a:rPr lang="en-GB" altLang="de-DE" sz="1050" b="1" dirty="0">
                <a:solidFill>
                  <a:srgbClr val="0070C0"/>
                </a:solidFill>
                <a:latin typeface="Arial" panose="020B0604020202020204" pitchFamily="34" charset="0"/>
                <a:ea typeface="Calibri" panose="020F0502020204030204" pitchFamily="34" charset="0"/>
                <a:cs typeface="Arial" panose="020B0604020202020204" pitchFamily="34" charset="0"/>
              </a:rPr>
              <a:t>As soon as you receive confirmation from Munich Re, we’re ready to go!</a:t>
            </a:r>
          </a:p>
        </p:txBody>
      </p:sp>
      <p:sp>
        <p:nvSpPr>
          <p:cNvPr id="4" name="Rechteck 3">
            <a:extLst>
              <a:ext uri="{FF2B5EF4-FFF2-40B4-BE49-F238E27FC236}">
                <a16:creationId xmlns:a16="http://schemas.microsoft.com/office/drawing/2014/main" id="{DA09B7D7-8E86-42CC-9945-7B5E91651E67}"/>
              </a:ext>
            </a:extLst>
          </p:cNvPr>
          <p:cNvSpPr/>
          <p:nvPr/>
        </p:nvSpPr>
        <p:spPr>
          <a:xfrm>
            <a:off x="6938682" y="3765176"/>
            <a:ext cx="1898632" cy="1173569"/>
          </a:xfrm>
          <a:prstGeom prst="rect">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sz="1400" dirty="0">
              <a:solidFill>
                <a:schemeClr val="bg1"/>
              </a:solidFill>
            </a:endParaRPr>
          </a:p>
        </p:txBody>
      </p:sp>
    </p:spTree>
    <p:extLst>
      <p:ext uri="{BB962C8B-B14F-4D97-AF65-F5344CB8AC3E}">
        <p14:creationId xmlns:p14="http://schemas.microsoft.com/office/powerpoint/2010/main" val="312671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5D0C2B3-9D7C-4E9A-8567-95225CA181A4}"/>
              </a:ext>
            </a:extLst>
          </p:cNvPr>
          <p:cNvSpPr>
            <a:spLocks noGrp="1"/>
          </p:cNvSpPr>
          <p:nvPr>
            <p:ph type="title"/>
          </p:nvPr>
        </p:nvSpPr>
        <p:spPr>
          <a:xfrm>
            <a:off x="1440000" y="1368000"/>
            <a:ext cx="4356000" cy="1188000"/>
          </a:xfrm>
        </p:spPr>
        <p:txBody>
          <a:bodyPr anchor="t">
            <a:normAutofit/>
          </a:bodyPr>
          <a:lstStyle/>
          <a:p>
            <a:pPr marL="9525">
              <a:spcBef>
                <a:spcPts val="75"/>
              </a:spcBef>
            </a:pPr>
            <a:r>
              <a:rPr lang="de-DE" b="1" spc="-4" dirty="0"/>
              <a:t>Introduction</a:t>
            </a:r>
            <a:r>
              <a:rPr lang="de-DE" b="1" spc="-71" dirty="0"/>
              <a:t> </a:t>
            </a:r>
            <a:r>
              <a:rPr lang="de-DE" b="1" dirty="0"/>
              <a:t>to</a:t>
            </a:r>
            <a:br>
              <a:rPr lang="de-DE" dirty="0"/>
            </a:br>
            <a:r>
              <a:rPr lang="de-DE" b="1" spc="-4" dirty="0"/>
              <a:t>Coupa</a:t>
            </a:r>
            <a:br>
              <a:rPr lang="de-DE" dirty="0"/>
            </a:br>
            <a:endParaRPr lang="de-DE" dirty="0"/>
          </a:p>
        </p:txBody>
      </p:sp>
      <p:sp>
        <p:nvSpPr>
          <p:cNvPr id="18" name="Text Placeholder 3">
            <a:extLst>
              <a:ext uri="{FF2B5EF4-FFF2-40B4-BE49-F238E27FC236}">
                <a16:creationId xmlns:a16="http://schemas.microsoft.com/office/drawing/2014/main" id="{0116C91F-DBD2-4DB4-AF80-7620F8945AC6}"/>
              </a:ext>
            </a:extLst>
          </p:cNvPr>
          <p:cNvSpPr>
            <a:spLocks noGrp="1"/>
          </p:cNvSpPr>
          <p:nvPr>
            <p:ph type="body" sz="quarter" idx="24"/>
          </p:nvPr>
        </p:nvSpPr>
        <p:spPr>
          <a:xfrm>
            <a:off x="90000" y="612000"/>
            <a:ext cx="1260000" cy="1800225"/>
          </a:xfrm>
        </p:spPr>
        <p:txBody>
          <a:bodyPr/>
          <a:lstStyle/>
          <a:p>
            <a:r>
              <a:rPr lang="en-US" dirty="0">
                <a:solidFill>
                  <a:srgbClr val="49B8E7"/>
                </a:solidFill>
              </a:rPr>
              <a:t>1</a:t>
            </a:r>
          </a:p>
        </p:txBody>
      </p:sp>
      <p:sp>
        <p:nvSpPr>
          <p:cNvPr id="19" name="Text Placeholder 4">
            <a:extLst>
              <a:ext uri="{FF2B5EF4-FFF2-40B4-BE49-F238E27FC236}">
                <a16:creationId xmlns:a16="http://schemas.microsoft.com/office/drawing/2014/main" id="{3B46492C-C9BB-491E-B5ED-7499A58C60F3}"/>
              </a:ext>
            </a:extLst>
          </p:cNvPr>
          <p:cNvSpPr>
            <a:spLocks noGrp="1"/>
          </p:cNvSpPr>
          <p:nvPr>
            <p:ph type="body" sz="quarter" idx="12"/>
          </p:nvPr>
        </p:nvSpPr>
        <p:spPr>
          <a:xfrm>
            <a:off x="6984000" y="4928400"/>
            <a:ext cx="2160000" cy="216000"/>
          </a:xfrm>
        </p:spPr>
        <p:txBody>
          <a:bodyPr/>
          <a:lstStyle/>
          <a:p>
            <a:endParaRPr lang="en-US"/>
          </a:p>
        </p:txBody>
      </p:sp>
      <p:sp>
        <p:nvSpPr>
          <p:cNvPr id="9" name="Flussdiagramm: Verbinder 8">
            <a:extLst>
              <a:ext uri="{FF2B5EF4-FFF2-40B4-BE49-F238E27FC236}">
                <a16:creationId xmlns:a16="http://schemas.microsoft.com/office/drawing/2014/main" id="{EC2C6824-AF21-4929-BC93-0C2C158A25F7}"/>
              </a:ext>
            </a:extLst>
          </p:cNvPr>
          <p:cNvSpPr/>
          <p:nvPr/>
        </p:nvSpPr>
        <p:spPr>
          <a:xfrm>
            <a:off x="8634814" y="868737"/>
            <a:ext cx="202501" cy="206779"/>
          </a:xfrm>
          <a:prstGeom prst="flowChartConnector">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sz="1400" dirty="0">
              <a:solidFill>
                <a:schemeClr val="bg1"/>
              </a:solidFill>
            </a:endParaRPr>
          </a:p>
        </p:txBody>
      </p:sp>
      <p:pic>
        <p:nvPicPr>
          <p:cNvPr id="10" name="Picture 2">
            <a:extLst>
              <a:ext uri="{FF2B5EF4-FFF2-40B4-BE49-F238E27FC236}">
                <a16:creationId xmlns:a16="http://schemas.microsoft.com/office/drawing/2014/main" id="{17C727C4-D983-461C-AC17-BE6543F6CDEA}"/>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5" r="15"/>
          <a:stretch>
            <a:fillRect/>
          </a:stretch>
        </p:blipFill>
        <p:spPr bwMode="auto">
          <a:xfrm>
            <a:off x="0" y="0"/>
            <a:ext cx="9144000" cy="514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B87F3ED-89BC-410E-B4B6-5A40C0FE0D57}"/>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5" r="15"/>
          <a:stretch>
            <a:fillRect/>
          </a:stretch>
        </p:blipFill>
        <p:spPr bwMode="auto">
          <a:xfrm>
            <a:off x="0" y="0"/>
            <a:ext cx="9144000" cy="5144400"/>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FBAC7B27-E5B1-4843-A4C0-B63D6A6024B5}"/>
              </a:ext>
            </a:extLst>
          </p:cNvPr>
          <p:cNvSpPr>
            <a:spLocks noGrp="1"/>
          </p:cNvSpPr>
          <p:nvPr>
            <p:ph type="title"/>
          </p:nvPr>
        </p:nvSpPr>
        <p:spPr/>
        <p:txBody>
          <a:bodyPr/>
          <a:lstStyle/>
          <a:p>
            <a:pPr marL="9525">
              <a:lnSpc>
                <a:spcPts val="2149"/>
              </a:lnSpc>
              <a:spcBef>
                <a:spcPts val="75"/>
              </a:spcBef>
            </a:pPr>
            <a:r>
              <a:rPr lang="en-US" b="1" spc="-4" dirty="0"/>
              <a:t>Manage your Account</a:t>
            </a:r>
            <a:endParaRPr lang="en-US" dirty="0"/>
          </a:p>
        </p:txBody>
      </p:sp>
      <p:sp>
        <p:nvSpPr>
          <p:cNvPr id="4" name="Textplatzhalter 3">
            <a:extLst>
              <a:ext uri="{FF2B5EF4-FFF2-40B4-BE49-F238E27FC236}">
                <a16:creationId xmlns:a16="http://schemas.microsoft.com/office/drawing/2014/main" id="{D1EA2B0A-D464-493C-B6C9-33086AB13403}"/>
              </a:ext>
            </a:extLst>
          </p:cNvPr>
          <p:cNvSpPr>
            <a:spLocks noGrp="1"/>
          </p:cNvSpPr>
          <p:nvPr>
            <p:ph type="body" sz="quarter" idx="24"/>
          </p:nvPr>
        </p:nvSpPr>
        <p:spPr/>
        <p:txBody>
          <a:bodyPr/>
          <a:lstStyle/>
          <a:p>
            <a:r>
              <a:rPr lang="de-DE" dirty="0">
                <a:solidFill>
                  <a:srgbClr val="49B8E7"/>
                </a:solidFill>
              </a:rPr>
              <a:t>3 </a:t>
            </a:r>
          </a:p>
        </p:txBody>
      </p:sp>
      <p:sp>
        <p:nvSpPr>
          <p:cNvPr id="5" name="Textplatzhalter 4">
            <a:extLst>
              <a:ext uri="{FF2B5EF4-FFF2-40B4-BE49-F238E27FC236}">
                <a16:creationId xmlns:a16="http://schemas.microsoft.com/office/drawing/2014/main" id="{11FEC61D-1E4F-441C-9233-ABF367A2A7E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08968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9">
            <a:extLst>
              <a:ext uri="{FF2B5EF4-FFF2-40B4-BE49-F238E27FC236}">
                <a16:creationId xmlns:a16="http://schemas.microsoft.com/office/drawing/2014/main" id="{2420B7DD-8A70-4745-B92B-BCB3EF5B658E}"/>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Manage your Account</a:t>
            </a:r>
          </a:p>
          <a:p>
            <a:r>
              <a:rPr lang="en-US" sz="1800" dirty="0">
                <a:solidFill>
                  <a:srgbClr val="49B8E7"/>
                </a:solidFill>
              </a:rPr>
              <a:t>Home-Screen</a:t>
            </a:r>
            <a:endParaRPr lang="de-DE" sz="1800" dirty="0">
              <a:solidFill>
                <a:srgbClr val="49B8E7"/>
              </a:solidFill>
            </a:endParaRPr>
          </a:p>
        </p:txBody>
      </p:sp>
      <p:sp>
        <p:nvSpPr>
          <p:cNvPr id="4" name="Foliennummernplatzhalter 3">
            <a:extLst>
              <a:ext uri="{FF2B5EF4-FFF2-40B4-BE49-F238E27FC236}">
                <a16:creationId xmlns:a16="http://schemas.microsoft.com/office/drawing/2014/main" id="{5771A3A6-AAEF-4950-A5AF-5935AC29B198}"/>
              </a:ext>
            </a:extLst>
          </p:cNvPr>
          <p:cNvSpPr>
            <a:spLocks noGrp="1"/>
          </p:cNvSpPr>
          <p:nvPr>
            <p:ph type="sldNum" sz="quarter" idx="12"/>
          </p:nvPr>
        </p:nvSpPr>
        <p:spPr/>
        <p:txBody>
          <a:bodyPr/>
          <a:lstStyle/>
          <a:p>
            <a:fld id="{D56DB8AA-803C-49D2-90AA-1140CE72DCD7}" type="slidenum">
              <a:rPr lang="de-DE" smtClean="0"/>
              <a:pPr/>
              <a:t>31</a:t>
            </a:fld>
            <a:endParaRPr lang="de-DE" dirty="0"/>
          </a:p>
        </p:txBody>
      </p:sp>
      <p:sp>
        <p:nvSpPr>
          <p:cNvPr id="9" name="object 4">
            <a:extLst>
              <a:ext uri="{FF2B5EF4-FFF2-40B4-BE49-F238E27FC236}">
                <a16:creationId xmlns:a16="http://schemas.microsoft.com/office/drawing/2014/main" id="{DB45B439-8C3C-427C-941E-D10C906A0DC7}"/>
              </a:ext>
            </a:extLst>
          </p:cNvPr>
          <p:cNvSpPr txBox="1"/>
          <p:nvPr/>
        </p:nvSpPr>
        <p:spPr>
          <a:xfrm>
            <a:off x="102727" y="1051943"/>
            <a:ext cx="4397242" cy="3776996"/>
          </a:xfrm>
          <a:prstGeom prst="rect">
            <a:avLst/>
          </a:prstGeom>
        </p:spPr>
        <p:txBody>
          <a:bodyPr vert="horz" wrap="square" lIns="0" tIns="9525" rIns="0" bIns="0" rtlCol="0">
            <a:spAutoFit/>
          </a:bodyPr>
          <a:lstStyle/>
          <a:p>
            <a:pPr marL="238125" marR="3810" indent="-228600" algn="just">
              <a:lnSpc>
                <a:spcPct val="150000"/>
              </a:lnSpc>
              <a:spcBef>
                <a:spcPts val="75"/>
              </a:spcBef>
              <a:buClr>
                <a:srgbClr val="49B8E7"/>
              </a:buClr>
              <a:buFont typeface="+mj-lt"/>
              <a:buAutoNum type="arabicPeriod"/>
            </a:pPr>
            <a:r>
              <a:rPr lang="en-US" sz="1000" spc="-4" dirty="0">
                <a:latin typeface="Arial" panose="020B0604020202020204" pitchFamily="34" charset="0"/>
                <a:cs typeface="Arial" panose="020B0604020202020204" pitchFamily="34" charset="0"/>
              </a:rPr>
              <a:t>Once </a:t>
            </a:r>
            <a:r>
              <a:rPr lang="en-US" sz="1000" dirty="0">
                <a:latin typeface="Arial" panose="020B0604020202020204" pitchFamily="34" charset="0"/>
                <a:cs typeface="Arial" panose="020B0604020202020204" pitchFamily="34" charset="0"/>
              </a:rPr>
              <a:t>you click </a:t>
            </a:r>
            <a:r>
              <a:rPr lang="en-US" sz="1000" spc="-4" dirty="0">
                <a:latin typeface="Arial" panose="020B0604020202020204" pitchFamily="34" charset="0"/>
                <a:cs typeface="Arial" panose="020B0604020202020204" pitchFamily="34" charset="0"/>
              </a:rPr>
              <a:t>the emailed link and </a:t>
            </a:r>
            <a:r>
              <a:rPr lang="en-US" sz="1000" dirty="0">
                <a:latin typeface="Arial" panose="020B0604020202020204" pitchFamily="34" charset="0"/>
                <a:cs typeface="Arial" panose="020B0604020202020204" pitchFamily="34" charset="0"/>
              </a:rPr>
              <a:t>sign </a:t>
            </a:r>
            <a:r>
              <a:rPr lang="en-US" sz="1000" spc="-4" dirty="0">
                <a:latin typeface="Arial" panose="020B0604020202020204" pitchFamily="34" charset="0"/>
                <a:cs typeface="Arial" panose="020B0604020202020204" pitchFamily="34" charset="0"/>
              </a:rPr>
              <a:t>up for the </a:t>
            </a:r>
            <a:r>
              <a:rPr lang="en-US" sz="1000" spc="-34" dirty="0">
                <a:latin typeface="Arial" panose="020B0604020202020204" pitchFamily="34" charset="0"/>
                <a:cs typeface="Arial" panose="020B0604020202020204" pitchFamily="34" charset="0"/>
              </a:rPr>
              <a:t>CSP, </a:t>
            </a:r>
            <a:r>
              <a:rPr lang="en-US" sz="1000" spc="-4" dirty="0">
                <a:latin typeface="Arial" panose="020B0604020202020204" pitchFamily="34" charset="0"/>
                <a:cs typeface="Arial" panose="020B0604020202020204" pitchFamily="34" charset="0"/>
              </a:rPr>
              <a:t>you will find the Home-Screen with a </a:t>
            </a:r>
            <a:r>
              <a:rPr lang="en-US" sz="1000" b="1" spc="-4" dirty="0">
                <a:latin typeface="Arial" panose="020B0604020202020204" pitchFamily="34" charset="0"/>
                <a:cs typeface="Arial" panose="020B0604020202020204" pitchFamily="34" charset="0"/>
              </a:rPr>
              <a:t>rough summary about (your internal) registered users and customers</a:t>
            </a:r>
            <a:r>
              <a:rPr lang="en-US" sz="1000" spc="-4" dirty="0">
                <a:latin typeface="Arial" panose="020B0604020202020204" pitchFamily="34" charset="0"/>
                <a:cs typeface="Arial" panose="020B0604020202020204" pitchFamily="34" charset="0"/>
              </a:rPr>
              <a:t> </a:t>
            </a:r>
            <a:r>
              <a:rPr lang="en-US" sz="1000" b="1" spc="-4" dirty="0">
                <a:latin typeface="Arial" panose="020B0604020202020204" pitchFamily="34" charset="0"/>
                <a:cs typeface="Arial" panose="020B0604020202020204" pitchFamily="34" charset="0"/>
              </a:rPr>
              <a:t>you are connected with </a:t>
            </a:r>
            <a:r>
              <a:rPr lang="en-US" sz="1000" spc="-4" dirty="0">
                <a:latin typeface="Arial" panose="020B0604020202020204" pitchFamily="34" charset="0"/>
                <a:cs typeface="Arial" panose="020B0604020202020204" pitchFamily="34" charset="0"/>
              </a:rPr>
              <a:t>via the CSP. </a:t>
            </a:r>
            <a:endParaRPr lang="en-US" sz="1000" dirty="0">
              <a:latin typeface="Arial" panose="020B0604020202020204" pitchFamily="34" charset="0"/>
              <a:cs typeface="Arial" panose="020B0604020202020204" pitchFamily="34" charset="0"/>
            </a:endParaRPr>
          </a:p>
          <a:p>
            <a:pPr marL="238125" marR="3810" indent="-228600" algn="just">
              <a:lnSpc>
                <a:spcPct val="150000"/>
              </a:lnSpc>
              <a:spcBef>
                <a:spcPts val="75"/>
              </a:spcBef>
              <a:buClr>
                <a:srgbClr val="49B8E7"/>
              </a:buClr>
              <a:buFont typeface="+mj-lt"/>
              <a:buAutoNum type="arabicPeriod"/>
            </a:pPr>
            <a:r>
              <a:rPr lang="en-US" sz="1000" spc="-4" dirty="0">
                <a:latin typeface="Arial" panose="020B0604020202020204" pitchFamily="34" charset="0"/>
                <a:cs typeface="Arial" panose="020B0604020202020204" pitchFamily="34" charset="0"/>
              </a:rPr>
              <a:t>In the middle of the home page, is an "</a:t>
            </a:r>
            <a:r>
              <a:rPr lang="en-US" sz="1000" b="1" i="1" spc="-4" dirty="0">
                <a:latin typeface="Arial" panose="020B0604020202020204" pitchFamily="34" charset="0"/>
                <a:cs typeface="Arial" panose="020B0604020202020204" pitchFamily="34" charset="0"/>
              </a:rPr>
              <a:t>Improve Your Profile" </a:t>
            </a:r>
            <a:r>
              <a:rPr lang="en-US" sz="1000" spc="-4" dirty="0">
                <a:latin typeface="Arial" panose="020B0604020202020204" pitchFamily="34" charset="0"/>
                <a:cs typeface="Arial" panose="020B0604020202020204" pitchFamily="34" charset="0"/>
              </a:rPr>
              <a:t>button. This will allow you to add various pieces of information about your company to your public profile. Please note that any changes you make to your public profile will be available to any of your customers that are using Coupa, not just Munich Re.</a:t>
            </a:r>
          </a:p>
          <a:p>
            <a:pPr marL="238125" marR="3810" indent="-228600" algn="just">
              <a:lnSpc>
                <a:spcPct val="150000"/>
              </a:lnSpc>
              <a:spcBef>
                <a:spcPts val="75"/>
              </a:spcBef>
              <a:buClr>
                <a:srgbClr val="49B8E7"/>
              </a:buClr>
              <a:buFont typeface="+mj-lt"/>
              <a:buAutoNum type="arabicPeriod"/>
            </a:pPr>
            <a:r>
              <a:rPr lang="en-US" sz="1000" spc="-4" dirty="0">
                <a:latin typeface="Arial" panose="020B0604020202020204" pitchFamily="34" charset="0"/>
                <a:cs typeface="Arial" panose="020B0604020202020204" pitchFamily="34" charset="0"/>
              </a:rPr>
              <a:t>On the right-hand side you are able to </a:t>
            </a:r>
            <a:r>
              <a:rPr lang="en-US" sz="1000" b="1" spc="-4" dirty="0">
                <a:latin typeface="Arial" panose="020B0604020202020204" pitchFamily="34" charset="0"/>
                <a:cs typeface="Arial" panose="020B0604020202020204" pitchFamily="34" charset="0"/>
              </a:rPr>
              <a:t>Merge Accounts </a:t>
            </a:r>
            <a:r>
              <a:rPr lang="en-US" sz="1000" spc="-4" dirty="0">
                <a:latin typeface="Arial" panose="020B0604020202020204" pitchFamily="34" charset="0"/>
                <a:cs typeface="Arial" panose="020B0604020202020204" pitchFamily="34" charset="0"/>
              </a:rPr>
              <a:t>if you have multiple Coupa Supplier Portal accounts. </a:t>
            </a:r>
          </a:p>
          <a:p>
            <a:pPr marL="238125" marR="3810" indent="-228600" algn="just">
              <a:lnSpc>
                <a:spcPct val="150000"/>
              </a:lnSpc>
              <a:spcBef>
                <a:spcPts val="75"/>
              </a:spcBef>
              <a:buClr>
                <a:srgbClr val="49B8E7"/>
              </a:buClr>
              <a:buFont typeface="+mj-lt"/>
              <a:buAutoNum type="arabicPeriod"/>
            </a:pPr>
            <a:r>
              <a:rPr lang="en-US" sz="1000" spc="-4" dirty="0">
                <a:latin typeface="Arial" panose="020B0604020202020204" pitchFamily="34" charset="0"/>
                <a:cs typeface="Arial" panose="020B0604020202020204" pitchFamily="34" charset="0"/>
              </a:rPr>
              <a:t>At the top is the </a:t>
            </a:r>
            <a:r>
              <a:rPr lang="en-US" sz="1000" b="1" spc="-4" dirty="0">
                <a:latin typeface="Arial" panose="020B0604020202020204" pitchFamily="34" charset="0"/>
                <a:cs typeface="Arial" panose="020B0604020202020204" pitchFamily="34" charset="0"/>
              </a:rPr>
              <a:t>Admin tab</a:t>
            </a:r>
            <a:endParaRPr lang="en-US" sz="1000" spc="-4" dirty="0">
              <a:latin typeface="Arial" panose="020B0604020202020204" pitchFamily="34" charset="0"/>
              <a:cs typeface="Arial" panose="020B0604020202020204" pitchFamily="34" charset="0"/>
            </a:endParaRPr>
          </a:p>
          <a:p>
            <a:pPr marL="238125" marR="3810" indent="-228600" algn="just">
              <a:lnSpc>
                <a:spcPct val="150000"/>
              </a:lnSpc>
              <a:spcBef>
                <a:spcPts val="75"/>
              </a:spcBef>
              <a:buClr>
                <a:srgbClr val="49B8E7"/>
              </a:buClr>
              <a:buFont typeface="+mj-lt"/>
              <a:buAutoNum type="arabicPeriod"/>
            </a:pPr>
            <a:r>
              <a:rPr lang="en-US" sz="1000" spc="-4" dirty="0">
                <a:latin typeface="Arial" panose="020B0604020202020204" pitchFamily="34" charset="0"/>
                <a:cs typeface="Arial" panose="020B0604020202020204" pitchFamily="34" charset="0"/>
              </a:rPr>
              <a:t>At the top you find also your </a:t>
            </a:r>
            <a:r>
              <a:rPr lang="en-US" sz="1000" b="1" spc="-4" dirty="0">
                <a:latin typeface="Arial" panose="020B0604020202020204" pitchFamily="34" charset="0"/>
                <a:cs typeface="Arial" panose="020B0604020202020204" pitchFamily="34" charset="0"/>
              </a:rPr>
              <a:t>user-settings</a:t>
            </a:r>
          </a:p>
          <a:p>
            <a:pPr marL="238125" marR="3810" indent="-228600" algn="just">
              <a:lnSpc>
                <a:spcPct val="150000"/>
              </a:lnSpc>
              <a:spcBef>
                <a:spcPts val="75"/>
              </a:spcBef>
              <a:buClr>
                <a:srgbClr val="49B8E7"/>
              </a:buClr>
              <a:buFont typeface="+mj-lt"/>
              <a:buAutoNum type="arabicPeriod"/>
            </a:pPr>
            <a:r>
              <a:rPr lang="en-US" sz="1000" spc="-4" dirty="0">
                <a:latin typeface="Arial" panose="020B0604020202020204" pitchFamily="34" charset="0"/>
                <a:cs typeface="Arial" panose="020B0604020202020204" pitchFamily="34" charset="0"/>
              </a:rPr>
              <a:t>Access to </a:t>
            </a:r>
            <a:r>
              <a:rPr lang="en-US" sz="1000" b="1" spc="-4" dirty="0">
                <a:latin typeface="Arial" panose="020B0604020202020204" pitchFamily="34" charset="0"/>
                <a:cs typeface="Arial" panose="020B0604020202020204" pitchFamily="34" charset="0"/>
              </a:rPr>
              <a:t>public and customer profiles</a:t>
            </a:r>
          </a:p>
          <a:p>
            <a:pPr marL="238125" marR="3810" indent="-228600" algn="just">
              <a:lnSpc>
                <a:spcPct val="150000"/>
              </a:lnSpc>
              <a:spcBef>
                <a:spcPts val="75"/>
              </a:spcBef>
              <a:buClr>
                <a:srgbClr val="49B8E7"/>
              </a:buClr>
              <a:buFont typeface="+mj-lt"/>
              <a:buAutoNum type="arabicPeriod"/>
            </a:pPr>
            <a:r>
              <a:rPr lang="en-US" sz="1000" spc="-4" dirty="0">
                <a:latin typeface="Arial" panose="020B0604020202020204" pitchFamily="34" charset="0"/>
                <a:cs typeface="Arial" panose="020B0604020202020204" pitchFamily="34" charset="0"/>
              </a:rPr>
              <a:t>Access to manage </a:t>
            </a:r>
            <a:r>
              <a:rPr lang="en-US" sz="1000" b="1" spc="-4" dirty="0">
                <a:latin typeface="Arial" panose="020B0604020202020204" pitchFamily="34" charset="0"/>
                <a:cs typeface="Arial" panose="020B0604020202020204" pitchFamily="34" charset="0"/>
              </a:rPr>
              <a:t>orders </a:t>
            </a:r>
            <a:r>
              <a:rPr lang="en-US" sz="1000" spc="-4" dirty="0">
                <a:latin typeface="Arial" panose="020B0604020202020204" pitchFamily="34" charset="0"/>
                <a:cs typeface="Arial" panose="020B0604020202020204" pitchFamily="34" charset="0"/>
              </a:rPr>
              <a:t>of your customer</a:t>
            </a:r>
          </a:p>
          <a:p>
            <a:pPr marL="238125" marR="3810" indent="-228600" algn="just">
              <a:lnSpc>
                <a:spcPct val="150000"/>
              </a:lnSpc>
              <a:spcBef>
                <a:spcPts val="75"/>
              </a:spcBef>
              <a:buClr>
                <a:srgbClr val="49B8E7"/>
              </a:buClr>
              <a:buFont typeface="+mj-lt"/>
              <a:buAutoNum type="arabicPeriod"/>
            </a:pPr>
            <a:r>
              <a:rPr lang="en-US" sz="1000" spc="-4" dirty="0">
                <a:latin typeface="Arial" panose="020B0604020202020204" pitchFamily="34" charset="0"/>
                <a:cs typeface="Arial" panose="020B0604020202020204" pitchFamily="34" charset="0"/>
              </a:rPr>
              <a:t>Access to manage </a:t>
            </a:r>
            <a:r>
              <a:rPr lang="en-US" sz="1000" b="1" spc="-4" dirty="0">
                <a:latin typeface="Arial" panose="020B0604020202020204" pitchFamily="34" charset="0"/>
                <a:cs typeface="Arial" panose="020B0604020202020204" pitchFamily="34" charset="0"/>
              </a:rPr>
              <a:t>invoices </a:t>
            </a:r>
            <a:r>
              <a:rPr lang="en-US" sz="1000" spc="-4" dirty="0">
                <a:latin typeface="Arial" panose="020B0604020202020204" pitchFamily="34" charset="0"/>
                <a:cs typeface="Arial" panose="020B0604020202020204" pitchFamily="34" charset="0"/>
              </a:rPr>
              <a:t>to your customer</a:t>
            </a:r>
          </a:p>
          <a:p>
            <a:pPr marL="238125" marR="3810" indent="-228600" algn="just">
              <a:lnSpc>
                <a:spcPct val="150000"/>
              </a:lnSpc>
              <a:spcBef>
                <a:spcPts val="75"/>
              </a:spcBef>
              <a:buClr>
                <a:srgbClr val="49B8E7"/>
              </a:buClr>
              <a:buFont typeface="+mj-lt"/>
              <a:buAutoNum type="arabicPeriod"/>
            </a:pPr>
            <a:r>
              <a:rPr lang="en-US" sz="1000" spc="-4" dirty="0">
                <a:latin typeface="Arial" panose="020B0604020202020204" pitchFamily="34" charset="0"/>
                <a:cs typeface="Arial" panose="020B0604020202020204" pitchFamily="34" charset="0"/>
              </a:rPr>
              <a:t> </a:t>
            </a:r>
            <a:r>
              <a:rPr lang="en-US" sz="1000" b="1" spc="-4" dirty="0">
                <a:latin typeface="Arial" panose="020B0604020202020204" pitchFamily="34" charset="0"/>
                <a:cs typeface="Arial" panose="020B0604020202020204" pitchFamily="34" charset="0"/>
              </a:rPr>
              <a:t>Notifications</a:t>
            </a:r>
            <a:r>
              <a:rPr lang="en-US" sz="1000" spc="-4" dirty="0">
                <a:latin typeface="Arial" panose="020B0604020202020204" pitchFamily="34" charset="0"/>
                <a:cs typeface="Arial" panose="020B0604020202020204" pitchFamily="34" charset="0"/>
              </a:rPr>
              <a:t> sent to you (optional as e-mails)</a:t>
            </a:r>
          </a:p>
        </p:txBody>
      </p:sp>
      <p:grpSp>
        <p:nvGrpSpPr>
          <p:cNvPr id="5" name="Gruppieren 4">
            <a:extLst>
              <a:ext uri="{FF2B5EF4-FFF2-40B4-BE49-F238E27FC236}">
                <a16:creationId xmlns:a16="http://schemas.microsoft.com/office/drawing/2014/main" id="{DA798764-8B61-47D1-ABFF-4C480ED11884}"/>
              </a:ext>
            </a:extLst>
          </p:cNvPr>
          <p:cNvGrpSpPr/>
          <p:nvPr/>
        </p:nvGrpSpPr>
        <p:grpSpPr>
          <a:xfrm>
            <a:off x="4641156" y="1077834"/>
            <a:ext cx="4334031" cy="3172238"/>
            <a:chOff x="4387473" y="1140123"/>
            <a:chExt cx="4334031" cy="3172238"/>
          </a:xfrm>
        </p:grpSpPr>
        <p:pic>
          <p:nvPicPr>
            <p:cNvPr id="7" name="Grafik 6">
              <a:extLst>
                <a:ext uri="{FF2B5EF4-FFF2-40B4-BE49-F238E27FC236}">
                  <a16:creationId xmlns:a16="http://schemas.microsoft.com/office/drawing/2014/main" id="{07025451-04F7-4041-B44E-0A49CCDA7F9E}"/>
                </a:ext>
              </a:extLst>
            </p:cNvPr>
            <p:cNvPicPr>
              <a:picLocks noChangeAspect="1"/>
            </p:cNvPicPr>
            <p:nvPr/>
          </p:nvPicPr>
          <p:blipFill>
            <a:blip r:embed="rId2"/>
            <a:stretch>
              <a:fillRect/>
            </a:stretch>
          </p:blipFill>
          <p:spPr>
            <a:xfrm>
              <a:off x="4387473" y="1140123"/>
              <a:ext cx="4334031" cy="3172238"/>
            </a:xfrm>
            <a:prstGeom prst="rect">
              <a:avLst/>
            </a:prstGeom>
          </p:spPr>
        </p:pic>
        <p:sp>
          <p:nvSpPr>
            <p:cNvPr id="2" name="Flussdiagramm: Verbinder 1">
              <a:extLst>
                <a:ext uri="{FF2B5EF4-FFF2-40B4-BE49-F238E27FC236}">
                  <a16:creationId xmlns:a16="http://schemas.microsoft.com/office/drawing/2014/main" id="{7FF00827-D3AF-42CD-AF59-ED0803938157}"/>
                </a:ext>
              </a:extLst>
            </p:cNvPr>
            <p:cNvSpPr/>
            <p:nvPr/>
          </p:nvSpPr>
          <p:spPr>
            <a:xfrm>
              <a:off x="6251193" y="2447642"/>
              <a:ext cx="189078" cy="171039"/>
            </a:xfrm>
            <a:prstGeom prst="flowChartConnector">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050" dirty="0">
                  <a:solidFill>
                    <a:schemeClr val="bg1"/>
                  </a:solidFill>
                </a:rPr>
                <a:t>1</a:t>
              </a:r>
            </a:p>
          </p:txBody>
        </p:sp>
        <p:sp>
          <p:nvSpPr>
            <p:cNvPr id="10" name="Flussdiagramm: Verbinder 9">
              <a:extLst>
                <a:ext uri="{FF2B5EF4-FFF2-40B4-BE49-F238E27FC236}">
                  <a16:creationId xmlns:a16="http://schemas.microsoft.com/office/drawing/2014/main" id="{C1D53766-B3FB-48BC-B7C8-DF28A5151BD2}"/>
                </a:ext>
              </a:extLst>
            </p:cNvPr>
            <p:cNvSpPr/>
            <p:nvPr/>
          </p:nvSpPr>
          <p:spPr>
            <a:xfrm>
              <a:off x="6510823" y="1790897"/>
              <a:ext cx="189078" cy="171039"/>
            </a:xfrm>
            <a:prstGeom prst="flowChartConnector">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050" dirty="0">
                  <a:solidFill>
                    <a:schemeClr val="bg1"/>
                  </a:solidFill>
                </a:rPr>
                <a:t>2</a:t>
              </a:r>
            </a:p>
          </p:txBody>
        </p:sp>
        <p:sp>
          <p:nvSpPr>
            <p:cNvPr id="11" name="Flussdiagramm: Verbinder 10">
              <a:extLst>
                <a:ext uri="{FF2B5EF4-FFF2-40B4-BE49-F238E27FC236}">
                  <a16:creationId xmlns:a16="http://schemas.microsoft.com/office/drawing/2014/main" id="{A3F9BBEB-6C9B-4730-826B-B5263F7A9186}"/>
                </a:ext>
              </a:extLst>
            </p:cNvPr>
            <p:cNvSpPr/>
            <p:nvPr/>
          </p:nvSpPr>
          <p:spPr>
            <a:xfrm>
              <a:off x="7981999" y="2331386"/>
              <a:ext cx="189078" cy="171039"/>
            </a:xfrm>
            <a:prstGeom prst="flowChartConnector">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050" dirty="0">
                  <a:solidFill>
                    <a:schemeClr val="bg1"/>
                  </a:solidFill>
                </a:rPr>
                <a:t>3</a:t>
              </a:r>
            </a:p>
          </p:txBody>
        </p:sp>
        <p:sp>
          <p:nvSpPr>
            <p:cNvPr id="14" name="Flussdiagramm: Verbinder 13">
              <a:extLst>
                <a:ext uri="{FF2B5EF4-FFF2-40B4-BE49-F238E27FC236}">
                  <a16:creationId xmlns:a16="http://schemas.microsoft.com/office/drawing/2014/main" id="{F122CF52-18ED-45E1-BF16-CB0DF10E11F4}"/>
                </a:ext>
              </a:extLst>
            </p:cNvPr>
            <p:cNvSpPr/>
            <p:nvPr/>
          </p:nvSpPr>
          <p:spPr>
            <a:xfrm>
              <a:off x="7233804" y="1457479"/>
              <a:ext cx="189078" cy="171039"/>
            </a:xfrm>
            <a:prstGeom prst="flowChartConnector">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050" dirty="0">
                  <a:solidFill>
                    <a:schemeClr val="bg1"/>
                  </a:solidFill>
                </a:rPr>
                <a:t>4</a:t>
              </a:r>
            </a:p>
          </p:txBody>
        </p:sp>
        <p:sp>
          <p:nvSpPr>
            <p:cNvPr id="15" name="Flussdiagramm: Verbinder 14">
              <a:extLst>
                <a:ext uri="{FF2B5EF4-FFF2-40B4-BE49-F238E27FC236}">
                  <a16:creationId xmlns:a16="http://schemas.microsoft.com/office/drawing/2014/main" id="{563E46E6-8AF3-499B-8C64-02F4A2A0F3B6}"/>
                </a:ext>
              </a:extLst>
            </p:cNvPr>
            <p:cNvSpPr/>
            <p:nvPr/>
          </p:nvSpPr>
          <p:spPr>
            <a:xfrm>
              <a:off x="7650841" y="1248071"/>
              <a:ext cx="189078" cy="171039"/>
            </a:xfrm>
            <a:prstGeom prst="flowChartConnector">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050" dirty="0">
                  <a:solidFill>
                    <a:schemeClr val="bg1"/>
                  </a:solidFill>
                </a:rPr>
                <a:t>5</a:t>
              </a:r>
            </a:p>
          </p:txBody>
        </p:sp>
        <p:sp>
          <p:nvSpPr>
            <p:cNvPr id="16" name="Flussdiagramm: Verbinder 15">
              <a:extLst>
                <a:ext uri="{FF2B5EF4-FFF2-40B4-BE49-F238E27FC236}">
                  <a16:creationId xmlns:a16="http://schemas.microsoft.com/office/drawing/2014/main" id="{AEB48795-C1C9-429B-86AE-BBFEDFE5B225}"/>
                </a:ext>
              </a:extLst>
            </p:cNvPr>
            <p:cNvSpPr/>
            <p:nvPr/>
          </p:nvSpPr>
          <p:spPr>
            <a:xfrm>
              <a:off x="4828857" y="1457479"/>
              <a:ext cx="189078" cy="171039"/>
            </a:xfrm>
            <a:prstGeom prst="flowChartConnector">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050" dirty="0">
                  <a:solidFill>
                    <a:schemeClr val="bg1"/>
                  </a:solidFill>
                </a:rPr>
                <a:t>6</a:t>
              </a:r>
            </a:p>
          </p:txBody>
        </p:sp>
        <p:sp>
          <p:nvSpPr>
            <p:cNvPr id="17" name="Flussdiagramm: Verbinder 16">
              <a:extLst>
                <a:ext uri="{FF2B5EF4-FFF2-40B4-BE49-F238E27FC236}">
                  <a16:creationId xmlns:a16="http://schemas.microsoft.com/office/drawing/2014/main" id="{AE406193-DB81-4400-BDE7-4810FE06B237}"/>
                </a:ext>
              </a:extLst>
            </p:cNvPr>
            <p:cNvSpPr/>
            <p:nvPr/>
          </p:nvSpPr>
          <p:spPr>
            <a:xfrm>
              <a:off x="5103285" y="1457479"/>
              <a:ext cx="189078" cy="171039"/>
            </a:xfrm>
            <a:prstGeom prst="flowChartConnector">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050" dirty="0">
                  <a:solidFill>
                    <a:schemeClr val="bg1"/>
                  </a:solidFill>
                </a:rPr>
                <a:t>7</a:t>
              </a:r>
            </a:p>
          </p:txBody>
        </p:sp>
        <p:sp>
          <p:nvSpPr>
            <p:cNvPr id="18" name="Flussdiagramm: Verbinder 17">
              <a:extLst>
                <a:ext uri="{FF2B5EF4-FFF2-40B4-BE49-F238E27FC236}">
                  <a16:creationId xmlns:a16="http://schemas.microsoft.com/office/drawing/2014/main" id="{E42EF5EE-11DC-4F80-AC2E-40E8C55D9BA0}"/>
                </a:ext>
              </a:extLst>
            </p:cNvPr>
            <p:cNvSpPr/>
            <p:nvPr/>
          </p:nvSpPr>
          <p:spPr>
            <a:xfrm>
              <a:off x="6251193" y="1457479"/>
              <a:ext cx="189078" cy="171039"/>
            </a:xfrm>
            <a:prstGeom prst="flowChartConnector">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050" dirty="0">
                  <a:solidFill>
                    <a:schemeClr val="bg1"/>
                  </a:solidFill>
                </a:rPr>
                <a:t>8</a:t>
              </a:r>
            </a:p>
          </p:txBody>
        </p:sp>
        <p:sp>
          <p:nvSpPr>
            <p:cNvPr id="19" name="Flussdiagramm: Verbinder 18">
              <a:extLst>
                <a:ext uri="{FF2B5EF4-FFF2-40B4-BE49-F238E27FC236}">
                  <a16:creationId xmlns:a16="http://schemas.microsoft.com/office/drawing/2014/main" id="{EBA4A14C-0ABC-499A-86B2-F2D0B66FD1A2}"/>
                </a:ext>
              </a:extLst>
            </p:cNvPr>
            <p:cNvSpPr/>
            <p:nvPr/>
          </p:nvSpPr>
          <p:spPr>
            <a:xfrm>
              <a:off x="8005051" y="1248071"/>
              <a:ext cx="189078" cy="171039"/>
            </a:xfrm>
            <a:prstGeom prst="flowChartConnector">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050" dirty="0">
                  <a:solidFill>
                    <a:schemeClr val="bg1"/>
                  </a:solidFill>
                </a:rPr>
                <a:t>9</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6000" y="1048652"/>
            <a:ext cx="7081563" cy="695864"/>
          </a:xfrm>
          <a:prstGeom prst="rect">
            <a:avLst/>
          </a:prstGeom>
        </p:spPr>
        <p:txBody>
          <a:bodyPr vert="horz" wrap="square" lIns="0" tIns="79534" rIns="0" bIns="0" rtlCol="0">
            <a:spAutoFit/>
          </a:bodyPr>
          <a:lstStyle/>
          <a:p>
            <a:pPr marL="194786" indent="-171450">
              <a:spcBef>
                <a:spcPts val="626"/>
              </a:spcBef>
              <a:buClr>
                <a:srgbClr val="49B8E7"/>
              </a:buClr>
              <a:buSzPct val="83333"/>
              <a:buFont typeface="Wingdings" panose="05000000000000000000" pitchFamily="2" charset="2"/>
              <a:buChar char="§"/>
              <a:tabLst>
                <a:tab pos="180499" algn="l"/>
                <a:tab pos="180975" algn="l"/>
              </a:tabLst>
            </a:pPr>
            <a:r>
              <a:rPr sz="1000" spc="-4" dirty="0">
                <a:latin typeface="Arial" panose="020B0604020202020204" pitchFamily="34" charset="0"/>
                <a:cs typeface="Arial" panose="020B0604020202020204" pitchFamily="34" charset="0"/>
              </a:rPr>
              <a:t>Once, </a:t>
            </a:r>
            <a:r>
              <a:rPr sz="1000" dirty="0">
                <a:latin typeface="Arial" panose="020B0604020202020204" pitchFamily="34" charset="0"/>
                <a:cs typeface="Arial" panose="020B0604020202020204" pitchFamily="34" charset="0"/>
              </a:rPr>
              <a:t>you click </a:t>
            </a:r>
            <a:r>
              <a:rPr sz="1000" spc="-4" dirty="0">
                <a:latin typeface="Arial" panose="020B0604020202020204" pitchFamily="34" charset="0"/>
                <a:cs typeface="Arial" panose="020B0604020202020204" pitchFamily="34" charset="0"/>
              </a:rPr>
              <a:t>the emailed link and </a:t>
            </a:r>
            <a:r>
              <a:rPr sz="1000" dirty="0">
                <a:latin typeface="Arial" panose="020B0604020202020204" pitchFamily="34" charset="0"/>
                <a:cs typeface="Arial" panose="020B0604020202020204" pitchFamily="34" charset="0"/>
              </a:rPr>
              <a:t>sign </a:t>
            </a:r>
            <a:r>
              <a:rPr sz="1000" spc="-4" dirty="0">
                <a:latin typeface="Arial" panose="020B0604020202020204" pitchFamily="34" charset="0"/>
                <a:cs typeface="Arial" panose="020B0604020202020204" pitchFamily="34" charset="0"/>
              </a:rPr>
              <a:t>up for the </a:t>
            </a:r>
            <a:r>
              <a:rPr sz="1000" spc="-34" dirty="0">
                <a:latin typeface="Arial" panose="020B0604020202020204" pitchFamily="34" charset="0"/>
                <a:cs typeface="Arial" panose="020B0604020202020204" pitchFamily="34" charset="0"/>
              </a:rPr>
              <a:t>CSP, </a:t>
            </a:r>
            <a:r>
              <a:rPr sz="1000" dirty="0">
                <a:latin typeface="Arial" panose="020B0604020202020204" pitchFamily="34" charset="0"/>
                <a:cs typeface="Arial" panose="020B0604020202020204" pitchFamily="34" charset="0"/>
              </a:rPr>
              <a:t>you can manage your </a:t>
            </a:r>
            <a:r>
              <a:rPr sz="1000" spc="-4" dirty="0">
                <a:latin typeface="Arial" panose="020B0604020202020204" pitchFamily="34" charset="0"/>
                <a:cs typeface="Arial" panose="020B0604020202020204" pitchFamily="34" charset="0"/>
              </a:rPr>
              <a:t>account</a:t>
            </a:r>
            <a:r>
              <a:rPr sz="1000" spc="-3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information.</a:t>
            </a:r>
            <a:endParaRPr sz="1000" dirty="0">
              <a:latin typeface="Arial" panose="020B0604020202020204" pitchFamily="34" charset="0"/>
              <a:cs typeface="Arial" panose="020B0604020202020204" pitchFamily="34" charset="0"/>
            </a:endParaRPr>
          </a:p>
          <a:p>
            <a:pPr marL="194786" indent="-171450">
              <a:spcBef>
                <a:spcPts val="551"/>
              </a:spcBef>
              <a:buClr>
                <a:srgbClr val="49B8E7"/>
              </a:buClr>
              <a:buSzPct val="83333"/>
              <a:buFont typeface="Wingdings" panose="05000000000000000000" pitchFamily="2" charset="2"/>
              <a:buChar char="§"/>
              <a:tabLst>
                <a:tab pos="180499" algn="l"/>
                <a:tab pos="180975" algn="l"/>
              </a:tabLst>
            </a:pPr>
            <a:r>
              <a:rPr sz="1000" spc="-4" dirty="0">
                <a:latin typeface="Arial" panose="020B0604020202020204" pitchFamily="34" charset="0"/>
                <a:cs typeface="Arial" panose="020B0604020202020204" pitchFamily="34" charset="0"/>
              </a:rPr>
              <a:t>Click on </a:t>
            </a:r>
            <a:r>
              <a:rPr sz="1000" dirty="0">
                <a:latin typeface="Arial" panose="020B0604020202020204" pitchFamily="34" charset="0"/>
                <a:cs typeface="Arial" panose="020B0604020202020204" pitchFamily="34" charset="0"/>
              </a:rPr>
              <a:t>your </a:t>
            </a:r>
            <a:r>
              <a:rPr sz="1000" b="1" spc="-4" dirty="0">
                <a:latin typeface="Arial" panose="020B0604020202020204" pitchFamily="34" charset="0"/>
                <a:cs typeface="Arial" panose="020B0604020202020204" pitchFamily="34" charset="0"/>
              </a:rPr>
              <a:t>user </a:t>
            </a:r>
            <a:r>
              <a:rPr sz="1000" spc="-4" dirty="0">
                <a:latin typeface="Arial" panose="020B0604020202020204" pitchFamily="34" charset="0"/>
                <a:cs typeface="Arial" panose="020B0604020202020204" pitchFamily="34" charset="0"/>
              </a:rPr>
              <a:t>and </a:t>
            </a:r>
            <a:r>
              <a:rPr sz="1000" b="1" spc="-4" dirty="0">
                <a:latin typeface="Arial" panose="020B0604020202020204" pitchFamily="34" charset="0"/>
                <a:cs typeface="Arial" panose="020B0604020202020204" pitchFamily="34" charset="0"/>
              </a:rPr>
              <a:t>Account</a:t>
            </a:r>
            <a:r>
              <a:rPr sz="1000" b="1" dirty="0">
                <a:latin typeface="Arial" panose="020B0604020202020204" pitchFamily="34" charset="0"/>
                <a:cs typeface="Arial" panose="020B0604020202020204" pitchFamily="34" charset="0"/>
              </a:rPr>
              <a:t> </a:t>
            </a:r>
            <a:r>
              <a:rPr sz="1000" b="1" spc="-4" dirty="0">
                <a:latin typeface="Arial" panose="020B0604020202020204" pitchFamily="34" charset="0"/>
                <a:cs typeface="Arial" panose="020B0604020202020204" pitchFamily="34" charset="0"/>
              </a:rPr>
              <a:t>Settings</a:t>
            </a:r>
            <a:r>
              <a:rPr sz="1000" spc="-4"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94786" indent="-171450">
              <a:spcBef>
                <a:spcPts val="551"/>
              </a:spcBef>
              <a:buClr>
                <a:srgbClr val="49B8E7"/>
              </a:buClr>
              <a:buSzPct val="83333"/>
              <a:buFont typeface="Wingdings" panose="05000000000000000000" pitchFamily="2" charset="2"/>
              <a:buChar char="§"/>
              <a:tabLst>
                <a:tab pos="180499" algn="l"/>
                <a:tab pos="180975" algn="l"/>
              </a:tabLst>
            </a:pPr>
            <a:r>
              <a:rPr sz="1000" spc="-4" dirty="0">
                <a:latin typeface="Arial" panose="020B0604020202020204" pitchFamily="34" charset="0"/>
                <a:cs typeface="Arial" panose="020B0604020202020204" pitchFamily="34" charset="0"/>
              </a:rPr>
              <a:t>Edit </a:t>
            </a:r>
            <a:r>
              <a:rPr sz="1000" dirty="0">
                <a:latin typeface="Arial" panose="020B0604020202020204" pitchFamily="34" charset="0"/>
                <a:cs typeface="Arial" panose="020B0604020202020204" pitchFamily="34" charset="0"/>
              </a:rPr>
              <a:t>your </a:t>
            </a:r>
            <a:r>
              <a:rPr sz="1000" b="1" dirty="0">
                <a:latin typeface="Arial" panose="020B0604020202020204" pitchFamily="34" charset="0"/>
                <a:cs typeface="Arial" panose="020B0604020202020204" pitchFamily="34" charset="0"/>
              </a:rPr>
              <a:t>first </a:t>
            </a:r>
            <a:r>
              <a:rPr sz="1000" b="1" spc="-4" dirty="0">
                <a:latin typeface="Arial" panose="020B0604020202020204" pitchFamily="34" charset="0"/>
                <a:cs typeface="Arial" panose="020B0604020202020204" pitchFamily="34" charset="0"/>
              </a:rPr>
              <a:t>name</a:t>
            </a:r>
            <a:r>
              <a:rPr sz="1000" spc="-4" dirty="0">
                <a:latin typeface="Arial" panose="020B0604020202020204" pitchFamily="34" charset="0"/>
                <a:cs typeface="Arial" panose="020B0604020202020204" pitchFamily="34" charset="0"/>
              </a:rPr>
              <a:t>, </a:t>
            </a:r>
            <a:r>
              <a:rPr sz="1000" b="1" spc="-4" dirty="0">
                <a:latin typeface="Arial" panose="020B0604020202020204" pitchFamily="34" charset="0"/>
                <a:cs typeface="Arial" panose="020B0604020202020204" pitchFamily="34" charset="0"/>
              </a:rPr>
              <a:t>last name</a:t>
            </a:r>
            <a:r>
              <a:rPr sz="1000" spc="-4" dirty="0">
                <a:latin typeface="Arial" panose="020B0604020202020204" pitchFamily="34" charset="0"/>
                <a:cs typeface="Arial" panose="020B0604020202020204" pitchFamily="34" charset="0"/>
              </a:rPr>
              <a:t>, </a:t>
            </a:r>
            <a:r>
              <a:rPr sz="1000" b="1" spc="-4" dirty="0">
                <a:latin typeface="Arial" panose="020B0604020202020204" pitchFamily="34" charset="0"/>
                <a:cs typeface="Arial" panose="020B0604020202020204" pitchFamily="34" charset="0"/>
              </a:rPr>
              <a:t>email* </a:t>
            </a:r>
            <a:r>
              <a:rPr sz="1000" spc="-4" dirty="0">
                <a:latin typeface="Arial" panose="020B0604020202020204" pitchFamily="34" charset="0"/>
                <a:cs typeface="Arial" panose="020B0604020202020204" pitchFamily="34" charset="0"/>
              </a:rPr>
              <a:t>and</a:t>
            </a:r>
            <a:r>
              <a:rPr sz="1000" spc="11" dirty="0">
                <a:latin typeface="Arial" panose="020B0604020202020204" pitchFamily="34" charset="0"/>
                <a:cs typeface="Arial" panose="020B0604020202020204" pitchFamily="34" charset="0"/>
              </a:rPr>
              <a:t> </a:t>
            </a:r>
            <a:r>
              <a:rPr sz="1000" b="1" spc="-4" dirty="0">
                <a:latin typeface="Arial" panose="020B0604020202020204" pitchFamily="34" charset="0"/>
                <a:cs typeface="Arial" panose="020B0604020202020204" pitchFamily="34" charset="0"/>
              </a:rPr>
              <a:t>password</a:t>
            </a:r>
            <a:r>
              <a:rPr sz="1000" spc="-4"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p:txBody>
      </p:sp>
      <p:sp>
        <p:nvSpPr>
          <p:cNvPr id="13" name="Titel 39">
            <a:extLst>
              <a:ext uri="{FF2B5EF4-FFF2-40B4-BE49-F238E27FC236}">
                <a16:creationId xmlns:a16="http://schemas.microsoft.com/office/drawing/2014/main" id="{25C69AB5-1182-4946-9C56-B6D4BD523BA0}"/>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Manage your Account</a:t>
            </a:r>
          </a:p>
          <a:p>
            <a:r>
              <a:rPr lang="en-US" sz="1800" dirty="0">
                <a:solidFill>
                  <a:srgbClr val="49B8E7"/>
                </a:solidFill>
              </a:rPr>
              <a:t>Account Settings</a:t>
            </a:r>
            <a:endParaRPr lang="de-DE" sz="1800" dirty="0">
              <a:solidFill>
                <a:srgbClr val="49B8E7"/>
              </a:solidFill>
            </a:endParaRPr>
          </a:p>
        </p:txBody>
      </p:sp>
      <p:pic>
        <p:nvPicPr>
          <p:cNvPr id="2" name="Grafik 1">
            <a:extLst>
              <a:ext uri="{FF2B5EF4-FFF2-40B4-BE49-F238E27FC236}">
                <a16:creationId xmlns:a16="http://schemas.microsoft.com/office/drawing/2014/main" id="{D08A7117-D46A-4789-9DE5-ABAE2CB90901}"/>
              </a:ext>
            </a:extLst>
          </p:cNvPr>
          <p:cNvPicPr>
            <a:picLocks noChangeAspect="1"/>
          </p:cNvPicPr>
          <p:nvPr/>
        </p:nvPicPr>
        <p:blipFill>
          <a:blip r:embed="rId2"/>
          <a:stretch>
            <a:fillRect/>
          </a:stretch>
        </p:blipFill>
        <p:spPr>
          <a:xfrm>
            <a:off x="4904920" y="1989330"/>
            <a:ext cx="3236802" cy="3045777"/>
          </a:xfrm>
          <a:prstGeom prst="rect">
            <a:avLst/>
          </a:prstGeom>
        </p:spPr>
      </p:pic>
      <p:sp>
        <p:nvSpPr>
          <p:cNvPr id="4" name="Foliennummernplatzhalter 3">
            <a:extLst>
              <a:ext uri="{FF2B5EF4-FFF2-40B4-BE49-F238E27FC236}">
                <a16:creationId xmlns:a16="http://schemas.microsoft.com/office/drawing/2014/main" id="{866D2C56-7943-470F-9999-165B3E8498B6}"/>
              </a:ext>
            </a:extLst>
          </p:cNvPr>
          <p:cNvSpPr>
            <a:spLocks noGrp="1"/>
          </p:cNvSpPr>
          <p:nvPr>
            <p:ph type="sldNum" sz="quarter" idx="12"/>
          </p:nvPr>
        </p:nvSpPr>
        <p:spPr/>
        <p:txBody>
          <a:bodyPr/>
          <a:lstStyle/>
          <a:p>
            <a:fld id="{D56DB8AA-803C-49D2-90AA-1140CE72DCD7}" type="slidenum">
              <a:rPr lang="de-DE" smtClean="0"/>
              <a:pPr/>
              <a:t>32</a:t>
            </a:fld>
            <a:endParaRPr lang="de-DE" dirty="0"/>
          </a:p>
        </p:txBody>
      </p:sp>
      <p:pic>
        <p:nvPicPr>
          <p:cNvPr id="5" name="Grafik 4">
            <a:extLst>
              <a:ext uri="{FF2B5EF4-FFF2-40B4-BE49-F238E27FC236}">
                <a16:creationId xmlns:a16="http://schemas.microsoft.com/office/drawing/2014/main" id="{F6097D69-FD8D-4308-BE0A-3C2161C44244}"/>
              </a:ext>
            </a:extLst>
          </p:cNvPr>
          <p:cNvPicPr>
            <a:picLocks noChangeAspect="1"/>
          </p:cNvPicPr>
          <p:nvPr/>
        </p:nvPicPr>
        <p:blipFill>
          <a:blip r:embed="rId3"/>
          <a:stretch>
            <a:fillRect/>
          </a:stretch>
        </p:blipFill>
        <p:spPr>
          <a:xfrm>
            <a:off x="335051" y="2259526"/>
            <a:ext cx="3511730" cy="10478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6000" y="1035607"/>
            <a:ext cx="8328814" cy="1018356"/>
          </a:xfrm>
          <a:prstGeom prst="rect">
            <a:avLst/>
          </a:prstGeom>
        </p:spPr>
        <p:txBody>
          <a:bodyPr vert="horz" wrap="square" lIns="0" tIns="9525" rIns="0" bIns="0" rtlCol="0">
            <a:spAutoFit/>
          </a:bodyPr>
          <a:lstStyle/>
          <a:p>
            <a:pPr marL="194786" marR="3810" indent="-171450">
              <a:lnSpc>
                <a:spcPct val="151000"/>
              </a:lnSpc>
              <a:spcBef>
                <a:spcPts val="75"/>
              </a:spcBef>
              <a:buClr>
                <a:srgbClr val="49B8E7"/>
              </a:buClr>
              <a:buSzPct val="83333"/>
              <a:buFont typeface="Wingdings" panose="05000000000000000000" pitchFamily="2" charset="2"/>
              <a:buChar char="§"/>
              <a:tabLst>
                <a:tab pos="180499" algn="l"/>
                <a:tab pos="180975" algn="l"/>
              </a:tabLst>
            </a:pPr>
            <a:r>
              <a:rPr lang="en-US" sz="1000" spc="-4" dirty="0">
                <a:latin typeface="Arial" panose="020B0604020202020204" pitchFamily="34" charset="0"/>
                <a:cs typeface="Arial" panose="020B0604020202020204" pitchFamily="34" charset="0"/>
              </a:rPr>
              <a:t>On the </a:t>
            </a:r>
            <a:r>
              <a:rPr lang="en-US" sz="1000" b="1" spc="-4" dirty="0">
                <a:latin typeface="Arial" panose="020B0604020202020204" pitchFamily="34" charset="0"/>
                <a:cs typeface="Arial" panose="020B0604020202020204" pitchFamily="34" charset="0"/>
              </a:rPr>
              <a:t>Notification Preferences </a:t>
            </a:r>
            <a:r>
              <a:rPr lang="en-US" sz="1000" spc="-4" dirty="0">
                <a:latin typeface="Arial" panose="020B0604020202020204" pitchFamily="34" charset="0"/>
                <a:cs typeface="Arial" panose="020B0604020202020204" pitchFamily="34" charset="0"/>
              </a:rPr>
              <a:t>page, </a:t>
            </a:r>
            <a:r>
              <a:rPr lang="en-US" sz="1000" dirty="0">
                <a:latin typeface="Arial" panose="020B0604020202020204" pitchFamily="34" charset="0"/>
                <a:cs typeface="Arial" panose="020B0604020202020204" pitchFamily="34" charset="0"/>
              </a:rPr>
              <a:t>you </a:t>
            </a:r>
            <a:r>
              <a:rPr lang="en-US" sz="1000" spc="-4" dirty="0">
                <a:latin typeface="Arial" panose="020B0604020202020204" pitchFamily="34" charset="0"/>
                <a:cs typeface="Arial" panose="020B0604020202020204" pitchFamily="34" charset="0"/>
              </a:rPr>
              <a:t>will be able to </a:t>
            </a:r>
            <a:r>
              <a:rPr lang="en-US" sz="1000" dirty="0">
                <a:latin typeface="Arial" panose="020B0604020202020204" pitchFamily="34" charset="0"/>
                <a:cs typeface="Arial" panose="020B0604020202020204" pitchFamily="34" charset="0"/>
              </a:rPr>
              <a:t>select </a:t>
            </a:r>
            <a:r>
              <a:rPr lang="en-US" sz="1000" spc="-4" dirty="0">
                <a:latin typeface="Arial" panose="020B0604020202020204" pitchFamily="34" charset="0"/>
                <a:cs typeface="Arial" panose="020B0604020202020204" pitchFamily="34" charset="0"/>
              </a:rPr>
              <a:t>notifications </a:t>
            </a:r>
            <a:r>
              <a:rPr lang="en-US" sz="1000" dirty="0">
                <a:latin typeface="Arial" panose="020B0604020202020204" pitchFamily="34" charset="0"/>
                <a:cs typeface="Arial" panose="020B0604020202020204" pitchFamily="34" charset="0"/>
              </a:rPr>
              <a:t>you </a:t>
            </a:r>
            <a:r>
              <a:rPr lang="en-US" sz="1000" spc="-4" dirty="0">
                <a:latin typeface="Arial" panose="020B0604020202020204" pitchFamily="34" charset="0"/>
                <a:cs typeface="Arial" panose="020B0604020202020204" pitchFamily="34" charset="0"/>
              </a:rPr>
              <a:t>want to </a:t>
            </a:r>
            <a:r>
              <a:rPr lang="en-US" sz="1000" dirty="0">
                <a:latin typeface="Arial" panose="020B0604020202020204" pitchFamily="34" charset="0"/>
                <a:cs typeface="Arial" panose="020B0604020202020204" pitchFamily="34" charset="0"/>
              </a:rPr>
              <a:t>receive </a:t>
            </a:r>
            <a:r>
              <a:rPr lang="en-US" sz="1000" spc="-4" dirty="0">
                <a:latin typeface="Arial" panose="020B0604020202020204" pitchFamily="34" charset="0"/>
                <a:cs typeface="Arial" panose="020B0604020202020204" pitchFamily="34" charset="0"/>
              </a:rPr>
              <a:t>as well as the </a:t>
            </a:r>
            <a:r>
              <a:rPr lang="en-US" sz="1000" dirty="0">
                <a:latin typeface="Arial" panose="020B0604020202020204" pitchFamily="34" charset="0"/>
                <a:cs typeface="Arial" panose="020B0604020202020204" pitchFamily="34" charset="0"/>
              </a:rPr>
              <a:t>channel </a:t>
            </a:r>
            <a:r>
              <a:rPr lang="en-US" sz="1000" spc="-4" dirty="0">
                <a:latin typeface="Arial" panose="020B0604020202020204" pitchFamily="34" charset="0"/>
                <a:cs typeface="Arial" panose="020B0604020202020204" pitchFamily="34" charset="0"/>
              </a:rPr>
              <a:t>where </a:t>
            </a:r>
            <a:r>
              <a:rPr lang="en-US" sz="1000" dirty="0">
                <a:latin typeface="Arial" panose="020B0604020202020204" pitchFamily="34" charset="0"/>
                <a:cs typeface="Arial" panose="020B0604020202020204" pitchFamily="34" charset="0"/>
              </a:rPr>
              <a:t>you </a:t>
            </a:r>
            <a:r>
              <a:rPr lang="en-US" sz="1000" spc="-4" dirty="0">
                <a:latin typeface="Arial" panose="020B0604020202020204" pitchFamily="34" charset="0"/>
                <a:cs typeface="Arial" panose="020B0604020202020204" pitchFamily="34" charset="0"/>
              </a:rPr>
              <a:t>want to </a:t>
            </a:r>
            <a:r>
              <a:rPr lang="en-US" sz="1000" dirty="0">
                <a:latin typeface="Arial" panose="020B0604020202020204" pitchFamily="34" charset="0"/>
                <a:cs typeface="Arial" panose="020B0604020202020204" pitchFamily="34" charset="0"/>
              </a:rPr>
              <a:t>receive </a:t>
            </a:r>
            <a:r>
              <a:rPr lang="en-US" sz="1000" spc="-4" dirty="0">
                <a:latin typeface="Arial" panose="020B0604020202020204" pitchFamily="34" charset="0"/>
                <a:cs typeface="Arial" panose="020B0604020202020204" pitchFamily="34" charset="0"/>
              </a:rPr>
              <a:t>the notification: </a:t>
            </a:r>
            <a:r>
              <a:rPr lang="en-US" sz="1000" b="1" spc="-4" dirty="0">
                <a:latin typeface="Arial" panose="020B0604020202020204" pitchFamily="34" charset="0"/>
                <a:cs typeface="Arial" panose="020B0604020202020204" pitchFamily="34" charset="0"/>
              </a:rPr>
              <a:t>online </a:t>
            </a:r>
            <a:r>
              <a:rPr lang="en-US" sz="1000" dirty="0">
                <a:latin typeface="Arial" panose="020B0604020202020204" pitchFamily="34" charset="0"/>
                <a:cs typeface="Arial" panose="020B0604020202020204" pitchFamily="34" charset="0"/>
              </a:rPr>
              <a:t>(“Notifications” in the CSP</a:t>
            </a:r>
            <a:r>
              <a:rPr lang="en-US" sz="1000" spc="-4"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 recommended, </a:t>
            </a:r>
            <a:r>
              <a:rPr lang="en-US" sz="1000" b="1" spc="-4" dirty="0">
                <a:latin typeface="Arial" panose="020B0604020202020204" pitchFamily="34" charset="0"/>
                <a:cs typeface="Arial" panose="020B0604020202020204" pitchFamily="34" charset="0"/>
              </a:rPr>
              <a:t>email </a:t>
            </a:r>
            <a:r>
              <a:rPr lang="en-US" sz="1000" dirty="0">
                <a:latin typeface="Arial" panose="020B0604020202020204" pitchFamily="34" charset="0"/>
                <a:cs typeface="Arial" panose="020B0604020202020204" pitchFamily="34" charset="0"/>
              </a:rPr>
              <a:t>- recommended, </a:t>
            </a:r>
            <a:r>
              <a:rPr lang="en-US" sz="1000" spc="-4" dirty="0">
                <a:latin typeface="Arial" panose="020B0604020202020204" pitchFamily="34" charset="0"/>
                <a:cs typeface="Arial" panose="020B0604020202020204" pitchFamily="34" charset="0"/>
              </a:rPr>
              <a:t>or </a:t>
            </a:r>
            <a:r>
              <a:rPr lang="en-US" sz="1000" b="1" spc="-4" dirty="0">
                <a:latin typeface="Arial" panose="020B0604020202020204" pitchFamily="34" charset="0"/>
                <a:cs typeface="Arial" panose="020B0604020202020204" pitchFamily="34" charset="0"/>
              </a:rPr>
              <a:t>SMS* </a:t>
            </a:r>
            <a:r>
              <a:rPr lang="en-US" sz="1000" dirty="0">
                <a:latin typeface="Arial" panose="020B0604020202020204" pitchFamily="34" charset="0"/>
                <a:cs typeface="Arial" panose="020B0604020202020204" pitchFamily="34" charset="0"/>
              </a:rPr>
              <a:t>(short </a:t>
            </a:r>
            <a:r>
              <a:rPr lang="en-US" sz="1000" spc="-4" dirty="0">
                <a:latin typeface="Arial" panose="020B0604020202020204" pitchFamily="34" charset="0"/>
                <a:cs typeface="Arial" panose="020B0604020202020204" pitchFamily="34" charset="0"/>
              </a:rPr>
              <a:t>text</a:t>
            </a:r>
            <a:r>
              <a:rPr lang="en-US" sz="1000" dirty="0">
                <a:latin typeface="Arial" panose="020B0604020202020204" pitchFamily="34" charset="0"/>
                <a:cs typeface="Arial" panose="020B0604020202020204" pitchFamily="34" charset="0"/>
              </a:rPr>
              <a:t> message).</a:t>
            </a:r>
          </a:p>
          <a:p>
            <a:pPr marL="180000" marR="137636" lvl="1">
              <a:lnSpc>
                <a:spcPct val="150000"/>
              </a:lnSpc>
              <a:spcBef>
                <a:spcPts val="105"/>
              </a:spcBef>
            </a:pPr>
            <a:r>
              <a:rPr lang="en-US" sz="800" spc="-15" dirty="0">
                <a:latin typeface="Arial" panose="020B0604020202020204" pitchFamily="34" charset="0"/>
                <a:cs typeface="Arial" panose="020B0604020202020204" pitchFamily="34" charset="0"/>
              </a:rPr>
              <a:t>(* SMS: You </a:t>
            </a:r>
            <a:r>
              <a:rPr lang="en-US" sz="800" dirty="0">
                <a:latin typeface="Arial" panose="020B0604020202020204" pitchFamily="34" charset="0"/>
                <a:cs typeface="Arial" panose="020B0604020202020204" pitchFamily="34" charset="0"/>
              </a:rPr>
              <a:t>can choose </a:t>
            </a:r>
            <a:r>
              <a:rPr lang="en-US" sz="800" spc="-4" dirty="0">
                <a:latin typeface="Arial" panose="020B0604020202020204" pitchFamily="34" charset="0"/>
                <a:cs typeface="Arial" panose="020B0604020202020204" pitchFamily="34" charset="0"/>
              </a:rPr>
              <a:t>to </a:t>
            </a:r>
            <a:r>
              <a:rPr lang="en-US" sz="800" dirty="0">
                <a:latin typeface="Arial" panose="020B0604020202020204" pitchFamily="34" charset="0"/>
                <a:cs typeface="Arial" panose="020B0604020202020204" pitchFamily="34" charset="0"/>
              </a:rPr>
              <a:t>receive </a:t>
            </a:r>
            <a:r>
              <a:rPr lang="en-US" sz="800" spc="-4" dirty="0">
                <a:latin typeface="Arial" panose="020B0604020202020204" pitchFamily="34" charset="0"/>
                <a:cs typeface="Arial" panose="020B0604020202020204" pitchFamily="34" charset="0"/>
              </a:rPr>
              <a:t>notifications in </a:t>
            </a:r>
            <a:r>
              <a:rPr lang="en-US" sz="800" dirty="0">
                <a:latin typeface="Arial" panose="020B0604020202020204" pitchFamily="34" charset="0"/>
                <a:cs typeface="Arial" panose="020B0604020202020204" pitchFamily="34" charset="0"/>
              </a:rPr>
              <a:t>short </a:t>
            </a:r>
            <a:r>
              <a:rPr lang="en-US" sz="800" spc="-4" dirty="0">
                <a:latin typeface="Arial" panose="020B0604020202020204" pitchFamily="34" charset="0"/>
                <a:cs typeface="Arial" panose="020B0604020202020204" pitchFamily="34" charset="0"/>
              </a:rPr>
              <a:t>text </a:t>
            </a:r>
            <a:r>
              <a:rPr lang="en-US" sz="800" dirty="0">
                <a:latin typeface="Arial" panose="020B0604020202020204" pitchFamily="34" charset="0"/>
                <a:cs typeface="Arial" panose="020B0604020202020204" pitchFamily="34" charset="0"/>
              </a:rPr>
              <a:t>messages </a:t>
            </a:r>
            <a:r>
              <a:rPr lang="en-US" sz="800" spc="-4" dirty="0">
                <a:latin typeface="Arial" panose="020B0604020202020204" pitchFamily="34" charset="0"/>
                <a:cs typeface="Arial" panose="020B0604020202020204" pitchFamily="34" charset="0"/>
              </a:rPr>
              <a:t>only if </a:t>
            </a:r>
            <a:r>
              <a:rPr lang="en-US" sz="800" dirty="0">
                <a:latin typeface="Arial" panose="020B0604020202020204" pitchFamily="34" charset="0"/>
                <a:cs typeface="Arial" panose="020B0604020202020204" pitchFamily="34" charset="0"/>
              </a:rPr>
              <a:t>you </a:t>
            </a:r>
            <a:r>
              <a:rPr lang="en-US" sz="800" spc="-4" dirty="0">
                <a:latin typeface="Arial" panose="020B0604020202020204" pitchFamily="34" charset="0"/>
                <a:cs typeface="Arial" panose="020B0604020202020204" pitchFamily="34" charset="0"/>
              </a:rPr>
              <a:t>have an SMS-capable device and </a:t>
            </a:r>
            <a:r>
              <a:rPr lang="en-US" sz="800" dirty="0">
                <a:latin typeface="Arial" panose="020B0604020202020204" pitchFamily="34" charset="0"/>
                <a:cs typeface="Arial" panose="020B0604020202020204" pitchFamily="34" charset="0"/>
              </a:rPr>
              <a:t>you validate your </a:t>
            </a:r>
            <a:r>
              <a:rPr lang="en-US" sz="800" spc="-4" dirty="0">
                <a:latin typeface="Arial" panose="020B0604020202020204" pitchFamily="34" charset="0"/>
                <a:cs typeface="Arial" panose="020B0604020202020204" pitchFamily="34" charset="0"/>
              </a:rPr>
              <a:t>phone </a:t>
            </a:r>
            <a:r>
              <a:rPr lang="en-US" sz="800" spc="-11" dirty="0">
                <a:latin typeface="Arial" panose="020B0604020202020204" pitchFamily="34" charset="0"/>
                <a:cs typeface="Arial" panose="020B0604020202020204" pitchFamily="34" charset="0"/>
              </a:rPr>
              <a:t>number. </a:t>
            </a:r>
            <a:r>
              <a:rPr lang="en-US" sz="800" spc="-4" dirty="0">
                <a:latin typeface="Arial" panose="020B0604020202020204" pitchFamily="34" charset="0"/>
                <a:cs typeface="Arial" panose="020B0604020202020204" pitchFamily="34" charset="0"/>
              </a:rPr>
              <a:t>SMS notifications are turned </a:t>
            </a:r>
            <a:r>
              <a:rPr lang="en-US" sz="800" spc="-8" dirty="0">
                <a:latin typeface="Arial" panose="020B0604020202020204" pitchFamily="34" charset="0"/>
                <a:cs typeface="Arial" panose="020B0604020202020204" pitchFamily="34" charset="0"/>
              </a:rPr>
              <a:t>off </a:t>
            </a:r>
            <a:r>
              <a:rPr lang="en-US" sz="800" spc="-4" dirty="0">
                <a:latin typeface="Arial" panose="020B0604020202020204" pitchFamily="34" charset="0"/>
                <a:cs typeface="Arial" panose="020B0604020202020204" pitchFamily="34" charset="0"/>
              </a:rPr>
              <a:t>by default. </a:t>
            </a:r>
            <a:r>
              <a:rPr lang="en-US" sz="800" spc="-23" dirty="0">
                <a:latin typeface="Arial" panose="020B0604020202020204" pitchFamily="34" charset="0"/>
                <a:cs typeface="Arial" panose="020B0604020202020204" pitchFamily="34" charset="0"/>
              </a:rPr>
              <a:t>Your </a:t>
            </a:r>
            <a:r>
              <a:rPr lang="en-US" sz="800" spc="-4" dirty="0">
                <a:latin typeface="Arial" panose="020B0604020202020204" pitchFamily="34" charset="0"/>
                <a:cs typeface="Arial" panose="020B0604020202020204" pitchFamily="34" charset="0"/>
              </a:rPr>
              <a:t>SMS notification </a:t>
            </a:r>
            <a:r>
              <a:rPr lang="en-US" sz="800" dirty="0">
                <a:latin typeface="Arial" panose="020B0604020202020204" pitchFamily="34" charset="0"/>
                <a:cs typeface="Arial" panose="020B0604020202020204" pitchFamily="34" charset="0"/>
              </a:rPr>
              <a:t>selections </a:t>
            </a:r>
            <a:r>
              <a:rPr lang="en-US" sz="800" spc="-4" dirty="0">
                <a:latin typeface="Arial" panose="020B0604020202020204" pitchFamily="34" charset="0"/>
                <a:cs typeface="Arial" panose="020B0604020202020204" pitchFamily="34" charset="0"/>
              </a:rPr>
              <a:t>are deleted if </a:t>
            </a:r>
            <a:r>
              <a:rPr lang="en-US" sz="800" dirty="0">
                <a:latin typeface="Arial" panose="020B0604020202020204" pitchFamily="34" charset="0"/>
                <a:cs typeface="Arial" panose="020B0604020202020204" pitchFamily="34" charset="0"/>
              </a:rPr>
              <a:t>you </a:t>
            </a:r>
            <a:r>
              <a:rPr lang="en-US" sz="800" spc="-4" dirty="0">
                <a:latin typeface="Arial" panose="020B0604020202020204" pitchFamily="34" charset="0"/>
                <a:cs typeface="Arial" panose="020B0604020202020204" pitchFamily="34" charset="0"/>
              </a:rPr>
              <a:t>disable </a:t>
            </a:r>
            <a:r>
              <a:rPr lang="en-US" sz="800" dirty="0">
                <a:latin typeface="Arial" panose="020B0604020202020204" pitchFamily="34" charset="0"/>
                <a:cs typeface="Arial" panose="020B0604020202020204" pitchFamily="34" charset="0"/>
              </a:rPr>
              <a:t>mobile </a:t>
            </a:r>
            <a:r>
              <a:rPr lang="en-US" sz="800" spc="-4" dirty="0">
                <a:latin typeface="Arial" panose="020B0604020202020204" pitchFamily="34" charset="0"/>
                <a:cs typeface="Arial" panose="020B0604020202020204" pitchFamily="34" charset="0"/>
              </a:rPr>
              <a:t>phone </a:t>
            </a:r>
            <a:r>
              <a:rPr lang="en-US" sz="800" dirty="0">
                <a:latin typeface="Arial" panose="020B0604020202020204" pitchFamily="34" charset="0"/>
                <a:cs typeface="Arial" panose="020B0604020202020204" pitchFamily="34" charset="0"/>
              </a:rPr>
              <a:t>verification. </a:t>
            </a:r>
            <a:r>
              <a:rPr lang="en-US" sz="800" spc="-26" dirty="0">
                <a:latin typeface="Arial" panose="020B0604020202020204" pitchFamily="34" charset="0"/>
                <a:cs typeface="Arial" panose="020B0604020202020204" pitchFamily="34" charset="0"/>
              </a:rPr>
              <a:t>You </a:t>
            </a:r>
            <a:r>
              <a:rPr lang="en-US" sz="800" dirty="0">
                <a:latin typeface="Arial" panose="020B0604020202020204" pitchFamily="34" charset="0"/>
                <a:cs typeface="Arial" panose="020B0604020202020204" pitchFamily="34" charset="0"/>
              </a:rPr>
              <a:t>can verify your mobile </a:t>
            </a:r>
            <a:r>
              <a:rPr lang="en-US" sz="800" spc="-4" dirty="0">
                <a:latin typeface="Arial" panose="020B0604020202020204" pitchFamily="34" charset="0"/>
                <a:cs typeface="Arial" panose="020B0604020202020204" pitchFamily="34" charset="0"/>
              </a:rPr>
              <a:t>phone for SMS notification </a:t>
            </a:r>
            <a:r>
              <a:rPr lang="en-US" sz="800" dirty="0">
                <a:latin typeface="Arial" panose="020B0604020202020204" pitchFamily="34" charset="0"/>
                <a:cs typeface="Arial" panose="020B0604020202020204" pitchFamily="34" charset="0"/>
              </a:rPr>
              <a:t>receiving </a:t>
            </a:r>
            <a:r>
              <a:rPr lang="en-US" sz="800" spc="-4" dirty="0">
                <a:latin typeface="Arial" panose="020B0604020202020204" pitchFamily="34" charset="0"/>
                <a:cs typeface="Arial" panose="020B0604020202020204" pitchFamily="34" charset="0"/>
              </a:rPr>
              <a:t>on </a:t>
            </a:r>
            <a:r>
              <a:rPr lang="en-US" sz="800" b="1" spc="-4" dirty="0">
                <a:latin typeface="Arial" panose="020B0604020202020204" pitchFamily="34" charset="0"/>
                <a:cs typeface="Arial" panose="020B0604020202020204" pitchFamily="34" charset="0"/>
              </a:rPr>
              <a:t>Security and </a:t>
            </a:r>
            <a:r>
              <a:rPr lang="en-US" sz="800" b="1" spc="-11" dirty="0">
                <a:latin typeface="Arial" panose="020B0604020202020204" pitchFamily="34" charset="0"/>
                <a:cs typeface="Arial" panose="020B0604020202020204" pitchFamily="34" charset="0"/>
              </a:rPr>
              <a:t>Two-Factor </a:t>
            </a:r>
            <a:r>
              <a:rPr lang="en-US" sz="800" b="1" spc="-4" dirty="0">
                <a:latin typeface="Arial" panose="020B0604020202020204" pitchFamily="34" charset="0"/>
                <a:cs typeface="Arial" panose="020B0604020202020204" pitchFamily="34" charset="0"/>
              </a:rPr>
              <a:t>Authentication</a:t>
            </a:r>
            <a:r>
              <a:rPr lang="en-US" sz="800" b="1" spc="-15" dirty="0">
                <a:latin typeface="Arial" panose="020B0604020202020204" pitchFamily="34" charset="0"/>
                <a:cs typeface="Arial" panose="020B0604020202020204" pitchFamily="34" charset="0"/>
              </a:rPr>
              <a:t> </a:t>
            </a:r>
            <a:r>
              <a:rPr lang="en-US" sz="800" spc="-4" dirty="0">
                <a:latin typeface="Arial" panose="020B0604020202020204" pitchFamily="34" charset="0"/>
                <a:cs typeface="Arial" panose="020B0604020202020204" pitchFamily="34" charset="0"/>
              </a:rPr>
              <a:t>page.)</a:t>
            </a:r>
            <a:endParaRPr lang="en-US" sz="800" dirty="0">
              <a:latin typeface="Arial" panose="020B0604020202020204" pitchFamily="34" charset="0"/>
              <a:cs typeface="Arial" panose="020B0604020202020204" pitchFamily="34" charset="0"/>
            </a:endParaRPr>
          </a:p>
        </p:txBody>
      </p:sp>
      <p:sp>
        <p:nvSpPr>
          <p:cNvPr id="13" name="Titel 39">
            <a:extLst>
              <a:ext uri="{FF2B5EF4-FFF2-40B4-BE49-F238E27FC236}">
                <a16:creationId xmlns:a16="http://schemas.microsoft.com/office/drawing/2014/main" id="{21C084F6-53E8-4CA1-945E-99B81810EF4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Manage your Account</a:t>
            </a:r>
          </a:p>
          <a:p>
            <a:r>
              <a:rPr lang="en-US" sz="1800" dirty="0">
                <a:solidFill>
                  <a:srgbClr val="49B8E7"/>
                </a:solidFill>
              </a:rPr>
              <a:t>View and Manage Notifications</a:t>
            </a:r>
            <a:endParaRPr lang="de-DE" sz="1800" dirty="0">
              <a:solidFill>
                <a:srgbClr val="49B8E7"/>
              </a:solidFill>
            </a:endParaRPr>
          </a:p>
        </p:txBody>
      </p:sp>
      <p:pic>
        <p:nvPicPr>
          <p:cNvPr id="2" name="Grafik 1">
            <a:extLst>
              <a:ext uri="{FF2B5EF4-FFF2-40B4-BE49-F238E27FC236}">
                <a16:creationId xmlns:a16="http://schemas.microsoft.com/office/drawing/2014/main" id="{D41BE0AF-508A-4D59-A940-4181AD9D15C3}"/>
              </a:ext>
            </a:extLst>
          </p:cNvPr>
          <p:cNvPicPr>
            <a:picLocks noChangeAspect="1"/>
          </p:cNvPicPr>
          <p:nvPr/>
        </p:nvPicPr>
        <p:blipFill>
          <a:blip r:embed="rId2"/>
          <a:stretch>
            <a:fillRect/>
          </a:stretch>
        </p:blipFill>
        <p:spPr>
          <a:xfrm>
            <a:off x="4061460" y="2347602"/>
            <a:ext cx="4378446" cy="2486816"/>
          </a:xfrm>
          <a:prstGeom prst="rect">
            <a:avLst/>
          </a:prstGeom>
        </p:spPr>
      </p:pic>
      <p:sp>
        <p:nvSpPr>
          <p:cNvPr id="4" name="Foliennummernplatzhalter 3">
            <a:extLst>
              <a:ext uri="{FF2B5EF4-FFF2-40B4-BE49-F238E27FC236}">
                <a16:creationId xmlns:a16="http://schemas.microsoft.com/office/drawing/2014/main" id="{BB9B6AE4-B052-40EC-8B05-9694E3A1231E}"/>
              </a:ext>
            </a:extLst>
          </p:cNvPr>
          <p:cNvSpPr>
            <a:spLocks noGrp="1"/>
          </p:cNvSpPr>
          <p:nvPr>
            <p:ph type="sldNum" sz="quarter" idx="12"/>
          </p:nvPr>
        </p:nvSpPr>
        <p:spPr/>
        <p:txBody>
          <a:bodyPr/>
          <a:lstStyle/>
          <a:p>
            <a:fld id="{D56DB8AA-803C-49D2-90AA-1140CE72DCD7}" type="slidenum">
              <a:rPr lang="de-DE" smtClean="0"/>
              <a:pPr/>
              <a:t>33</a:t>
            </a:fld>
            <a:endParaRPr lang="de-DE" dirty="0"/>
          </a:p>
        </p:txBody>
      </p:sp>
      <p:pic>
        <p:nvPicPr>
          <p:cNvPr id="5" name="Grafik 4">
            <a:extLst>
              <a:ext uri="{FF2B5EF4-FFF2-40B4-BE49-F238E27FC236}">
                <a16:creationId xmlns:a16="http://schemas.microsoft.com/office/drawing/2014/main" id="{AF0E49A8-55E9-44B3-A5CB-D38AF6E6C32B}"/>
              </a:ext>
            </a:extLst>
          </p:cNvPr>
          <p:cNvPicPr>
            <a:picLocks noChangeAspect="1"/>
          </p:cNvPicPr>
          <p:nvPr/>
        </p:nvPicPr>
        <p:blipFill>
          <a:blip r:embed="rId3"/>
          <a:stretch>
            <a:fillRect/>
          </a:stretch>
        </p:blipFill>
        <p:spPr>
          <a:xfrm>
            <a:off x="434748" y="2347602"/>
            <a:ext cx="3511730" cy="10478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6000" y="1025654"/>
            <a:ext cx="5726430" cy="434254"/>
          </a:xfrm>
          <a:prstGeom prst="rect">
            <a:avLst/>
          </a:prstGeom>
        </p:spPr>
        <p:txBody>
          <a:bodyPr vert="horz" wrap="square" lIns="0" tIns="79534" rIns="0" bIns="0" rtlCol="0">
            <a:spAutoFit/>
          </a:bodyPr>
          <a:lstStyle/>
          <a:p>
            <a:pPr marL="180499" indent="-171450">
              <a:spcBef>
                <a:spcPts val="626"/>
              </a:spcBef>
              <a:buClr>
                <a:srgbClr val="49B8E7"/>
              </a:buClr>
              <a:buSzPct val="83333"/>
              <a:buFont typeface="Wingdings" panose="05000000000000000000" pitchFamily="2" charset="2"/>
              <a:buChar char="§"/>
              <a:tabLst>
                <a:tab pos="166688" algn="l"/>
                <a:tab pos="167164" algn="l"/>
              </a:tabLst>
            </a:pPr>
            <a:r>
              <a:rPr sz="900" spc="-4" dirty="0">
                <a:latin typeface="Arial" panose="020B0604020202020204" pitchFamily="34" charset="0"/>
                <a:cs typeface="Arial" panose="020B0604020202020204" pitchFamily="34" charset="0"/>
              </a:rPr>
              <a:t>Once, </a:t>
            </a:r>
            <a:r>
              <a:rPr sz="900" dirty="0">
                <a:latin typeface="Arial" panose="020B0604020202020204" pitchFamily="34" charset="0"/>
                <a:cs typeface="Arial" panose="020B0604020202020204" pitchFamily="34" charset="0"/>
              </a:rPr>
              <a:t>you click </a:t>
            </a:r>
            <a:r>
              <a:rPr sz="900" spc="-4" dirty="0">
                <a:latin typeface="Arial" panose="020B0604020202020204" pitchFamily="34" charset="0"/>
                <a:cs typeface="Arial" panose="020B0604020202020204" pitchFamily="34" charset="0"/>
              </a:rPr>
              <a:t>the emailed link and </a:t>
            </a:r>
            <a:r>
              <a:rPr sz="900" dirty="0">
                <a:latin typeface="Arial" panose="020B0604020202020204" pitchFamily="34" charset="0"/>
                <a:cs typeface="Arial" panose="020B0604020202020204" pitchFamily="34" charset="0"/>
              </a:rPr>
              <a:t>sign </a:t>
            </a:r>
            <a:r>
              <a:rPr sz="900" spc="-4" dirty="0">
                <a:latin typeface="Arial" panose="020B0604020202020204" pitchFamily="34" charset="0"/>
                <a:cs typeface="Arial" panose="020B0604020202020204" pitchFamily="34" charset="0"/>
              </a:rPr>
              <a:t>up for the </a:t>
            </a:r>
            <a:r>
              <a:rPr sz="900" spc="-34" dirty="0">
                <a:latin typeface="Arial" panose="020B0604020202020204" pitchFamily="34" charset="0"/>
                <a:cs typeface="Arial" panose="020B0604020202020204" pitchFamily="34" charset="0"/>
              </a:rPr>
              <a:t>CSP, </a:t>
            </a:r>
            <a:r>
              <a:rPr sz="900" dirty="0">
                <a:latin typeface="Arial" panose="020B0604020202020204" pitchFamily="34" charset="0"/>
                <a:cs typeface="Arial" panose="020B0604020202020204" pitchFamily="34" charset="0"/>
              </a:rPr>
              <a:t>you can verify </a:t>
            </a:r>
            <a:r>
              <a:rPr sz="900" spc="-4" dirty="0">
                <a:latin typeface="Arial" panose="020B0604020202020204" pitchFamily="34" charset="0"/>
                <a:cs typeface="Arial" panose="020B0604020202020204" pitchFamily="34" charset="0"/>
              </a:rPr>
              <a:t>and </a:t>
            </a:r>
            <a:r>
              <a:rPr sz="900" dirty="0">
                <a:latin typeface="Arial" panose="020B0604020202020204" pitchFamily="34" charset="0"/>
                <a:cs typeface="Arial" panose="020B0604020202020204" pitchFamily="34" charset="0"/>
              </a:rPr>
              <a:t>complete your </a:t>
            </a:r>
            <a:r>
              <a:rPr sz="900" spc="-4" dirty="0">
                <a:latin typeface="Arial" panose="020B0604020202020204" pitchFamily="34" charset="0"/>
                <a:cs typeface="Arial" panose="020B0604020202020204" pitchFamily="34" charset="0"/>
              </a:rPr>
              <a:t>Profile</a:t>
            </a:r>
            <a:r>
              <a:rPr sz="900" spc="-30"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information.</a:t>
            </a:r>
            <a:endParaRPr sz="900" dirty="0">
              <a:latin typeface="Arial" panose="020B0604020202020204" pitchFamily="34" charset="0"/>
              <a:cs typeface="Arial" panose="020B0604020202020204" pitchFamily="34" charset="0"/>
            </a:endParaRPr>
          </a:p>
          <a:p>
            <a:pPr marL="180499" indent="-171450">
              <a:spcBef>
                <a:spcPts val="551"/>
              </a:spcBef>
              <a:buClr>
                <a:srgbClr val="49B8E7"/>
              </a:buClr>
              <a:buSzPct val="83333"/>
              <a:buFont typeface="Wingdings" panose="05000000000000000000" pitchFamily="2" charset="2"/>
              <a:buChar char="§"/>
              <a:tabLst>
                <a:tab pos="166688" algn="l"/>
                <a:tab pos="167164" algn="l"/>
              </a:tabLst>
            </a:pPr>
            <a:r>
              <a:rPr sz="900" spc="-4" dirty="0">
                <a:latin typeface="Arial" panose="020B0604020202020204" pitchFamily="34" charset="0"/>
                <a:cs typeface="Arial" panose="020B0604020202020204" pitchFamily="34" charset="0"/>
              </a:rPr>
              <a:t>Select </a:t>
            </a:r>
            <a:r>
              <a:rPr sz="900" b="1" spc="-4" dirty="0">
                <a:latin typeface="Arial" panose="020B0604020202020204" pitchFamily="34" charset="0"/>
                <a:cs typeface="Arial" panose="020B0604020202020204" pitchFamily="34" charset="0"/>
              </a:rPr>
              <a:t>Profile</a:t>
            </a:r>
            <a:r>
              <a:rPr lang="de-DE" sz="900" b="1" spc="-4" dirty="0">
                <a:latin typeface="Arial" panose="020B0604020202020204" pitchFamily="34" charset="0"/>
                <a:cs typeface="Arial" panose="020B0604020202020204" pitchFamily="34" charset="0"/>
              </a:rPr>
              <a:t> – Your Public Profile </a:t>
            </a:r>
            <a:r>
              <a:rPr sz="900" b="1" spc="-4"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from the top </a:t>
            </a:r>
            <a:r>
              <a:rPr sz="900" dirty="0">
                <a:latin typeface="Arial" panose="020B0604020202020204" pitchFamily="34" charset="0"/>
                <a:cs typeface="Arial" panose="020B0604020202020204" pitchFamily="34" charset="0"/>
              </a:rPr>
              <a:t>menu</a:t>
            </a:r>
            <a:r>
              <a:rPr sz="900" spc="11" dirty="0">
                <a:latin typeface="Arial" panose="020B0604020202020204" pitchFamily="34" charset="0"/>
                <a:cs typeface="Arial" panose="020B0604020202020204" pitchFamily="34" charset="0"/>
              </a:rPr>
              <a:t> </a:t>
            </a:r>
            <a:r>
              <a:rPr sz="900" spc="-15" dirty="0">
                <a:latin typeface="Arial" panose="020B0604020202020204" pitchFamily="34" charset="0"/>
                <a:cs typeface="Arial" panose="020B0604020202020204" pitchFamily="34" charset="0"/>
              </a:rPr>
              <a:t>bar.</a:t>
            </a:r>
            <a:endParaRPr sz="900" dirty="0">
              <a:latin typeface="Arial" panose="020B0604020202020204" pitchFamily="34" charset="0"/>
              <a:cs typeface="Arial" panose="020B0604020202020204" pitchFamily="34" charset="0"/>
            </a:endParaRPr>
          </a:p>
        </p:txBody>
      </p:sp>
      <p:sp>
        <p:nvSpPr>
          <p:cNvPr id="12" name="Titel 39">
            <a:extLst>
              <a:ext uri="{FF2B5EF4-FFF2-40B4-BE49-F238E27FC236}">
                <a16:creationId xmlns:a16="http://schemas.microsoft.com/office/drawing/2014/main" id="{2420B7DD-8A70-4745-B92B-BCB3EF5B658E}"/>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Manage your Account</a:t>
            </a:r>
          </a:p>
          <a:p>
            <a:r>
              <a:rPr lang="en-US" sz="1800" dirty="0">
                <a:solidFill>
                  <a:srgbClr val="49B8E7"/>
                </a:solidFill>
              </a:rPr>
              <a:t>Updating your Public Supplier Profile</a:t>
            </a:r>
            <a:endParaRPr lang="de-DE" sz="1800" dirty="0">
              <a:solidFill>
                <a:srgbClr val="49B8E7"/>
              </a:solidFill>
            </a:endParaRPr>
          </a:p>
        </p:txBody>
      </p:sp>
      <p:sp>
        <p:nvSpPr>
          <p:cNvPr id="4" name="Foliennummernplatzhalter 3">
            <a:extLst>
              <a:ext uri="{FF2B5EF4-FFF2-40B4-BE49-F238E27FC236}">
                <a16:creationId xmlns:a16="http://schemas.microsoft.com/office/drawing/2014/main" id="{5771A3A6-AAEF-4950-A5AF-5935AC29B198}"/>
              </a:ext>
            </a:extLst>
          </p:cNvPr>
          <p:cNvSpPr>
            <a:spLocks noGrp="1"/>
          </p:cNvSpPr>
          <p:nvPr>
            <p:ph type="sldNum" sz="quarter" idx="12"/>
          </p:nvPr>
        </p:nvSpPr>
        <p:spPr/>
        <p:txBody>
          <a:bodyPr/>
          <a:lstStyle/>
          <a:p>
            <a:fld id="{D56DB8AA-803C-49D2-90AA-1140CE72DCD7}" type="slidenum">
              <a:rPr lang="de-DE" smtClean="0"/>
              <a:pPr/>
              <a:t>34</a:t>
            </a:fld>
            <a:endParaRPr lang="de-DE" dirty="0"/>
          </a:p>
        </p:txBody>
      </p:sp>
      <p:pic>
        <p:nvPicPr>
          <p:cNvPr id="6" name="Grafik 5">
            <a:extLst>
              <a:ext uri="{FF2B5EF4-FFF2-40B4-BE49-F238E27FC236}">
                <a16:creationId xmlns:a16="http://schemas.microsoft.com/office/drawing/2014/main" id="{053AE543-DA7A-4F0C-BCFA-9A2B1581D2D1}"/>
              </a:ext>
            </a:extLst>
          </p:cNvPr>
          <p:cNvPicPr>
            <a:picLocks noChangeAspect="1"/>
          </p:cNvPicPr>
          <p:nvPr/>
        </p:nvPicPr>
        <p:blipFill>
          <a:blip r:embed="rId2"/>
          <a:stretch>
            <a:fillRect/>
          </a:stretch>
        </p:blipFill>
        <p:spPr>
          <a:xfrm>
            <a:off x="4295706" y="1297776"/>
            <a:ext cx="4588418" cy="2496639"/>
          </a:xfrm>
          <a:prstGeom prst="rect">
            <a:avLst/>
          </a:prstGeom>
        </p:spPr>
      </p:pic>
      <p:grpSp>
        <p:nvGrpSpPr>
          <p:cNvPr id="7" name="Gruppieren 6">
            <a:extLst>
              <a:ext uri="{FF2B5EF4-FFF2-40B4-BE49-F238E27FC236}">
                <a16:creationId xmlns:a16="http://schemas.microsoft.com/office/drawing/2014/main" id="{3DDB4F7D-A654-4540-AA8B-211ED8B1E89F}"/>
              </a:ext>
            </a:extLst>
          </p:cNvPr>
          <p:cNvGrpSpPr/>
          <p:nvPr/>
        </p:nvGrpSpPr>
        <p:grpSpPr>
          <a:xfrm>
            <a:off x="448711" y="1768598"/>
            <a:ext cx="960120" cy="1028700"/>
            <a:chOff x="728399" y="1053826"/>
            <a:chExt cx="960120" cy="1028700"/>
          </a:xfrm>
        </p:grpSpPr>
        <p:sp>
          <p:nvSpPr>
            <p:cNvPr id="9" name="object 5">
              <a:extLst>
                <a:ext uri="{FF2B5EF4-FFF2-40B4-BE49-F238E27FC236}">
                  <a16:creationId xmlns:a16="http://schemas.microsoft.com/office/drawing/2014/main" id="{79ACD910-34C3-40B2-8E45-A336AD9A1811}"/>
                </a:ext>
              </a:extLst>
            </p:cNvPr>
            <p:cNvSpPr/>
            <p:nvPr/>
          </p:nvSpPr>
          <p:spPr>
            <a:xfrm>
              <a:off x="728399" y="1053826"/>
              <a:ext cx="960120" cy="1028700"/>
            </a:xfrm>
            <a:custGeom>
              <a:avLst/>
              <a:gdLst/>
              <a:ahLst/>
              <a:cxnLst/>
              <a:rect l="l" t="t" r="r" b="b"/>
              <a:pathLst>
                <a:path w="1280160" h="1371600">
                  <a:moveTo>
                    <a:pt x="640079" y="1371599"/>
                  </a:moveTo>
                  <a:lnTo>
                    <a:pt x="0" y="1029522"/>
                  </a:lnTo>
                  <a:lnTo>
                    <a:pt x="0" y="342077"/>
                  </a:lnTo>
                  <a:lnTo>
                    <a:pt x="640079" y="0"/>
                  </a:lnTo>
                  <a:lnTo>
                    <a:pt x="1280159" y="342077"/>
                  </a:lnTo>
                  <a:lnTo>
                    <a:pt x="1280159" y="1029522"/>
                  </a:lnTo>
                  <a:lnTo>
                    <a:pt x="640079" y="1371599"/>
                  </a:lnTo>
                  <a:close/>
                </a:path>
              </a:pathLst>
            </a:custGeom>
            <a:solidFill>
              <a:srgbClr val="EAAA00"/>
            </a:solidFill>
          </p:spPr>
          <p:txBody>
            <a:bodyPr wrap="square" lIns="0" tIns="0" rIns="0" bIns="0" rtlCol="0"/>
            <a:lstStyle/>
            <a:p>
              <a:endParaRPr sz="1013"/>
            </a:p>
          </p:txBody>
        </p:sp>
        <p:sp>
          <p:nvSpPr>
            <p:cNvPr id="10" name="object 6">
              <a:extLst>
                <a:ext uri="{FF2B5EF4-FFF2-40B4-BE49-F238E27FC236}">
                  <a16:creationId xmlns:a16="http://schemas.microsoft.com/office/drawing/2014/main" id="{6D7A607A-45AD-405E-8626-4491E2A72DA8}"/>
                </a:ext>
              </a:extLst>
            </p:cNvPr>
            <p:cNvSpPr txBox="1"/>
            <p:nvPr/>
          </p:nvSpPr>
          <p:spPr>
            <a:xfrm>
              <a:off x="827745" y="1424178"/>
              <a:ext cx="786289" cy="287996"/>
            </a:xfrm>
            <a:prstGeom prst="rect">
              <a:avLst/>
            </a:prstGeom>
          </p:spPr>
          <p:txBody>
            <a:bodyPr vert="horz" wrap="square" lIns="0" tIns="14764" rIns="0" bIns="0" rtlCol="0">
              <a:spAutoFit/>
            </a:bodyPr>
            <a:lstStyle/>
            <a:p>
              <a:pPr marL="272891" marR="3810" indent="-263843">
                <a:lnSpc>
                  <a:spcPts val="1073"/>
                </a:lnSpc>
                <a:spcBef>
                  <a:spcPts val="116"/>
                </a:spcBef>
              </a:pPr>
              <a:r>
                <a:rPr sz="900" b="1" spc="-4" dirty="0">
                  <a:solidFill>
                    <a:srgbClr val="FFFFFF"/>
                  </a:solidFill>
                  <a:latin typeface="Arial"/>
                  <a:cs typeface="Arial"/>
                </a:rPr>
                <a:t>Edit</a:t>
              </a:r>
              <a:r>
                <a:rPr sz="900" b="1" spc="-68" dirty="0">
                  <a:solidFill>
                    <a:srgbClr val="FFFFFF"/>
                  </a:solidFill>
                  <a:latin typeface="Arial"/>
                  <a:cs typeface="Arial"/>
                </a:rPr>
                <a:t> </a:t>
              </a:r>
              <a:r>
                <a:rPr sz="900" b="1" spc="-4" dirty="0">
                  <a:solidFill>
                    <a:srgbClr val="FFFFFF"/>
                  </a:solidFill>
                  <a:latin typeface="Arial"/>
                  <a:cs typeface="Arial"/>
                </a:rPr>
                <a:t>Company</a:t>
              </a:r>
              <a:r>
                <a:rPr lang="de-DE" sz="900" b="1" spc="-4" dirty="0">
                  <a:solidFill>
                    <a:srgbClr val="FFFFFF"/>
                  </a:solidFill>
                  <a:latin typeface="Arial"/>
                  <a:cs typeface="Arial"/>
                </a:rPr>
                <a:t> </a:t>
              </a:r>
              <a:r>
                <a:rPr sz="900" b="1" spc="-4" dirty="0">
                  <a:solidFill>
                    <a:srgbClr val="FFFFFF"/>
                  </a:solidFill>
                  <a:latin typeface="Arial"/>
                  <a:cs typeface="Arial"/>
                </a:rPr>
                <a:t>Info</a:t>
              </a:r>
              <a:endParaRPr sz="900" dirty="0">
                <a:latin typeface="Arial"/>
                <a:cs typeface="Arial"/>
              </a:endParaRPr>
            </a:p>
          </p:txBody>
        </p:sp>
      </p:grpSp>
      <p:sp>
        <p:nvSpPr>
          <p:cNvPr id="11" name="object 3">
            <a:extLst>
              <a:ext uri="{FF2B5EF4-FFF2-40B4-BE49-F238E27FC236}">
                <a16:creationId xmlns:a16="http://schemas.microsoft.com/office/drawing/2014/main" id="{A397E070-A0FC-4EF1-958E-C07D6116E203}"/>
              </a:ext>
            </a:extLst>
          </p:cNvPr>
          <p:cNvSpPr txBox="1"/>
          <p:nvPr/>
        </p:nvSpPr>
        <p:spPr>
          <a:xfrm>
            <a:off x="384761" y="3105988"/>
            <a:ext cx="3830708" cy="819520"/>
          </a:xfrm>
          <a:prstGeom prst="rect">
            <a:avLst/>
          </a:prstGeom>
        </p:spPr>
        <p:txBody>
          <a:bodyPr vert="horz" wrap="square" lIns="0" tIns="9525" rIns="0" bIns="0" rtlCol="0">
            <a:spAutoFit/>
          </a:bodyPr>
          <a:lstStyle/>
          <a:p>
            <a:pPr marL="37148" algn="just">
              <a:spcBef>
                <a:spcPts val="75"/>
              </a:spcBef>
            </a:pPr>
            <a:r>
              <a:rPr lang="en-US" sz="900" b="1" spc="-34" dirty="0">
                <a:latin typeface="Arial" panose="020B0604020202020204" pitchFamily="34" charset="0"/>
                <a:cs typeface="Arial" panose="020B0604020202020204" pitchFamily="34" charset="0"/>
              </a:rPr>
              <a:t>To </a:t>
            </a:r>
            <a:r>
              <a:rPr lang="en-US" sz="900" b="1" spc="-4" dirty="0">
                <a:latin typeface="Arial" panose="020B0604020202020204" pitchFamily="34" charset="0"/>
                <a:cs typeface="Arial" panose="020B0604020202020204" pitchFamily="34" charset="0"/>
              </a:rPr>
              <a:t>start, complete your Public</a:t>
            </a:r>
            <a:r>
              <a:rPr lang="en-US" sz="900" b="1" spc="8" dirty="0">
                <a:latin typeface="Arial" panose="020B0604020202020204" pitchFamily="34" charset="0"/>
                <a:cs typeface="Arial" panose="020B0604020202020204" pitchFamily="34" charset="0"/>
              </a:rPr>
              <a:t> </a:t>
            </a:r>
            <a:r>
              <a:rPr lang="en-US" sz="900" b="1" spc="-4" dirty="0">
                <a:latin typeface="Arial" panose="020B0604020202020204" pitchFamily="34" charset="0"/>
                <a:cs typeface="Arial" panose="020B0604020202020204" pitchFamily="34" charset="0"/>
              </a:rPr>
              <a:t>Profile*:</a:t>
            </a:r>
            <a:endParaRPr lang="en-US" sz="900" dirty="0">
              <a:latin typeface="Arial" panose="020B0604020202020204" pitchFamily="34" charset="0"/>
              <a:cs typeface="Arial" panose="020B0604020202020204" pitchFamily="34" charset="0"/>
            </a:endParaRPr>
          </a:p>
          <a:p>
            <a:pPr marL="9525" marR="166211" algn="just">
              <a:lnSpc>
                <a:spcPct val="101600"/>
              </a:lnSpc>
              <a:spcBef>
                <a:spcPts val="439"/>
              </a:spcBef>
            </a:pPr>
            <a:r>
              <a:rPr lang="en-US" sz="900" dirty="0">
                <a:latin typeface="Arial" panose="020B0604020202020204" pitchFamily="34" charset="0"/>
                <a:cs typeface="Arial" panose="020B0604020202020204" pitchFamily="34" charset="0"/>
              </a:rPr>
              <a:t>*Public </a:t>
            </a:r>
            <a:r>
              <a:rPr lang="en-US" sz="900" spc="-4" dirty="0">
                <a:latin typeface="Arial" panose="020B0604020202020204" pitchFamily="34" charset="0"/>
                <a:cs typeface="Arial" panose="020B0604020202020204" pitchFamily="34" charset="0"/>
              </a:rPr>
              <a:t>profile is what other Coupa </a:t>
            </a:r>
            <a:r>
              <a:rPr lang="en-US" sz="900" dirty="0">
                <a:latin typeface="Arial" panose="020B0604020202020204" pitchFamily="34" charset="0"/>
                <a:cs typeface="Arial" panose="020B0604020202020204" pitchFamily="34" charset="0"/>
              </a:rPr>
              <a:t>customers, </a:t>
            </a:r>
            <a:r>
              <a:rPr lang="en-US" sz="900" spc="-4" dirty="0">
                <a:latin typeface="Arial" panose="020B0604020202020204" pitchFamily="34" charset="0"/>
                <a:cs typeface="Arial" panose="020B0604020202020204" pitchFamily="34" charset="0"/>
              </a:rPr>
              <a:t>aside Munich Re, </a:t>
            </a:r>
            <a:r>
              <a:rPr lang="en-US" sz="900" dirty="0">
                <a:latin typeface="Arial" panose="020B0604020202020204" pitchFamily="34" charset="0"/>
                <a:cs typeface="Arial" panose="020B0604020202020204" pitchFamily="34" charset="0"/>
              </a:rPr>
              <a:t>can see </a:t>
            </a:r>
            <a:r>
              <a:rPr lang="en-US" sz="900" spc="-4" dirty="0">
                <a:latin typeface="Arial" panose="020B0604020202020204" pitchFamily="34" charset="0"/>
                <a:cs typeface="Arial" panose="020B0604020202020204" pitchFamily="34" charset="0"/>
              </a:rPr>
              <a:t>about </a:t>
            </a:r>
            <a:r>
              <a:rPr lang="en-US" sz="900" dirty="0">
                <a:latin typeface="Arial" panose="020B0604020202020204" pitchFamily="34" charset="0"/>
                <a:cs typeface="Arial" panose="020B0604020202020204" pitchFamily="34" charset="0"/>
              </a:rPr>
              <a:t>your company </a:t>
            </a:r>
            <a:r>
              <a:rPr lang="en-US" sz="900" spc="-4" dirty="0">
                <a:latin typeface="Arial" panose="020B0604020202020204" pitchFamily="34" charset="0"/>
                <a:cs typeface="Arial" panose="020B0604020202020204" pitchFamily="34" charset="0"/>
              </a:rPr>
              <a:t>on the</a:t>
            </a:r>
            <a:r>
              <a:rPr lang="en-US" sz="900" spc="-11" dirty="0">
                <a:latin typeface="Arial" panose="020B0604020202020204" pitchFamily="34" charset="0"/>
                <a:cs typeface="Arial" panose="020B0604020202020204" pitchFamily="34" charset="0"/>
              </a:rPr>
              <a:t> </a:t>
            </a:r>
            <a:r>
              <a:rPr lang="en-US" sz="900" spc="-23" dirty="0">
                <a:latin typeface="Arial" panose="020B0604020202020204" pitchFamily="34" charset="0"/>
                <a:cs typeface="Arial" panose="020B0604020202020204" pitchFamily="34" charset="0"/>
              </a:rPr>
              <a:t>CSP.</a:t>
            </a:r>
            <a:endParaRPr lang="en-US" sz="900" dirty="0">
              <a:latin typeface="Arial" panose="020B0604020202020204" pitchFamily="34" charset="0"/>
              <a:cs typeface="Arial" panose="020B0604020202020204" pitchFamily="34" charset="0"/>
            </a:endParaRPr>
          </a:p>
          <a:p>
            <a:pPr marL="9525" marR="3810" algn="just">
              <a:lnSpc>
                <a:spcPct val="101600"/>
              </a:lnSpc>
              <a:spcBef>
                <a:spcPts val="450"/>
              </a:spcBef>
            </a:pPr>
            <a:r>
              <a:rPr lang="en-US" sz="900" spc="-23" dirty="0">
                <a:latin typeface="Arial" panose="020B0604020202020204" pitchFamily="34" charset="0"/>
                <a:cs typeface="Arial" panose="020B0604020202020204" pitchFamily="34" charset="0"/>
              </a:rPr>
              <a:t>You </a:t>
            </a:r>
            <a:r>
              <a:rPr lang="en-US" sz="900" dirty="0">
                <a:latin typeface="Arial" panose="020B0604020202020204" pitchFamily="34" charset="0"/>
                <a:cs typeface="Arial" panose="020B0604020202020204" pitchFamily="34" charset="0"/>
              </a:rPr>
              <a:t>can </a:t>
            </a:r>
            <a:r>
              <a:rPr lang="en-US" sz="900" spc="-4" dirty="0">
                <a:latin typeface="Arial" panose="020B0604020202020204" pitchFamily="34" charset="0"/>
                <a:cs typeface="Arial" panose="020B0604020202020204" pitchFamily="34" charset="0"/>
              </a:rPr>
              <a:t>also edit </a:t>
            </a:r>
            <a:r>
              <a:rPr lang="en-US" sz="900" dirty="0">
                <a:latin typeface="Arial" panose="020B0604020202020204" pitchFamily="34" charset="0"/>
                <a:cs typeface="Arial" panose="020B0604020202020204" pitchFamily="34" charset="0"/>
              </a:rPr>
              <a:t>specific </a:t>
            </a:r>
            <a:r>
              <a:rPr lang="en-US" sz="900" spc="-4" dirty="0">
                <a:latin typeface="Arial" panose="020B0604020202020204" pitchFamily="34" charset="0"/>
                <a:cs typeface="Arial" panose="020B0604020202020204" pitchFamily="34" charset="0"/>
              </a:rPr>
              <a:t>profiles for each customer (Your Customer Profiles).  </a:t>
            </a:r>
          </a:p>
        </p:txBody>
      </p:sp>
      <p:sp>
        <p:nvSpPr>
          <p:cNvPr id="13" name="object 4">
            <a:extLst>
              <a:ext uri="{FF2B5EF4-FFF2-40B4-BE49-F238E27FC236}">
                <a16:creationId xmlns:a16="http://schemas.microsoft.com/office/drawing/2014/main" id="{CEF56477-650E-4896-A177-29E6FB5A85DC}"/>
              </a:ext>
            </a:extLst>
          </p:cNvPr>
          <p:cNvSpPr txBox="1"/>
          <p:nvPr/>
        </p:nvSpPr>
        <p:spPr>
          <a:xfrm>
            <a:off x="4294968" y="3888374"/>
            <a:ext cx="4588418" cy="846866"/>
          </a:xfrm>
          <a:prstGeom prst="rect">
            <a:avLst/>
          </a:prstGeom>
        </p:spPr>
        <p:txBody>
          <a:bodyPr vert="horz" wrap="square" lIns="0" tIns="46196" rIns="0" bIns="0" rtlCol="0">
            <a:spAutoFit/>
          </a:bodyPr>
          <a:lstStyle/>
          <a:p>
            <a:pPr marL="180499" indent="-171450" algn="just">
              <a:spcBef>
                <a:spcPts val="288"/>
              </a:spcBef>
              <a:buClr>
                <a:srgbClr val="49B8E7"/>
              </a:buClr>
              <a:buFont typeface="Wingdings" panose="05000000000000000000" pitchFamily="2" charset="2"/>
              <a:buChar char="§"/>
              <a:tabLst>
                <a:tab pos="163830" algn="l"/>
                <a:tab pos="164306" algn="l"/>
              </a:tabLst>
            </a:pPr>
            <a:r>
              <a:rPr sz="900" spc="-4" dirty="0">
                <a:latin typeface="Arial" panose="020B0604020202020204" pitchFamily="34" charset="0"/>
                <a:cs typeface="Arial" panose="020B0604020202020204" pitchFamily="34" charset="0"/>
              </a:rPr>
              <a:t>Click </a:t>
            </a:r>
            <a:r>
              <a:rPr sz="1000" b="1" i="1" dirty="0">
                <a:solidFill>
                  <a:srgbClr val="2886C1"/>
                </a:solidFill>
                <a:latin typeface="Arial" panose="020B0604020202020204" pitchFamily="34" charset="0"/>
                <a:cs typeface="Arial" panose="020B0604020202020204" pitchFamily="34" charset="0"/>
              </a:rPr>
              <a:t>Edit Profile</a:t>
            </a:r>
          </a:p>
          <a:p>
            <a:pPr marL="180499" marR="3810" indent="-171450" algn="just">
              <a:lnSpc>
                <a:spcPct val="100099"/>
              </a:lnSpc>
              <a:spcBef>
                <a:spcPts val="323"/>
              </a:spcBef>
              <a:buClr>
                <a:srgbClr val="49B8E7"/>
              </a:buClr>
              <a:buFont typeface="Wingdings" panose="05000000000000000000" pitchFamily="2" charset="2"/>
              <a:buChar char="§"/>
              <a:tabLst>
                <a:tab pos="163830" algn="l"/>
                <a:tab pos="164306" algn="l"/>
              </a:tabLst>
            </a:pPr>
            <a:r>
              <a:rPr sz="900" spc="-4" dirty="0">
                <a:latin typeface="Arial" panose="020B0604020202020204" pitchFamily="34" charset="0"/>
                <a:cs typeface="Arial" panose="020B0604020202020204" pitchFamily="34" charset="0"/>
              </a:rPr>
              <a:t>Confirm existing </a:t>
            </a:r>
            <a:r>
              <a:rPr sz="900" dirty="0">
                <a:latin typeface="Arial" panose="020B0604020202020204" pitchFamily="34" charset="0"/>
                <a:cs typeface="Arial" panose="020B0604020202020204" pitchFamily="34" charset="0"/>
              </a:rPr>
              <a:t>company </a:t>
            </a:r>
            <a:r>
              <a:rPr sz="900" spc="-4" dirty="0">
                <a:latin typeface="Arial" panose="020B0604020202020204" pitchFamily="34" charset="0"/>
                <a:cs typeface="Arial" panose="020B0604020202020204" pitchFamily="34" charset="0"/>
              </a:rPr>
              <a:t>information and </a:t>
            </a:r>
            <a:r>
              <a:rPr sz="900" dirty="0">
                <a:latin typeface="Arial" panose="020B0604020202020204" pitchFamily="34" charset="0"/>
                <a:cs typeface="Arial" panose="020B0604020202020204" pitchFamily="34" charset="0"/>
              </a:rPr>
              <a:t>complete </a:t>
            </a:r>
            <a:r>
              <a:rPr sz="900" spc="-4" dirty="0">
                <a:latin typeface="Arial" panose="020B0604020202020204" pitchFamily="34" charset="0"/>
                <a:cs typeface="Arial" panose="020B0604020202020204" pitchFamily="34" charset="0"/>
              </a:rPr>
              <a:t>any</a:t>
            </a:r>
            <a:r>
              <a:rPr lang="de-DE" sz="900" spc="-4" dirty="0">
                <a:latin typeface="Arial" panose="020B0604020202020204" pitchFamily="34" charset="0"/>
                <a:cs typeface="Arial" panose="020B0604020202020204" pitchFamily="34" charset="0"/>
              </a:rPr>
              <a:t> </a:t>
            </a:r>
            <a:r>
              <a:rPr sz="900" dirty="0">
                <a:latin typeface="Arial" panose="020B0604020202020204" pitchFamily="34" charset="0"/>
                <a:cs typeface="Arial" panose="020B0604020202020204" pitchFamily="34" charset="0"/>
              </a:rPr>
              <a:t>missing </a:t>
            </a:r>
            <a:r>
              <a:rPr sz="900" spc="-4" dirty="0">
                <a:latin typeface="Arial" panose="020B0604020202020204" pitchFamily="34" charset="0"/>
                <a:cs typeface="Arial" panose="020B0604020202020204" pitchFamily="34" charset="0"/>
              </a:rPr>
              <a:t>fields in at least the </a:t>
            </a:r>
            <a:r>
              <a:rPr sz="900" b="1" spc="-4" dirty="0">
                <a:latin typeface="Arial" panose="020B0604020202020204" pitchFamily="34" charset="0"/>
                <a:cs typeface="Arial" panose="020B0604020202020204" pitchFamily="34" charset="0"/>
              </a:rPr>
              <a:t>General Information, Address,</a:t>
            </a:r>
            <a:r>
              <a:rPr lang="de-DE" sz="900" b="1" spc="-4" dirty="0">
                <a:latin typeface="Arial" panose="020B0604020202020204" pitchFamily="34" charset="0"/>
                <a:cs typeface="Arial" panose="020B0604020202020204" pitchFamily="34" charset="0"/>
              </a:rPr>
              <a:t> </a:t>
            </a:r>
            <a:r>
              <a:rPr sz="900" b="1" spc="-4" dirty="0">
                <a:latin typeface="Arial" panose="020B0604020202020204" pitchFamily="34" charset="0"/>
                <a:cs typeface="Arial" panose="020B0604020202020204" pitchFamily="34" charset="0"/>
              </a:rPr>
              <a:t>Primary Contact </a:t>
            </a:r>
            <a:r>
              <a:rPr sz="900" dirty="0">
                <a:latin typeface="Arial" panose="020B0604020202020204" pitchFamily="34" charset="0"/>
                <a:cs typeface="Arial" panose="020B0604020202020204" pitchFamily="34" charset="0"/>
              </a:rPr>
              <a:t>sections </a:t>
            </a:r>
            <a:r>
              <a:rPr sz="900" spc="-4" dirty="0">
                <a:latin typeface="Arial" panose="020B0604020202020204" pitchFamily="34" charset="0"/>
                <a:cs typeface="Arial" panose="020B0604020202020204" pitchFamily="34" charset="0"/>
              </a:rPr>
              <a:t>(</a:t>
            </a:r>
            <a:r>
              <a:rPr sz="900" b="1" spc="-4" dirty="0">
                <a:latin typeface="Arial" panose="020B0604020202020204" pitchFamily="34" charset="0"/>
                <a:cs typeface="Arial" panose="020B0604020202020204" pitchFamily="34" charset="0"/>
              </a:rPr>
              <a:t>Required </a:t>
            </a:r>
            <a:r>
              <a:rPr sz="900" b="1" dirty="0">
                <a:latin typeface="Arial" panose="020B0604020202020204" pitchFamily="34" charset="0"/>
                <a:cs typeface="Arial" panose="020B0604020202020204" pitchFamily="34" charset="0"/>
              </a:rPr>
              <a:t>fields </a:t>
            </a:r>
            <a:r>
              <a:rPr sz="900" b="1" spc="-4" dirty="0">
                <a:latin typeface="Arial" panose="020B0604020202020204" pitchFamily="34" charset="0"/>
                <a:cs typeface="Arial" panose="020B0604020202020204" pitchFamily="34" charset="0"/>
              </a:rPr>
              <a:t>are marked</a:t>
            </a:r>
            <a:r>
              <a:rPr lang="de-DE" sz="900" b="1" spc="-4" dirty="0">
                <a:latin typeface="Arial" panose="020B0604020202020204" pitchFamily="34" charset="0"/>
                <a:cs typeface="Arial" panose="020B0604020202020204" pitchFamily="34" charset="0"/>
              </a:rPr>
              <a:t> </a:t>
            </a:r>
            <a:r>
              <a:rPr sz="900" b="1" spc="-4" dirty="0">
                <a:latin typeface="Arial" panose="020B0604020202020204" pitchFamily="34" charset="0"/>
                <a:cs typeface="Arial" panose="020B0604020202020204" pitchFamily="34" charset="0"/>
              </a:rPr>
              <a:t>with an</a:t>
            </a:r>
            <a:r>
              <a:rPr sz="900" b="1" spc="-8" dirty="0">
                <a:latin typeface="Arial" panose="020B0604020202020204" pitchFamily="34" charset="0"/>
                <a:cs typeface="Arial" panose="020B0604020202020204" pitchFamily="34" charset="0"/>
              </a:rPr>
              <a:t> </a:t>
            </a:r>
            <a:r>
              <a:rPr sz="900" b="1" spc="-4" dirty="0">
                <a:latin typeface="Arial" panose="020B0604020202020204" pitchFamily="34" charset="0"/>
                <a:cs typeface="Arial" panose="020B0604020202020204" pitchFamily="34" charset="0"/>
              </a:rPr>
              <a:t>asterisk)</a:t>
            </a:r>
            <a:endParaRPr sz="900" dirty="0">
              <a:latin typeface="Arial" panose="020B0604020202020204" pitchFamily="34" charset="0"/>
              <a:cs typeface="Arial" panose="020B0604020202020204" pitchFamily="34" charset="0"/>
            </a:endParaRPr>
          </a:p>
          <a:p>
            <a:pPr marL="180499" indent="-171450" algn="just">
              <a:spcBef>
                <a:spcPts val="289"/>
              </a:spcBef>
              <a:buClr>
                <a:srgbClr val="49B8E7"/>
              </a:buClr>
              <a:buFont typeface="Wingdings" panose="05000000000000000000" pitchFamily="2" charset="2"/>
              <a:buChar char="§"/>
              <a:tabLst>
                <a:tab pos="163830" algn="l"/>
                <a:tab pos="164306" algn="l"/>
              </a:tabLst>
            </a:pPr>
            <a:r>
              <a:rPr sz="900" spc="-4" dirty="0">
                <a:latin typeface="Arial" panose="020B0604020202020204" pitchFamily="34" charset="0"/>
                <a:cs typeface="Arial" panose="020B0604020202020204" pitchFamily="34" charset="0"/>
              </a:rPr>
              <a:t>Click </a:t>
            </a:r>
            <a:r>
              <a:rPr sz="1000" b="1" i="1" dirty="0">
                <a:solidFill>
                  <a:srgbClr val="2886C1"/>
                </a:solidFill>
                <a:latin typeface="Arial" panose="020B0604020202020204" pitchFamily="34" charset="0"/>
                <a:cs typeface="Arial" panose="020B0604020202020204" pitchFamily="34" charset="0"/>
              </a:rPr>
              <a:t>Save</a:t>
            </a:r>
            <a:r>
              <a:rPr sz="900" b="1" spc="-4"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when</a:t>
            </a:r>
            <a:r>
              <a:rPr sz="900"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finished</a:t>
            </a:r>
            <a:endParaRPr sz="9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75A52B6F-DE3A-4FE0-8A5C-7E33A48CB0E6}"/>
              </a:ext>
            </a:extLst>
          </p:cNvPr>
          <p:cNvSpPr/>
          <p:nvPr/>
        </p:nvSpPr>
        <p:spPr>
          <a:xfrm>
            <a:off x="604907" y="4346376"/>
            <a:ext cx="3445973" cy="365806"/>
          </a:xfrm>
          <a:prstGeom prst="rect">
            <a:avLst/>
          </a:prstGeom>
          <a:solidFill>
            <a:srgbClr val="FF0000"/>
          </a:solidFill>
        </p:spPr>
        <p:txBody>
          <a:bodyPr wrap="square">
            <a:spAutoFit/>
          </a:bodyPr>
          <a:lstStyle/>
          <a:p>
            <a:pPr marL="9525" marR="3810" algn="just">
              <a:lnSpc>
                <a:spcPct val="101600"/>
              </a:lnSpc>
              <a:spcBef>
                <a:spcPts val="450"/>
              </a:spcBef>
            </a:pPr>
            <a:r>
              <a:rPr lang="en-US" sz="900" spc="-4" dirty="0">
                <a:solidFill>
                  <a:schemeClr val="bg1"/>
                </a:solidFill>
                <a:latin typeface="Arial" panose="020B0604020202020204" pitchFamily="34" charset="0"/>
                <a:cs typeface="Arial" panose="020B0604020202020204" pitchFamily="34" charset="0"/>
              </a:rPr>
              <a:t>Only information within the customer profile of Munich Re will be </a:t>
            </a:r>
            <a:r>
              <a:rPr lang="en-US" sz="900" dirty="0">
                <a:solidFill>
                  <a:schemeClr val="bg1"/>
                </a:solidFill>
                <a:latin typeface="Arial" panose="020B0604020202020204" pitchFamily="34" charset="0"/>
                <a:cs typeface="Arial" panose="020B0604020202020204" pitchFamily="34" charset="0"/>
              </a:rPr>
              <a:t>transferred to </a:t>
            </a:r>
            <a:r>
              <a:rPr lang="en-US" sz="900" spc="-4" dirty="0">
                <a:solidFill>
                  <a:schemeClr val="bg1"/>
                </a:solidFill>
                <a:latin typeface="Arial" panose="020B0604020202020204" pitchFamily="34" charset="0"/>
                <a:cs typeface="Arial" panose="020B0604020202020204" pitchFamily="34" charset="0"/>
              </a:rPr>
              <a:t>Munich Re</a:t>
            </a:r>
            <a:r>
              <a:rPr lang="en-US" sz="900" spc="-38" dirty="0">
                <a:solidFill>
                  <a:schemeClr val="bg1"/>
                </a:solidFill>
                <a:latin typeface="Arial" panose="020B0604020202020204" pitchFamily="34" charset="0"/>
                <a:cs typeface="Arial" panose="020B0604020202020204" pitchFamily="34" charset="0"/>
              </a:rPr>
              <a:t> </a:t>
            </a:r>
            <a:r>
              <a:rPr lang="en-US" sz="900" spc="-4" dirty="0">
                <a:solidFill>
                  <a:schemeClr val="bg1"/>
                </a:solidFill>
                <a:latin typeface="Arial" panose="020B0604020202020204" pitchFamily="34" charset="0"/>
                <a:cs typeface="Arial" panose="020B0604020202020204" pitchFamily="34" charset="0"/>
              </a:rPr>
              <a:t>system.</a:t>
            </a:r>
            <a:endParaRPr lang="en-US" sz="900" dirty="0">
              <a:solidFill>
                <a:schemeClr val="bg1"/>
              </a:solidFill>
              <a:latin typeface="Arial" panose="020B0604020202020204" pitchFamily="34" charset="0"/>
              <a:cs typeface="Arial" panose="020B0604020202020204" pitchFamily="34" charset="0"/>
            </a:endParaRPr>
          </a:p>
        </p:txBody>
      </p:sp>
      <p:grpSp>
        <p:nvGrpSpPr>
          <p:cNvPr id="14" name="Gruppieren 13">
            <a:extLst>
              <a:ext uri="{FF2B5EF4-FFF2-40B4-BE49-F238E27FC236}">
                <a16:creationId xmlns:a16="http://schemas.microsoft.com/office/drawing/2014/main" id="{3CD630B7-036C-4F54-8772-58463433E985}"/>
              </a:ext>
            </a:extLst>
          </p:cNvPr>
          <p:cNvGrpSpPr/>
          <p:nvPr/>
        </p:nvGrpSpPr>
        <p:grpSpPr>
          <a:xfrm>
            <a:off x="367320" y="4125253"/>
            <a:ext cx="361474" cy="342329"/>
            <a:chOff x="2859108" y="3251495"/>
            <a:chExt cx="361474" cy="342329"/>
          </a:xfrm>
        </p:grpSpPr>
        <p:sp>
          <p:nvSpPr>
            <p:cNvPr id="15" name="object 13">
              <a:extLst>
                <a:ext uri="{FF2B5EF4-FFF2-40B4-BE49-F238E27FC236}">
                  <a16:creationId xmlns:a16="http://schemas.microsoft.com/office/drawing/2014/main" id="{D82B34ED-362C-4932-8A18-8247979AF6F4}"/>
                </a:ext>
              </a:extLst>
            </p:cNvPr>
            <p:cNvSpPr/>
            <p:nvPr/>
          </p:nvSpPr>
          <p:spPr>
            <a:xfrm>
              <a:off x="2859108" y="3251495"/>
              <a:ext cx="361474" cy="339566"/>
            </a:xfrm>
            <a:custGeom>
              <a:avLst/>
              <a:gdLst/>
              <a:ahLst/>
              <a:cxnLst/>
              <a:rect l="l" t="t" r="r" b="b"/>
              <a:pathLst>
                <a:path w="481964" h="452754">
                  <a:moveTo>
                    <a:pt x="240792" y="0"/>
                  </a:moveTo>
                  <a:lnTo>
                    <a:pt x="192265" y="4597"/>
                  </a:lnTo>
                  <a:lnTo>
                    <a:pt x="147066" y="17784"/>
                  </a:lnTo>
                  <a:lnTo>
                    <a:pt x="106164" y="38649"/>
                  </a:lnTo>
                  <a:lnTo>
                    <a:pt x="70527" y="66284"/>
                  </a:lnTo>
                  <a:lnTo>
                    <a:pt x="41124" y="99778"/>
                  </a:lnTo>
                  <a:lnTo>
                    <a:pt x="18923" y="138220"/>
                  </a:lnTo>
                  <a:lnTo>
                    <a:pt x="4892" y="180702"/>
                  </a:lnTo>
                  <a:lnTo>
                    <a:pt x="0" y="226313"/>
                  </a:lnTo>
                  <a:lnTo>
                    <a:pt x="4892" y="271925"/>
                  </a:lnTo>
                  <a:lnTo>
                    <a:pt x="18923" y="314407"/>
                  </a:lnTo>
                  <a:lnTo>
                    <a:pt x="41124" y="352849"/>
                  </a:lnTo>
                  <a:lnTo>
                    <a:pt x="70527" y="386343"/>
                  </a:lnTo>
                  <a:lnTo>
                    <a:pt x="106164" y="413978"/>
                  </a:lnTo>
                  <a:lnTo>
                    <a:pt x="147066" y="434843"/>
                  </a:lnTo>
                  <a:lnTo>
                    <a:pt x="192265" y="448030"/>
                  </a:lnTo>
                  <a:lnTo>
                    <a:pt x="240792" y="452627"/>
                  </a:lnTo>
                  <a:lnTo>
                    <a:pt x="289318" y="448030"/>
                  </a:lnTo>
                  <a:lnTo>
                    <a:pt x="334517" y="434843"/>
                  </a:lnTo>
                  <a:lnTo>
                    <a:pt x="375419" y="413978"/>
                  </a:lnTo>
                  <a:lnTo>
                    <a:pt x="411056" y="386343"/>
                  </a:lnTo>
                  <a:lnTo>
                    <a:pt x="440459" y="352849"/>
                  </a:lnTo>
                  <a:lnTo>
                    <a:pt x="462660" y="314407"/>
                  </a:lnTo>
                  <a:lnTo>
                    <a:pt x="476691" y="271925"/>
                  </a:lnTo>
                  <a:lnTo>
                    <a:pt x="481584" y="226313"/>
                  </a:lnTo>
                  <a:lnTo>
                    <a:pt x="476691" y="180702"/>
                  </a:lnTo>
                  <a:lnTo>
                    <a:pt x="462660" y="138220"/>
                  </a:lnTo>
                  <a:lnTo>
                    <a:pt x="440459" y="99778"/>
                  </a:lnTo>
                  <a:lnTo>
                    <a:pt x="411056" y="66284"/>
                  </a:lnTo>
                  <a:lnTo>
                    <a:pt x="375419" y="38649"/>
                  </a:lnTo>
                  <a:lnTo>
                    <a:pt x="334517" y="17784"/>
                  </a:lnTo>
                  <a:lnTo>
                    <a:pt x="289318" y="4597"/>
                  </a:lnTo>
                  <a:lnTo>
                    <a:pt x="240792" y="0"/>
                  </a:lnTo>
                  <a:close/>
                </a:path>
              </a:pathLst>
            </a:custGeom>
            <a:solidFill>
              <a:srgbClr val="F1A7A0"/>
            </a:solidFill>
          </p:spPr>
          <p:txBody>
            <a:bodyPr wrap="square" lIns="0" tIns="0" rIns="0" bIns="0" rtlCol="0"/>
            <a:lstStyle/>
            <a:p>
              <a:endParaRPr sz="1013"/>
            </a:p>
          </p:txBody>
        </p:sp>
        <p:sp>
          <p:nvSpPr>
            <p:cNvPr id="16" name="object 14">
              <a:extLst>
                <a:ext uri="{FF2B5EF4-FFF2-40B4-BE49-F238E27FC236}">
                  <a16:creationId xmlns:a16="http://schemas.microsoft.com/office/drawing/2014/main" id="{923DEC16-20C0-407C-81DB-7EC769A2D96A}"/>
                </a:ext>
              </a:extLst>
            </p:cNvPr>
            <p:cNvSpPr/>
            <p:nvPr/>
          </p:nvSpPr>
          <p:spPr>
            <a:xfrm>
              <a:off x="2980014" y="3351413"/>
              <a:ext cx="233363" cy="242411"/>
            </a:xfrm>
            <a:custGeom>
              <a:avLst/>
              <a:gdLst/>
              <a:ahLst/>
              <a:cxnLst/>
              <a:rect l="l" t="t" r="r" b="b"/>
              <a:pathLst>
                <a:path w="311150" h="323214">
                  <a:moveTo>
                    <a:pt x="84708" y="0"/>
                  </a:moveTo>
                  <a:lnTo>
                    <a:pt x="51820" y="6279"/>
                  </a:lnTo>
                  <a:lnTo>
                    <a:pt x="24885" y="23377"/>
                  </a:lnTo>
                  <a:lnTo>
                    <a:pt x="6684" y="48681"/>
                  </a:lnTo>
                  <a:lnTo>
                    <a:pt x="0" y="79578"/>
                  </a:lnTo>
                  <a:lnTo>
                    <a:pt x="766" y="87749"/>
                  </a:lnTo>
                  <a:lnTo>
                    <a:pt x="4868" y="105541"/>
                  </a:lnTo>
                  <a:lnTo>
                    <a:pt x="15007" y="130047"/>
                  </a:lnTo>
                  <a:lnTo>
                    <a:pt x="33883" y="158356"/>
                  </a:lnTo>
                  <a:lnTo>
                    <a:pt x="39006" y="168531"/>
                  </a:lnTo>
                  <a:lnTo>
                    <a:pt x="41189" y="180044"/>
                  </a:lnTo>
                  <a:lnTo>
                    <a:pt x="41623" y="189467"/>
                  </a:lnTo>
                  <a:lnTo>
                    <a:pt x="41503" y="193370"/>
                  </a:lnTo>
                  <a:lnTo>
                    <a:pt x="37274" y="193370"/>
                  </a:lnTo>
                  <a:lnTo>
                    <a:pt x="35585" y="194970"/>
                  </a:lnTo>
                  <a:lnTo>
                    <a:pt x="35585" y="199745"/>
                  </a:lnTo>
                  <a:lnTo>
                    <a:pt x="41503" y="205308"/>
                  </a:lnTo>
                  <a:lnTo>
                    <a:pt x="41503" y="206908"/>
                  </a:lnTo>
                  <a:lnTo>
                    <a:pt x="37274" y="206908"/>
                  </a:lnTo>
                  <a:lnTo>
                    <a:pt x="35585" y="209295"/>
                  </a:lnTo>
                  <a:lnTo>
                    <a:pt x="35585" y="213271"/>
                  </a:lnTo>
                  <a:lnTo>
                    <a:pt x="41503" y="218846"/>
                  </a:lnTo>
                  <a:lnTo>
                    <a:pt x="41503" y="220433"/>
                  </a:lnTo>
                  <a:lnTo>
                    <a:pt x="37274" y="220433"/>
                  </a:lnTo>
                  <a:lnTo>
                    <a:pt x="35585" y="222821"/>
                  </a:lnTo>
                  <a:lnTo>
                    <a:pt x="35585" y="227596"/>
                  </a:lnTo>
                  <a:lnTo>
                    <a:pt x="37274" y="228384"/>
                  </a:lnTo>
                  <a:lnTo>
                    <a:pt x="36423" y="228384"/>
                  </a:lnTo>
                  <a:lnTo>
                    <a:pt x="41503" y="232371"/>
                  </a:lnTo>
                  <a:lnTo>
                    <a:pt x="41503" y="237147"/>
                  </a:lnTo>
                  <a:lnTo>
                    <a:pt x="43205" y="239534"/>
                  </a:lnTo>
                  <a:lnTo>
                    <a:pt x="44894" y="240322"/>
                  </a:lnTo>
                  <a:lnTo>
                    <a:pt x="44894" y="241122"/>
                  </a:lnTo>
                  <a:lnTo>
                    <a:pt x="46596" y="242709"/>
                  </a:lnTo>
                  <a:lnTo>
                    <a:pt x="45745" y="243509"/>
                  </a:lnTo>
                  <a:lnTo>
                    <a:pt x="131305" y="323088"/>
                  </a:lnTo>
                  <a:lnTo>
                    <a:pt x="179097" y="309411"/>
                  </a:lnTo>
                  <a:lnTo>
                    <a:pt x="222090" y="287218"/>
                  </a:lnTo>
                  <a:lnTo>
                    <a:pt x="259146" y="257539"/>
                  </a:lnTo>
                  <a:lnTo>
                    <a:pt x="289127" y="221404"/>
                  </a:lnTo>
                  <a:lnTo>
                    <a:pt x="310895" y="179844"/>
                  </a:lnTo>
                  <a:lnTo>
                    <a:pt x="151638" y="31038"/>
                  </a:lnTo>
                  <a:lnTo>
                    <a:pt x="138558" y="18130"/>
                  </a:lnTo>
                  <a:lnTo>
                    <a:pt x="122621" y="8356"/>
                  </a:lnTo>
                  <a:lnTo>
                    <a:pt x="104460" y="2163"/>
                  </a:lnTo>
                  <a:lnTo>
                    <a:pt x="84708" y="0"/>
                  </a:lnTo>
                  <a:close/>
                </a:path>
              </a:pathLst>
            </a:custGeom>
            <a:solidFill>
              <a:srgbClr val="9F1F15"/>
            </a:solidFill>
          </p:spPr>
          <p:txBody>
            <a:bodyPr wrap="square" lIns="0" tIns="0" rIns="0" bIns="0" rtlCol="0"/>
            <a:lstStyle/>
            <a:p>
              <a:endParaRPr sz="1013"/>
            </a:p>
          </p:txBody>
        </p:sp>
        <p:sp>
          <p:nvSpPr>
            <p:cNvPr id="17" name="object 15">
              <a:extLst>
                <a:ext uri="{FF2B5EF4-FFF2-40B4-BE49-F238E27FC236}">
                  <a16:creationId xmlns:a16="http://schemas.microsoft.com/office/drawing/2014/main" id="{4917BB31-2C8E-46AC-B43B-029E8CE5E172}"/>
                </a:ext>
              </a:extLst>
            </p:cNvPr>
            <p:cNvSpPr/>
            <p:nvPr/>
          </p:nvSpPr>
          <p:spPr>
            <a:xfrm>
              <a:off x="2913972" y="3290357"/>
              <a:ext cx="251460" cy="238887"/>
            </a:xfrm>
            <a:prstGeom prst="rect">
              <a:avLst/>
            </a:prstGeom>
            <a:blipFill>
              <a:blip r:embed="rId3" cstate="print"/>
              <a:stretch>
                <a:fillRect/>
              </a:stretch>
            </a:blipFill>
          </p:spPr>
          <p:txBody>
            <a:bodyPr wrap="square" lIns="0" tIns="0" rIns="0" bIns="0" rtlCol="0"/>
            <a:lstStyle/>
            <a:p>
              <a:endParaRPr sz="1013"/>
            </a:p>
          </p:txBody>
        </p:sp>
      </p:grpSp>
    </p:spTree>
    <p:extLst>
      <p:ext uri="{BB962C8B-B14F-4D97-AF65-F5344CB8AC3E}">
        <p14:creationId xmlns:p14="http://schemas.microsoft.com/office/powerpoint/2010/main" val="318552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A7ABE33-B902-4FC8-B03B-1DAF54FD28EA}"/>
              </a:ext>
            </a:extLst>
          </p:cNvPr>
          <p:cNvPicPr>
            <a:picLocks noChangeAspect="1"/>
          </p:cNvPicPr>
          <p:nvPr/>
        </p:nvPicPr>
        <p:blipFill>
          <a:blip r:embed="rId2"/>
          <a:stretch>
            <a:fillRect/>
          </a:stretch>
        </p:blipFill>
        <p:spPr>
          <a:xfrm>
            <a:off x="6236402" y="868737"/>
            <a:ext cx="2278982" cy="3197507"/>
          </a:xfrm>
          <a:prstGeom prst="rect">
            <a:avLst/>
          </a:prstGeom>
        </p:spPr>
      </p:pic>
      <p:pic>
        <p:nvPicPr>
          <p:cNvPr id="3" name="Grafik 2">
            <a:extLst>
              <a:ext uri="{FF2B5EF4-FFF2-40B4-BE49-F238E27FC236}">
                <a16:creationId xmlns:a16="http://schemas.microsoft.com/office/drawing/2014/main" id="{CB7FD93E-6368-4E99-9E6F-6085842BBEB4}"/>
              </a:ext>
            </a:extLst>
          </p:cNvPr>
          <p:cNvPicPr>
            <a:picLocks noChangeAspect="1"/>
          </p:cNvPicPr>
          <p:nvPr/>
        </p:nvPicPr>
        <p:blipFill>
          <a:blip r:embed="rId3"/>
          <a:stretch>
            <a:fillRect/>
          </a:stretch>
        </p:blipFill>
        <p:spPr>
          <a:xfrm>
            <a:off x="2736112" y="3287795"/>
            <a:ext cx="3341592" cy="1149603"/>
          </a:xfrm>
          <a:prstGeom prst="rect">
            <a:avLst/>
          </a:prstGeom>
        </p:spPr>
      </p:pic>
      <p:sp>
        <p:nvSpPr>
          <p:cNvPr id="4" name="object 4"/>
          <p:cNvSpPr txBox="1"/>
          <p:nvPr/>
        </p:nvSpPr>
        <p:spPr>
          <a:xfrm>
            <a:off x="1715076" y="1052272"/>
            <a:ext cx="3564132" cy="1012137"/>
          </a:xfrm>
          <a:prstGeom prst="rect">
            <a:avLst/>
          </a:prstGeom>
        </p:spPr>
        <p:txBody>
          <a:bodyPr vert="horz" wrap="square" lIns="0" tIns="9525" rIns="0" bIns="0" rtlCol="0">
            <a:spAutoFit/>
          </a:bodyPr>
          <a:lstStyle/>
          <a:p>
            <a:pPr marL="20955" algn="just">
              <a:spcBef>
                <a:spcPts val="75"/>
              </a:spcBef>
            </a:pPr>
            <a:r>
              <a:rPr lang="en-US" sz="1000" b="1" spc="-4" dirty="0">
                <a:latin typeface="Arial" panose="020B0604020202020204" pitchFamily="34" charset="0"/>
                <a:cs typeface="Arial" panose="020B0604020202020204" pitchFamily="34" charset="0"/>
              </a:rPr>
              <a:t>If desired, you can allow additional users access</a:t>
            </a:r>
            <a:r>
              <a:rPr lang="en-US" sz="1000" b="1" spc="-45"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to</a:t>
            </a:r>
            <a:endParaRPr lang="en-US" sz="1000" dirty="0">
              <a:latin typeface="Arial" panose="020B0604020202020204" pitchFamily="34" charset="0"/>
              <a:cs typeface="Arial" panose="020B0604020202020204" pitchFamily="34" charset="0"/>
            </a:endParaRPr>
          </a:p>
          <a:p>
            <a:pPr marL="20955" algn="just">
              <a:spcBef>
                <a:spcPts val="75"/>
              </a:spcBef>
            </a:pPr>
            <a:r>
              <a:rPr sz="1000" b="1" spc="-4" dirty="0">
                <a:latin typeface="Arial" panose="020B0604020202020204" pitchFamily="34" charset="0"/>
                <a:cs typeface="Arial" panose="020B0604020202020204" pitchFamily="34" charset="0"/>
              </a:rPr>
              <a:t>your supplier account </a:t>
            </a:r>
            <a:r>
              <a:rPr sz="1000" b="1" dirty="0">
                <a:latin typeface="Arial" panose="020B0604020202020204" pitchFamily="34" charset="0"/>
                <a:cs typeface="Arial" panose="020B0604020202020204" pitchFamily="34" charset="0"/>
              </a:rPr>
              <a:t>to </a:t>
            </a:r>
            <a:r>
              <a:rPr sz="1000" b="1" spc="-4" dirty="0">
                <a:latin typeface="Arial" panose="020B0604020202020204" pitchFamily="34" charset="0"/>
                <a:cs typeface="Arial" panose="020B0604020202020204" pitchFamily="34" charset="0"/>
              </a:rPr>
              <a:t>perform all</a:t>
            </a:r>
            <a:r>
              <a:rPr sz="1000" b="1" spc="-30" dirty="0">
                <a:latin typeface="Arial" panose="020B0604020202020204" pitchFamily="34" charset="0"/>
                <a:cs typeface="Arial" panose="020B0604020202020204" pitchFamily="34" charset="0"/>
              </a:rPr>
              <a:t> </a:t>
            </a:r>
            <a:r>
              <a:rPr sz="1000" b="1" dirty="0">
                <a:latin typeface="Arial" panose="020B0604020202020204" pitchFamily="34" charset="0"/>
                <a:cs typeface="Arial" panose="020B0604020202020204" pitchFamily="34" charset="0"/>
              </a:rPr>
              <a:t>tasks*:</a:t>
            </a:r>
            <a:endParaRPr sz="1000" dirty="0">
              <a:latin typeface="Arial" panose="020B0604020202020204" pitchFamily="34" charset="0"/>
              <a:cs typeface="Arial" panose="020B0604020202020204" pitchFamily="34" charset="0"/>
            </a:endParaRPr>
          </a:p>
          <a:p>
            <a:pPr marL="9525" marR="3810" algn="just">
              <a:lnSpc>
                <a:spcPct val="101600"/>
              </a:lnSpc>
              <a:spcBef>
                <a:spcPts val="461"/>
              </a:spcBef>
            </a:pPr>
            <a:r>
              <a:rPr sz="1000" spc="-15" dirty="0">
                <a:latin typeface="Arial" panose="020B0604020202020204" pitchFamily="34" charset="0"/>
                <a:cs typeface="Arial" panose="020B0604020202020204" pitchFamily="34" charset="0"/>
              </a:rPr>
              <a:t>(*You </a:t>
            </a:r>
            <a:r>
              <a:rPr sz="1000" dirty="0">
                <a:latin typeface="Arial" panose="020B0604020202020204" pitchFamily="34" charset="0"/>
                <a:cs typeface="Arial" panose="020B0604020202020204" pitchFamily="34" charset="0"/>
              </a:rPr>
              <a:t>can manage </a:t>
            </a:r>
            <a:r>
              <a:rPr sz="1000" spc="-4" dirty="0">
                <a:latin typeface="Arial" panose="020B0604020202020204" pitchFamily="34" charset="0"/>
                <a:cs typeface="Arial" panose="020B0604020202020204" pitchFamily="34" charset="0"/>
              </a:rPr>
              <a:t>user permissions and </a:t>
            </a:r>
            <a:r>
              <a:rPr sz="1000" dirty="0">
                <a:latin typeface="Arial" panose="020B0604020202020204" pitchFamily="34" charset="0"/>
                <a:cs typeface="Arial" panose="020B0604020202020204" pitchFamily="34" charset="0"/>
              </a:rPr>
              <a:t>customer </a:t>
            </a:r>
            <a:r>
              <a:rPr sz="1000" spc="-4" dirty="0">
                <a:latin typeface="Arial" panose="020B0604020202020204" pitchFamily="34" charset="0"/>
                <a:cs typeface="Arial" panose="020B0604020202020204" pitchFamily="34" charset="0"/>
              </a:rPr>
              <a:t>access by assigning </a:t>
            </a:r>
            <a:r>
              <a:rPr sz="1000" dirty="0">
                <a:latin typeface="Arial" panose="020B0604020202020204" pitchFamily="34" charset="0"/>
                <a:cs typeface="Arial" panose="020B0604020202020204" pitchFamily="34" charset="0"/>
              </a:rPr>
              <a:t>certain </a:t>
            </a:r>
            <a:r>
              <a:rPr sz="1000" spc="-4" dirty="0">
                <a:latin typeface="Arial" panose="020B0604020202020204" pitchFamily="34" charset="0"/>
                <a:cs typeface="Arial" panose="020B0604020202020204" pitchFamily="34" charset="0"/>
              </a:rPr>
              <a:t>users to</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only </a:t>
            </a:r>
            <a:r>
              <a:rPr sz="1000" dirty="0">
                <a:latin typeface="Arial" panose="020B0604020202020204" pitchFamily="34" charset="0"/>
                <a:cs typeface="Arial" panose="020B0604020202020204" pitchFamily="34" charset="0"/>
              </a:rPr>
              <a:t>certain customers </a:t>
            </a:r>
            <a:r>
              <a:rPr sz="1000" spc="-4" dirty="0">
                <a:latin typeface="Arial" panose="020B0604020202020204" pitchFamily="34" charset="0"/>
                <a:cs typeface="Arial" panose="020B0604020202020204" pitchFamily="34" charset="0"/>
              </a:rPr>
              <a:t>and by limiting what types of documents they </a:t>
            </a:r>
            <a:r>
              <a:rPr sz="1000" dirty="0">
                <a:latin typeface="Arial" panose="020B0604020202020204" pitchFamily="34" charset="0"/>
                <a:cs typeface="Arial" panose="020B0604020202020204" pitchFamily="34" charset="0"/>
              </a:rPr>
              <a:t>can </a:t>
            </a:r>
            <a:r>
              <a:rPr sz="1000" spc="-4" dirty="0">
                <a:latin typeface="Arial" panose="020B0604020202020204" pitchFamily="34" charset="0"/>
                <a:cs typeface="Arial" panose="020B0604020202020204" pitchFamily="34" charset="0"/>
              </a:rPr>
              <a:t>access and what</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functions they </a:t>
            </a:r>
            <a:r>
              <a:rPr sz="1000" dirty="0">
                <a:latin typeface="Arial" panose="020B0604020202020204" pitchFamily="34" charset="0"/>
                <a:cs typeface="Arial" panose="020B0604020202020204" pitchFamily="34" charset="0"/>
              </a:rPr>
              <a:t>can </a:t>
            </a:r>
            <a:r>
              <a:rPr sz="1000" spc="-4" dirty="0">
                <a:latin typeface="Arial" panose="020B0604020202020204" pitchFamily="34" charset="0"/>
                <a:cs typeface="Arial" panose="020B0604020202020204" pitchFamily="34" charset="0"/>
              </a:rPr>
              <a:t>perform with their assigned</a:t>
            </a:r>
            <a:r>
              <a:rPr sz="1000" spc="-1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customers.)</a:t>
            </a:r>
          </a:p>
        </p:txBody>
      </p:sp>
      <p:sp>
        <p:nvSpPr>
          <p:cNvPr id="5" name="object 5"/>
          <p:cNvSpPr txBox="1"/>
          <p:nvPr/>
        </p:nvSpPr>
        <p:spPr>
          <a:xfrm>
            <a:off x="1690133" y="2141749"/>
            <a:ext cx="3614017" cy="1048012"/>
          </a:xfrm>
          <a:prstGeom prst="rect">
            <a:avLst/>
          </a:prstGeom>
        </p:spPr>
        <p:txBody>
          <a:bodyPr vert="horz" wrap="square" lIns="0" tIns="46196" rIns="0" bIns="0" rtlCol="0">
            <a:spAutoFit/>
          </a:bodyPr>
          <a:lstStyle/>
          <a:p>
            <a:pPr marL="180499" indent="-171450" algn="just">
              <a:spcBef>
                <a:spcPts val="363"/>
              </a:spcBef>
              <a:buClr>
                <a:srgbClr val="49B8E7"/>
              </a:buClr>
              <a:buFont typeface="Wingdings" panose="05000000000000000000" pitchFamily="2" charset="2"/>
              <a:buChar char="§"/>
              <a:tabLst>
                <a:tab pos="163830" algn="l"/>
                <a:tab pos="164306" algn="l"/>
              </a:tabLst>
            </a:pPr>
            <a:r>
              <a:rPr sz="1000" spc="-4" dirty="0">
                <a:latin typeface="Arial" panose="020B0604020202020204" pitchFamily="34" charset="0"/>
                <a:cs typeface="Arial" panose="020B0604020202020204" pitchFamily="34" charset="0"/>
              </a:rPr>
              <a:t>From the top </a:t>
            </a:r>
            <a:r>
              <a:rPr sz="1000" dirty="0">
                <a:latin typeface="Arial" panose="020B0604020202020204" pitchFamily="34" charset="0"/>
                <a:cs typeface="Arial" panose="020B0604020202020204" pitchFamily="34" charset="0"/>
              </a:rPr>
              <a:t>menu </a:t>
            </a:r>
            <a:r>
              <a:rPr sz="1000" spc="-15" dirty="0">
                <a:latin typeface="Arial" panose="020B0604020202020204" pitchFamily="34" charset="0"/>
                <a:cs typeface="Arial" panose="020B0604020202020204" pitchFamily="34" charset="0"/>
              </a:rPr>
              <a:t>bar, </a:t>
            </a:r>
            <a:r>
              <a:rPr sz="1000" dirty="0">
                <a:latin typeface="Arial" panose="020B0604020202020204" pitchFamily="34" charset="0"/>
                <a:cs typeface="Arial" panose="020B0604020202020204" pitchFamily="34" charset="0"/>
              </a:rPr>
              <a:t>select </a:t>
            </a:r>
            <a:r>
              <a:rPr sz="1000" b="1" spc="-4" dirty="0">
                <a:latin typeface="Arial" panose="020B0604020202020204" pitchFamily="34" charset="0"/>
                <a:cs typeface="Arial" panose="020B0604020202020204" pitchFamily="34" charset="0"/>
              </a:rPr>
              <a:t>Admin</a:t>
            </a:r>
            <a:r>
              <a:rPr sz="1000" spc="-4" dirty="0">
                <a:latin typeface="Arial" panose="020B0604020202020204" pitchFamily="34" charset="0"/>
                <a:cs typeface="Arial" panose="020B0604020202020204" pitchFamily="34" charset="0"/>
              </a:rPr>
              <a:t>, then </a:t>
            </a:r>
            <a:r>
              <a:rPr sz="1000" dirty="0">
                <a:latin typeface="Arial" panose="020B0604020202020204" pitchFamily="34" charset="0"/>
                <a:cs typeface="Arial" panose="020B0604020202020204" pitchFamily="34" charset="0"/>
              </a:rPr>
              <a:t>click </a:t>
            </a:r>
            <a:r>
              <a:rPr sz="1000" b="1" i="1" dirty="0">
                <a:solidFill>
                  <a:srgbClr val="2886C1"/>
                </a:solidFill>
                <a:latin typeface="Arial" panose="020B0604020202020204" pitchFamily="34" charset="0"/>
                <a:cs typeface="Arial" panose="020B0604020202020204" pitchFamily="34" charset="0"/>
              </a:rPr>
              <a:t>Invite User</a:t>
            </a:r>
          </a:p>
          <a:p>
            <a:pPr marL="180499" marR="221933" indent="-171450" algn="just">
              <a:lnSpc>
                <a:spcPct val="102400"/>
              </a:lnSpc>
              <a:spcBef>
                <a:spcPts val="263"/>
              </a:spcBef>
              <a:buClr>
                <a:srgbClr val="49B8E7"/>
              </a:buClr>
              <a:buFont typeface="Wingdings" panose="05000000000000000000" pitchFamily="2" charset="2"/>
              <a:buChar char="§"/>
              <a:tabLst>
                <a:tab pos="163830" algn="l"/>
                <a:tab pos="164306" algn="l"/>
              </a:tabLst>
            </a:pPr>
            <a:r>
              <a:rPr sz="1000" spc="-4" dirty="0">
                <a:latin typeface="Arial" panose="020B0604020202020204" pitchFamily="34" charset="0"/>
                <a:cs typeface="Arial" panose="020B0604020202020204" pitchFamily="34" charset="0"/>
              </a:rPr>
              <a:t>Enter at least the </a:t>
            </a:r>
            <a:r>
              <a:rPr sz="1000" spc="-8" dirty="0">
                <a:latin typeface="Arial" panose="020B0604020202020204" pitchFamily="34" charset="0"/>
                <a:cs typeface="Arial" panose="020B0604020202020204" pitchFamily="34" charset="0"/>
              </a:rPr>
              <a:t>employee’s </a:t>
            </a:r>
            <a:r>
              <a:rPr sz="1000" spc="-4" dirty="0">
                <a:latin typeface="Arial" panose="020B0604020202020204" pitchFamily="34" charset="0"/>
                <a:cs typeface="Arial" panose="020B0604020202020204" pitchFamily="34" charset="0"/>
              </a:rPr>
              <a:t>email address in the </a:t>
            </a:r>
            <a:r>
              <a:rPr sz="1000" b="1" spc="-4" dirty="0">
                <a:latin typeface="Arial" panose="020B0604020202020204" pitchFamily="34" charset="0"/>
                <a:cs typeface="Arial" panose="020B0604020202020204" pitchFamily="34" charset="0"/>
              </a:rPr>
              <a:t>Invite</a:t>
            </a:r>
            <a:r>
              <a:rPr lang="de-DE" sz="1000" b="1" spc="-4" dirty="0">
                <a:latin typeface="Arial" panose="020B0604020202020204" pitchFamily="34" charset="0"/>
                <a:cs typeface="Arial" panose="020B0604020202020204" pitchFamily="34" charset="0"/>
              </a:rPr>
              <a:t> </a:t>
            </a:r>
            <a:r>
              <a:rPr sz="1000" b="1" spc="-4" dirty="0">
                <a:latin typeface="Arial" panose="020B0604020202020204" pitchFamily="34" charset="0"/>
                <a:cs typeface="Arial" panose="020B0604020202020204" pitchFamily="34" charset="0"/>
              </a:rPr>
              <a:t>User </a:t>
            </a:r>
            <a:r>
              <a:rPr sz="1000" spc="-4" dirty="0">
                <a:latin typeface="Arial" panose="020B0604020202020204" pitchFamily="34" charset="0"/>
                <a:cs typeface="Arial" panose="020B0604020202020204" pitchFamily="34" charset="0"/>
              </a:rPr>
              <a:t>popup window and </a:t>
            </a:r>
            <a:r>
              <a:rPr sz="1000" dirty="0">
                <a:latin typeface="Arial" panose="020B0604020202020204" pitchFamily="34" charset="0"/>
                <a:cs typeface="Arial" panose="020B0604020202020204" pitchFamily="34" charset="0"/>
              </a:rPr>
              <a:t>click </a:t>
            </a:r>
            <a:r>
              <a:rPr sz="1000" b="1" i="1" dirty="0">
                <a:solidFill>
                  <a:srgbClr val="2886C1"/>
                </a:solidFill>
                <a:latin typeface="Arial" panose="020B0604020202020204" pitchFamily="34" charset="0"/>
                <a:cs typeface="Arial" panose="020B0604020202020204" pitchFamily="34" charset="0"/>
              </a:rPr>
              <a:t>Send Invitation</a:t>
            </a:r>
          </a:p>
          <a:p>
            <a:pPr marL="180499" marR="3810" indent="-171450" algn="just">
              <a:lnSpc>
                <a:spcPct val="100699"/>
              </a:lnSpc>
              <a:spcBef>
                <a:spcPts val="281"/>
              </a:spcBef>
              <a:buClr>
                <a:srgbClr val="49B8E7"/>
              </a:buClr>
              <a:buFont typeface="Wingdings" panose="05000000000000000000" pitchFamily="2" charset="2"/>
              <a:buChar char="§"/>
              <a:tabLst>
                <a:tab pos="163830" algn="l"/>
                <a:tab pos="164306" algn="l"/>
              </a:tabLst>
            </a:pPr>
            <a:r>
              <a:rPr sz="1000" spc="-30" dirty="0">
                <a:latin typeface="Arial" panose="020B0604020202020204" pitchFamily="34" charset="0"/>
                <a:cs typeface="Arial" panose="020B0604020202020204" pitchFamily="34" charset="0"/>
              </a:rPr>
              <a:t>You </a:t>
            </a:r>
            <a:r>
              <a:rPr sz="1000" dirty="0">
                <a:latin typeface="Arial" panose="020B0604020202020204" pitchFamily="34" charset="0"/>
                <a:cs typeface="Arial" panose="020B0604020202020204" pitchFamily="34" charset="0"/>
              </a:rPr>
              <a:t>can restrict </a:t>
            </a:r>
            <a:r>
              <a:rPr sz="1000" spc="-4" dirty="0">
                <a:latin typeface="Arial" panose="020B0604020202020204" pitchFamily="34" charset="0"/>
                <a:cs typeface="Arial" panose="020B0604020202020204" pitchFamily="34" charset="0"/>
              </a:rPr>
              <a:t>access to </a:t>
            </a:r>
            <a:r>
              <a:rPr sz="1000" dirty="0">
                <a:latin typeface="Arial" panose="020B0604020202020204" pitchFamily="34" charset="0"/>
                <a:cs typeface="Arial" panose="020B0604020202020204" pitchFamily="34" charset="0"/>
              </a:rPr>
              <a:t>specific </a:t>
            </a:r>
            <a:r>
              <a:rPr sz="1000" b="1" spc="-4" dirty="0">
                <a:latin typeface="Arial" panose="020B0604020202020204" pitchFamily="34" charset="0"/>
                <a:cs typeface="Arial" panose="020B0604020202020204" pitchFamily="34" charset="0"/>
              </a:rPr>
              <a:t>customers </a:t>
            </a:r>
            <a:r>
              <a:rPr sz="1000" spc="-4" dirty="0">
                <a:latin typeface="Arial" panose="020B0604020202020204" pitchFamily="34" charset="0"/>
                <a:cs typeface="Arial" panose="020B0604020202020204" pitchFamily="34" charset="0"/>
              </a:rPr>
              <a:t>and</a:t>
            </a:r>
            <a:r>
              <a:rPr lang="de-DE" sz="1000" spc="-4" dirty="0">
                <a:latin typeface="Arial" panose="020B0604020202020204" pitchFamily="34" charset="0"/>
                <a:cs typeface="Arial" panose="020B0604020202020204" pitchFamily="34" charset="0"/>
              </a:rPr>
              <a:t> </a:t>
            </a:r>
            <a:r>
              <a:rPr sz="1000" b="1" spc="-4" dirty="0">
                <a:latin typeface="Arial" panose="020B0604020202020204" pitchFamily="34" charset="0"/>
                <a:cs typeface="Arial" panose="020B0604020202020204" pitchFamily="34" charset="0"/>
              </a:rPr>
              <a:t>permissions </a:t>
            </a:r>
            <a:r>
              <a:rPr sz="1000" spc="-4" dirty="0">
                <a:latin typeface="Arial" panose="020B0604020202020204" pitchFamily="34" charset="0"/>
                <a:cs typeface="Arial" panose="020B0604020202020204" pitchFamily="34" charset="0"/>
              </a:rPr>
              <a:t>by </a:t>
            </a:r>
            <a:r>
              <a:rPr sz="1000" dirty="0">
                <a:latin typeface="Arial" panose="020B0604020202020204" pitchFamily="34" charset="0"/>
                <a:cs typeface="Arial" panose="020B0604020202020204" pitchFamily="34" charset="0"/>
              </a:rPr>
              <a:t>checking/unchecking customer </a:t>
            </a:r>
            <a:r>
              <a:rPr sz="1000" spc="-4" dirty="0">
                <a:latin typeface="Arial" panose="020B0604020202020204" pitchFamily="34" charset="0"/>
                <a:cs typeface="Arial" panose="020B0604020202020204" pitchFamily="34" charset="0"/>
              </a:rPr>
              <a:t>name boxes</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and permission boxes in the user</a:t>
            </a:r>
            <a:r>
              <a:rPr sz="1000" spc="-11"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table</a:t>
            </a:r>
            <a:endParaRPr sz="1000" dirty="0">
              <a:latin typeface="Arial" panose="020B0604020202020204" pitchFamily="34" charset="0"/>
              <a:cs typeface="Arial" panose="020B0604020202020204" pitchFamily="34" charset="0"/>
            </a:endParaRPr>
          </a:p>
        </p:txBody>
      </p:sp>
      <p:grpSp>
        <p:nvGrpSpPr>
          <p:cNvPr id="23" name="Gruppieren 22">
            <a:extLst>
              <a:ext uri="{FF2B5EF4-FFF2-40B4-BE49-F238E27FC236}">
                <a16:creationId xmlns:a16="http://schemas.microsoft.com/office/drawing/2014/main" id="{778DDFB3-82AD-4AA5-AB88-E6EF91A56BAB}"/>
              </a:ext>
            </a:extLst>
          </p:cNvPr>
          <p:cNvGrpSpPr/>
          <p:nvPr/>
        </p:nvGrpSpPr>
        <p:grpSpPr>
          <a:xfrm>
            <a:off x="443915" y="1140418"/>
            <a:ext cx="960120" cy="1028700"/>
            <a:chOff x="746522" y="1059656"/>
            <a:chExt cx="960120" cy="1028700"/>
          </a:xfrm>
        </p:grpSpPr>
        <p:sp>
          <p:nvSpPr>
            <p:cNvPr id="6" name="object 6"/>
            <p:cNvSpPr/>
            <p:nvPr/>
          </p:nvSpPr>
          <p:spPr>
            <a:xfrm>
              <a:off x="746522" y="1059656"/>
              <a:ext cx="960120" cy="1028700"/>
            </a:xfrm>
            <a:custGeom>
              <a:avLst/>
              <a:gdLst/>
              <a:ahLst/>
              <a:cxnLst/>
              <a:rect l="l" t="t" r="r" b="b"/>
              <a:pathLst>
                <a:path w="1280160" h="1371600">
                  <a:moveTo>
                    <a:pt x="640079" y="1371599"/>
                  </a:moveTo>
                  <a:lnTo>
                    <a:pt x="0" y="1029522"/>
                  </a:lnTo>
                  <a:lnTo>
                    <a:pt x="0" y="342077"/>
                  </a:lnTo>
                  <a:lnTo>
                    <a:pt x="640079" y="0"/>
                  </a:lnTo>
                  <a:lnTo>
                    <a:pt x="1280159" y="342077"/>
                  </a:lnTo>
                  <a:lnTo>
                    <a:pt x="1280159" y="1029522"/>
                  </a:lnTo>
                  <a:lnTo>
                    <a:pt x="640079" y="1371599"/>
                  </a:lnTo>
                  <a:close/>
                </a:path>
              </a:pathLst>
            </a:custGeom>
            <a:solidFill>
              <a:srgbClr val="6C2077"/>
            </a:solidFill>
          </p:spPr>
          <p:txBody>
            <a:bodyPr wrap="square" lIns="0" tIns="0" rIns="0" bIns="0" rtlCol="0"/>
            <a:lstStyle/>
            <a:p>
              <a:endParaRPr sz="1013"/>
            </a:p>
          </p:txBody>
        </p:sp>
        <p:sp>
          <p:nvSpPr>
            <p:cNvPr id="7" name="object 7"/>
            <p:cNvSpPr txBox="1"/>
            <p:nvPr/>
          </p:nvSpPr>
          <p:spPr>
            <a:xfrm>
              <a:off x="931223" y="1492044"/>
              <a:ext cx="590550" cy="148117"/>
            </a:xfrm>
            <a:prstGeom prst="rect">
              <a:avLst/>
            </a:prstGeom>
          </p:spPr>
          <p:txBody>
            <a:bodyPr vert="horz" wrap="square" lIns="0" tIns="9525" rIns="0" bIns="0" rtlCol="0">
              <a:spAutoFit/>
            </a:bodyPr>
            <a:lstStyle/>
            <a:p>
              <a:pPr marL="9525">
                <a:spcBef>
                  <a:spcPts val="75"/>
                </a:spcBef>
              </a:pPr>
              <a:r>
                <a:rPr sz="900" b="1" spc="-4" dirty="0">
                  <a:solidFill>
                    <a:srgbClr val="FFFFFF"/>
                  </a:solidFill>
                  <a:latin typeface="Arial"/>
                  <a:cs typeface="Arial"/>
                </a:rPr>
                <a:t>Add</a:t>
              </a:r>
              <a:r>
                <a:rPr sz="900" b="1" spc="-56" dirty="0">
                  <a:solidFill>
                    <a:srgbClr val="FFFFFF"/>
                  </a:solidFill>
                  <a:latin typeface="Arial"/>
                  <a:cs typeface="Arial"/>
                </a:rPr>
                <a:t> </a:t>
              </a:r>
              <a:r>
                <a:rPr sz="900" b="1" spc="-4" dirty="0">
                  <a:solidFill>
                    <a:srgbClr val="FFFFFF"/>
                  </a:solidFill>
                  <a:latin typeface="Arial"/>
                  <a:cs typeface="Arial"/>
                </a:rPr>
                <a:t>Users</a:t>
              </a:r>
              <a:endParaRPr sz="900">
                <a:latin typeface="Arial"/>
                <a:cs typeface="Arial"/>
              </a:endParaRPr>
            </a:p>
          </p:txBody>
        </p:sp>
      </p:grpSp>
      <p:sp>
        <p:nvSpPr>
          <p:cNvPr id="12" name="object 12"/>
          <p:cNvSpPr/>
          <p:nvPr/>
        </p:nvSpPr>
        <p:spPr>
          <a:xfrm>
            <a:off x="6020997" y="2596230"/>
            <a:ext cx="608648" cy="1817819"/>
          </a:xfrm>
          <a:custGeom>
            <a:avLst/>
            <a:gdLst/>
            <a:ahLst/>
            <a:cxnLst/>
            <a:rect l="l" t="t" r="r" b="b"/>
            <a:pathLst>
              <a:path w="811529" h="1236979">
                <a:moveTo>
                  <a:pt x="811202" y="202800"/>
                </a:moveTo>
                <a:lnTo>
                  <a:pt x="405601" y="202800"/>
                </a:lnTo>
                <a:lnTo>
                  <a:pt x="608401" y="0"/>
                </a:lnTo>
                <a:lnTo>
                  <a:pt x="811202" y="202800"/>
                </a:lnTo>
                <a:close/>
              </a:path>
              <a:path w="811529" h="1236979">
                <a:moveTo>
                  <a:pt x="434585" y="1236610"/>
                </a:moveTo>
                <a:lnTo>
                  <a:pt x="0" y="1236610"/>
                </a:lnTo>
                <a:lnTo>
                  <a:pt x="0" y="1044940"/>
                </a:lnTo>
                <a:lnTo>
                  <a:pt x="434585" y="1044940"/>
                </a:lnTo>
                <a:lnTo>
                  <a:pt x="464939" y="1038812"/>
                </a:lnTo>
                <a:lnTo>
                  <a:pt x="489726" y="1022100"/>
                </a:lnTo>
                <a:lnTo>
                  <a:pt x="506438" y="997313"/>
                </a:lnTo>
                <a:lnTo>
                  <a:pt x="512566" y="966959"/>
                </a:lnTo>
                <a:lnTo>
                  <a:pt x="512566" y="202800"/>
                </a:lnTo>
                <a:lnTo>
                  <a:pt x="704237" y="202800"/>
                </a:lnTo>
                <a:lnTo>
                  <a:pt x="704237" y="966959"/>
                </a:lnTo>
                <a:lnTo>
                  <a:pt x="699893" y="1015429"/>
                </a:lnTo>
                <a:lnTo>
                  <a:pt x="687367" y="1061049"/>
                </a:lnTo>
                <a:lnTo>
                  <a:pt x="667422" y="1103057"/>
                </a:lnTo>
                <a:lnTo>
                  <a:pt x="640818" y="1140692"/>
                </a:lnTo>
                <a:lnTo>
                  <a:pt x="608318" y="1173192"/>
                </a:lnTo>
                <a:lnTo>
                  <a:pt x="570683" y="1199795"/>
                </a:lnTo>
                <a:lnTo>
                  <a:pt x="528675" y="1219740"/>
                </a:lnTo>
                <a:lnTo>
                  <a:pt x="483055" y="1232266"/>
                </a:lnTo>
                <a:lnTo>
                  <a:pt x="434585" y="1236610"/>
                </a:lnTo>
                <a:close/>
              </a:path>
            </a:pathLst>
          </a:custGeom>
          <a:solidFill>
            <a:srgbClr val="CBDCF1"/>
          </a:solidFill>
          <a:effectLst>
            <a:outerShdw blurRad="50800" dist="38100" dir="2700000" algn="tl" rotWithShape="0">
              <a:prstClr val="black">
                <a:alpha val="40000"/>
              </a:prstClr>
            </a:outerShdw>
          </a:effectLst>
        </p:spPr>
        <p:txBody>
          <a:bodyPr wrap="square" lIns="0" tIns="0" rIns="0" bIns="0" rtlCol="0"/>
          <a:lstStyle/>
          <a:p>
            <a:endParaRPr sz="1013"/>
          </a:p>
        </p:txBody>
      </p:sp>
      <p:sp>
        <p:nvSpPr>
          <p:cNvPr id="22" name="Titel 39">
            <a:extLst>
              <a:ext uri="{FF2B5EF4-FFF2-40B4-BE49-F238E27FC236}">
                <a16:creationId xmlns:a16="http://schemas.microsoft.com/office/drawing/2014/main" id="{BE703AA5-254C-45FE-95AE-600C3035D5DD}"/>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Manage your Account</a:t>
            </a:r>
          </a:p>
          <a:p>
            <a:r>
              <a:rPr lang="en-US" sz="1800" dirty="0">
                <a:solidFill>
                  <a:srgbClr val="49B8E7"/>
                </a:solidFill>
              </a:rPr>
              <a:t>Invite internal Users 1/2</a:t>
            </a:r>
            <a:endParaRPr lang="de-DE" sz="1800" dirty="0">
              <a:solidFill>
                <a:srgbClr val="49B8E7"/>
              </a:solidFill>
            </a:endParaRPr>
          </a:p>
        </p:txBody>
      </p:sp>
      <p:sp>
        <p:nvSpPr>
          <p:cNvPr id="2" name="Foliennummernplatzhalter 1">
            <a:extLst>
              <a:ext uri="{FF2B5EF4-FFF2-40B4-BE49-F238E27FC236}">
                <a16:creationId xmlns:a16="http://schemas.microsoft.com/office/drawing/2014/main" id="{3766D5E3-4ADD-4DEF-B065-DC9637D9A8C1}"/>
              </a:ext>
            </a:extLst>
          </p:cNvPr>
          <p:cNvSpPr>
            <a:spLocks noGrp="1"/>
          </p:cNvSpPr>
          <p:nvPr>
            <p:ph type="sldNum" sz="quarter" idx="12"/>
          </p:nvPr>
        </p:nvSpPr>
        <p:spPr/>
        <p:txBody>
          <a:bodyPr/>
          <a:lstStyle/>
          <a:p>
            <a:fld id="{D56DB8AA-803C-49D2-90AA-1140CE72DCD7}" type="slidenum">
              <a:rPr lang="de-DE" smtClean="0"/>
              <a:pPr/>
              <a:t>35</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6000" y="1251652"/>
            <a:ext cx="6037898" cy="317875"/>
          </a:xfrm>
          <a:prstGeom prst="rect">
            <a:avLst/>
          </a:prstGeom>
        </p:spPr>
        <p:txBody>
          <a:bodyPr vert="horz" wrap="square" lIns="0" tIns="10001" rIns="0" bIns="0" rtlCol="0">
            <a:spAutoFit/>
          </a:bodyPr>
          <a:lstStyle/>
          <a:p>
            <a:pPr>
              <a:spcBef>
                <a:spcPts val="79"/>
              </a:spcBef>
            </a:pPr>
            <a:r>
              <a:rPr sz="1000" b="1" dirty="0">
                <a:latin typeface="Arial" panose="020B0604020202020204" pitchFamily="34" charset="0"/>
                <a:cs typeface="Arial" panose="020B0604020202020204" pitchFamily="34" charset="0"/>
              </a:rPr>
              <a:t>Notification sample</a:t>
            </a:r>
            <a:endParaRPr lang="de-DE" sz="1000" b="1" dirty="0">
              <a:latin typeface="Arial" panose="020B0604020202020204" pitchFamily="34" charset="0"/>
              <a:cs typeface="Arial" panose="020B0604020202020204" pitchFamily="34" charset="0"/>
            </a:endParaRPr>
          </a:p>
          <a:p>
            <a:pPr marL="9525"/>
            <a:r>
              <a:rPr sz="1000" dirty="0">
                <a:latin typeface="Arial" panose="020B0604020202020204" pitchFamily="34" charset="0"/>
                <a:cs typeface="Arial" panose="020B0604020202020204" pitchFamily="34" charset="0"/>
              </a:rPr>
              <a:t>After </a:t>
            </a:r>
            <a:r>
              <a:rPr sz="1000" spc="-8" dirty="0">
                <a:latin typeface="Arial" panose="020B0604020202020204" pitchFamily="34" charset="0"/>
                <a:cs typeface="Arial" panose="020B0604020202020204" pitchFamily="34" charset="0"/>
              </a:rPr>
              <a:t>you have </a:t>
            </a:r>
            <a:r>
              <a:rPr sz="1000" dirty="0">
                <a:latin typeface="Arial" panose="020B0604020202020204" pitchFamily="34" charset="0"/>
                <a:cs typeface="Arial" panose="020B0604020202020204" pitchFamily="34" charset="0"/>
              </a:rPr>
              <a:t>sent the </a:t>
            </a:r>
            <a:r>
              <a:rPr sz="1000" spc="-4" dirty="0">
                <a:latin typeface="Arial" panose="020B0604020202020204" pitchFamily="34" charset="0"/>
                <a:cs typeface="Arial" panose="020B0604020202020204" pitchFamily="34" charset="0"/>
              </a:rPr>
              <a:t>invitation, </a:t>
            </a:r>
            <a:r>
              <a:rPr lang="en-US" sz="1000" dirty="0">
                <a:latin typeface="Arial" panose="020B0604020202020204" pitchFamily="34" charset="0"/>
                <a:cs typeface="Arial" panose="020B0604020202020204" pitchFamily="34" charset="0"/>
              </a:rPr>
              <a:t>the </a:t>
            </a:r>
            <a:r>
              <a:rPr lang="en-US" sz="1000" spc="-4" dirty="0">
                <a:latin typeface="Arial" panose="020B0604020202020204" pitchFamily="34" charset="0"/>
                <a:cs typeface="Arial" panose="020B0604020202020204" pitchFamily="34" charset="0"/>
              </a:rPr>
              <a:t>employee will </a:t>
            </a:r>
            <a:r>
              <a:rPr sz="1000" spc="-4" dirty="0">
                <a:latin typeface="Arial" panose="020B0604020202020204" pitchFamily="34" charset="0"/>
                <a:cs typeface="Arial" panose="020B0604020202020204" pitchFamily="34" charset="0"/>
              </a:rPr>
              <a:t>receive an email </a:t>
            </a:r>
            <a:r>
              <a:rPr sz="1000" dirty="0">
                <a:latin typeface="Arial" panose="020B0604020202020204" pitchFamily="34" charset="0"/>
                <a:cs typeface="Arial" panose="020B0604020202020204" pitchFamily="34" charset="0"/>
              </a:rPr>
              <a:t>notification, </a:t>
            </a:r>
            <a:r>
              <a:rPr sz="1000" spc="-4" dirty="0">
                <a:latin typeface="Arial" panose="020B0604020202020204" pitchFamily="34" charset="0"/>
                <a:cs typeface="Arial" panose="020B0604020202020204" pitchFamily="34" charset="0"/>
              </a:rPr>
              <a:t>with </a:t>
            </a:r>
            <a:r>
              <a:rPr sz="1000" dirty="0">
                <a:latin typeface="Arial" panose="020B0604020202020204" pitchFamily="34" charset="0"/>
                <a:cs typeface="Arial" panose="020B0604020202020204" pitchFamily="34" charset="0"/>
              </a:rPr>
              <a:t>a link to</a:t>
            </a:r>
            <a:r>
              <a:rPr sz="1000" spc="-98"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register.</a:t>
            </a:r>
            <a:endParaRPr sz="1000" dirty="0">
              <a:latin typeface="Arial" panose="020B0604020202020204" pitchFamily="34" charset="0"/>
              <a:cs typeface="Arial" panose="020B0604020202020204" pitchFamily="34" charset="0"/>
            </a:endParaRPr>
          </a:p>
        </p:txBody>
      </p:sp>
      <p:sp>
        <p:nvSpPr>
          <p:cNvPr id="4" name="object 4"/>
          <p:cNvSpPr/>
          <p:nvPr/>
        </p:nvSpPr>
        <p:spPr>
          <a:xfrm>
            <a:off x="1514476" y="2010538"/>
            <a:ext cx="6206489" cy="1848230"/>
          </a:xfrm>
          <a:prstGeom prst="rect">
            <a:avLst/>
          </a:prstGeom>
          <a:blipFill>
            <a:blip r:embed="rId2" cstate="print"/>
            <a:stretch>
              <a:fillRect/>
            </a:stretch>
          </a:blipFill>
        </p:spPr>
        <p:txBody>
          <a:bodyPr wrap="square" lIns="0" tIns="0" rIns="0" bIns="0" rtlCol="0"/>
          <a:lstStyle/>
          <a:p>
            <a:endParaRPr sz="1013"/>
          </a:p>
        </p:txBody>
      </p:sp>
      <p:sp>
        <p:nvSpPr>
          <p:cNvPr id="5" name="object 5"/>
          <p:cNvSpPr/>
          <p:nvPr/>
        </p:nvSpPr>
        <p:spPr>
          <a:xfrm>
            <a:off x="1533906" y="2029968"/>
            <a:ext cx="6126479" cy="1768220"/>
          </a:xfrm>
          <a:prstGeom prst="rect">
            <a:avLst/>
          </a:prstGeom>
          <a:blipFill>
            <a:blip r:embed="rId3" cstate="print"/>
            <a:stretch>
              <a:fillRect/>
            </a:stretch>
          </a:blipFill>
        </p:spPr>
        <p:txBody>
          <a:bodyPr wrap="square" lIns="0" tIns="0" rIns="0" bIns="0" rtlCol="0"/>
          <a:lstStyle/>
          <a:p>
            <a:endParaRPr sz="1013"/>
          </a:p>
        </p:txBody>
      </p:sp>
      <p:sp>
        <p:nvSpPr>
          <p:cNvPr id="8" name="Titel 39">
            <a:extLst>
              <a:ext uri="{FF2B5EF4-FFF2-40B4-BE49-F238E27FC236}">
                <a16:creationId xmlns:a16="http://schemas.microsoft.com/office/drawing/2014/main" id="{14EA761D-7F70-43F0-9E8D-62EBC09A5CB8}"/>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Manage your Account</a:t>
            </a:r>
          </a:p>
          <a:p>
            <a:r>
              <a:rPr lang="en-US" sz="1800" dirty="0">
                <a:solidFill>
                  <a:srgbClr val="49B8E7"/>
                </a:solidFill>
              </a:rPr>
              <a:t>Invite internal users 2/2</a:t>
            </a:r>
          </a:p>
        </p:txBody>
      </p:sp>
      <p:sp>
        <p:nvSpPr>
          <p:cNvPr id="2" name="Foliennummernplatzhalter 1">
            <a:extLst>
              <a:ext uri="{FF2B5EF4-FFF2-40B4-BE49-F238E27FC236}">
                <a16:creationId xmlns:a16="http://schemas.microsoft.com/office/drawing/2014/main" id="{8F80B435-8C1D-41C7-BFA7-117D86E24624}"/>
              </a:ext>
            </a:extLst>
          </p:cNvPr>
          <p:cNvSpPr>
            <a:spLocks noGrp="1"/>
          </p:cNvSpPr>
          <p:nvPr>
            <p:ph type="sldNum" sz="quarter" idx="12"/>
          </p:nvPr>
        </p:nvSpPr>
        <p:spPr/>
        <p:txBody>
          <a:bodyPr/>
          <a:lstStyle/>
          <a:p>
            <a:fld id="{D56DB8AA-803C-49D2-90AA-1140CE72DCD7}" type="slidenum">
              <a:rPr lang="de-DE" smtClean="0"/>
              <a:pPr/>
              <a:t>36</a:t>
            </a:fld>
            <a:endParaRPr lang="de-DE" dirty="0"/>
          </a:p>
        </p:txBody>
      </p:sp>
    </p:spTree>
    <p:extLst>
      <p:ext uri="{BB962C8B-B14F-4D97-AF65-F5344CB8AC3E}">
        <p14:creationId xmlns:p14="http://schemas.microsoft.com/office/powerpoint/2010/main" val="28535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5639525" y="1255776"/>
            <a:ext cx="2107874" cy="2377646"/>
          </a:xfrm>
          <a:prstGeom prst="rect">
            <a:avLst/>
          </a:prstGeom>
          <a:blipFill>
            <a:blip r:embed="rId2" cstate="print"/>
            <a:stretch>
              <a:fillRect/>
            </a:stretch>
          </a:blipFill>
        </p:spPr>
        <p:txBody>
          <a:bodyPr wrap="square" lIns="0" tIns="0" rIns="0" bIns="0" rtlCol="0"/>
          <a:lstStyle/>
          <a:p>
            <a:endParaRPr sz="1013"/>
          </a:p>
        </p:txBody>
      </p:sp>
      <p:sp>
        <p:nvSpPr>
          <p:cNvPr id="2" name="object 2"/>
          <p:cNvSpPr txBox="1"/>
          <p:nvPr/>
        </p:nvSpPr>
        <p:spPr>
          <a:xfrm>
            <a:off x="1796468" y="1255776"/>
            <a:ext cx="3455494" cy="297037"/>
          </a:xfrm>
          <a:prstGeom prst="rect">
            <a:avLst/>
          </a:prstGeom>
        </p:spPr>
        <p:txBody>
          <a:bodyPr vert="horz" wrap="square" lIns="0" tIns="14764" rIns="0" bIns="0" rtlCol="0">
            <a:spAutoFit/>
          </a:bodyPr>
          <a:lstStyle/>
          <a:p>
            <a:pPr marR="3810" indent="-1355408">
              <a:lnSpc>
                <a:spcPts val="1073"/>
              </a:lnSpc>
              <a:spcBef>
                <a:spcPts val="116"/>
              </a:spcBef>
            </a:pPr>
            <a:r>
              <a:rPr sz="1000" b="1" spc="-26" dirty="0">
                <a:latin typeface="Arial" panose="020B0604020202020204" pitchFamily="34" charset="0"/>
                <a:cs typeface="Arial" panose="020B0604020202020204" pitchFamily="34" charset="0"/>
              </a:rPr>
              <a:t>You </a:t>
            </a:r>
            <a:r>
              <a:rPr sz="1000" b="1" spc="-4" dirty="0">
                <a:latin typeface="Arial" panose="020B0604020202020204" pitchFamily="34" charset="0"/>
                <a:cs typeface="Arial" panose="020B0604020202020204" pitchFamily="34" charset="0"/>
              </a:rPr>
              <a:t>can edit and manage individual user access at any</a:t>
            </a:r>
            <a:r>
              <a:rPr lang="de-DE" sz="1000" b="1" spc="-4" dirty="0">
                <a:latin typeface="Arial" panose="020B0604020202020204" pitchFamily="34" charset="0"/>
                <a:cs typeface="Arial" panose="020B0604020202020204" pitchFamily="34" charset="0"/>
              </a:rPr>
              <a:t> </a:t>
            </a:r>
            <a:r>
              <a:rPr sz="1000" b="1" dirty="0">
                <a:latin typeface="Arial" panose="020B0604020202020204" pitchFamily="34" charset="0"/>
                <a:cs typeface="Arial" panose="020B0604020202020204" pitchFamily="34" charset="0"/>
              </a:rPr>
              <a:t>time:</a:t>
            </a:r>
            <a:endParaRPr sz="1000" dirty="0">
              <a:latin typeface="Arial" panose="020B0604020202020204" pitchFamily="34" charset="0"/>
              <a:cs typeface="Arial" panose="020B0604020202020204" pitchFamily="34" charset="0"/>
            </a:endParaRPr>
          </a:p>
        </p:txBody>
      </p:sp>
      <p:sp>
        <p:nvSpPr>
          <p:cNvPr id="3" name="object 3"/>
          <p:cNvSpPr txBox="1"/>
          <p:nvPr/>
        </p:nvSpPr>
        <p:spPr>
          <a:xfrm>
            <a:off x="1713013" y="1703071"/>
            <a:ext cx="3260884" cy="1635352"/>
          </a:xfrm>
          <a:prstGeom prst="rect">
            <a:avLst/>
          </a:prstGeom>
        </p:spPr>
        <p:txBody>
          <a:bodyPr vert="horz" wrap="square" lIns="0" tIns="14764" rIns="0" bIns="0" rtlCol="0">
            <a:spAutoFit/>
          </a:bodyPr>
          <a:lstStyle/>
          <a:p>
            <a:pPr marL="180499" marR="73343" indent="-171450">
              <a:lnSpc>
                <a:spcPts val="1073"/>
              </a:lnSpc>
              <a:spcBef>
                <a:spcPts val="116"/>
              </a:spcBef>
              <a:buClr>
                <a:srgbClr val="49B8E7"/>
              </a:buClr>
              <a:buFont typeface="Wingdings" panose="05000000000000000000" pitchFamily="2" charset="2"/>
              <a:buChar char="§"/>
              <a:tabLst>
                <a:tab pos="163830" algn="l"/>
                <a:tab pos="164306" algn="l"/>
              </a:tabLst>
            </a:pPr>
            <a:r>
              <a:rPr sz="1000" spc="-4" dirty="0">
                <a:latin typeface="Arial" panose="020B0604020202020204" pitchFamily="34" charset="0"/>
                <a:cs typeface="Arial" panose="020B0604020202020204" pitchFamily="34" charset="0"/>
              </a:rPr>
              <a:t>From the top </a:t>
            </a:r>
            <a:r>
              <a:rPr sz="1000" dirty="0">
                <a:latin typeface="Arial" panose="020B0604020202020204" pitchFamily="34" charset="0"/>
                <a:cs typeface="Arial" panose="020B0604020202020204" pitchFamily="34" charset="0"/>
              </a:rPr>
              <a:t>menu </a:t>
            </a:r>
            <a:r>
              <a:rPr sz="1000" spc="-15" dirty="0">
                <a:latin typeface="Arial" panose="020B0604020202020204" pitchFamily="34" charset="0"/>
                <a:cs typeface="Arial" panose="020B0604020202020204" pitchFamily="34" charset="0"/>
              </a:rPr>
              <a:t>bar, </a:t>
            </a:r>
            <a:r>
              <a:rPr sz="1000" dirty="0">
                <a:latin typeface="Arial" panose="020B0604020202020204" pitchFamily="34" charset="0"/>
                <a:cs typeface="Arial" panose="020B0604020202020204" pitchFamily="34" charset="0"/>
              </a:rPr>
              <a:t>select </a:t>
            </a:r>
            <a:r>
              <a:rPr sz="1000" b="1" spc="-4" dirty="0">
                <a:latin typeface="Arial" panose="020B0604020202020204" pitchFamily="34" charset="0"/>
                <a:cs typeface="Arial" panose="020B0604020202020204" pitchFamily="34" charset="0"/>
              </a:rPr>
              <a:t>Admin</a:t>
            </a:r>
            <a:r>
              <a:rPr sz="1000" spc="-4" dirty="0">
                <a:latin typeface="Arial" panose="020B0604020202020204" pitchFamily="34" charset="0"/>
                <a:cs typeface="Arial" panose="020B0604020202020204" pitchFamily="34" charset="0"/>
              </a:rPr>
              <a:t>, then </a:t>
            </a:r>
            <a:r>
              <a:rPr sz="1000" dirty="0">
                <a:latin typeface="Arial" panose="020B0604020202020204" pitchFamily="34" charset="0"/>
                <a:cs typeface="Arial" panose="020B0604020202020204" pitchFamily="34" charset="0"/>
              </a:rPr>
              <a:t>click </a:t>
            </a:r>
            <a:r>
              <a:rPr sz="1000" b="1" i="1" dirty="0">
                <a:solidFill>
                  <a:srgbClr val="2886C1"/>
                </a:solidFill>
                <a:latin typeface="Arial" panose="020B0604020202020204" pitchFamily="34" charset="0"/>
                <a:cs typeface="Arial" panose="020B0604020202020204" pitchFamily="34" charset="0"/>
              </a:rPr>
              <a:t>Edit</a:t>
            </a:r>
            <a:r>
              <a:rPr sz="1000" b="1"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under</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the desired </a:t>
            </a:r>
            <a:r>
              <a:rPr sz="1000" dirty="0">
                <a:latin typeface="Arial" panose="020B0604020202020204" pitchFamily="34" charset="0"/>
                <a:cs typeface="Arial" panose="020B0604020202020204" pitchFamily="34" charset="0"/>
              </a:rPr>
              <a:t>User’s</a:t>
            </a:r>
            <a:r>
              <a:rPr sz="1000" spc="-8"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name</a:t>
            </a:r>
            <a:endParaRPr sz="1000" dirty="0">
              <a:latin typeface="Arial" panose="020B0604020202020204" pitchFamily="34" charset="0"/>
              <a:cs typeface="Arial" panose="020B0604020202020204" pitchFamily="34" charset="0"/>
            </a:endParaRPr>
          </a:p>
          <a:p>
            <a:pPr marL="180499" marR="67628" indent="-171450">
              <a:lnSpc>
                <a:spcPct val="100699"/>
              </a:lnSpc>
              <a:spcBef>
                <a:spcPts val="244"/>
              </a:spcBef>
              <a:buClr>
                <a:srgbClr val="49B8E7"/>
              </a:buClr>
              <a:buFont typeface="Wingdings" panose="05000000000000000000" pitchFamily="2" charset="2"/>
              <a:buChar char="§"/>
              <a:tabLst>
                <a:tab pos="163830" algn="l"/>
                <a:tab pos="164306" algn="l"/>
              </a:tabLst>
            </a:pPr>
            <a:r>
              <a:rPr sz="1000" dirty="0">
                <a:latin typeface="Arial" panose="020B0604020202020204" pitchFamily="34" charset="0"/>
                <a:cs typeface="Arial" panose="020B0604020202020204" pitchFamily="34" charset="0"/>
              </a:rPr>
              <a:t>Modify </a:t>
            </a:r>
            <a:r>
              <a:rPr sz="1000" spc="-4" dirty="0">
                <a:latin typeface="Arial" panose="020B0604020202020204" pitchFamily="34" charset="0"/>
                <a:cs typeface="Arial" panose="020B0604020202020204" pitchFamily="34" charset="0"/>
              </a:rPr>
              <a:t>the </a:t>
            </a:r>
            <a:r>
              <a:rPr sz="1000" dirty="0">
                <a:latin typeface="Arial" panose="020B0604020202020204" pitchFamily="34" charset="0"/>
                <a:cs typeface="Arial" panose="020B0604020202020204" pitchFamily="34" charset="0"/>
              </a:rPr>
              <a:t>specific </a:t>
            </a:r>
            <a:r>
              <a:rPr sz="1000" spc="-4" dirty="0">
                <a:latin typeface="Arial" panose="020B0604020202020204" pitchFamily="34" charset="0"/>
                <a:cs typeface="Arial" panose="020B0604020202020204" pitchFamily="34" charset="0"/>
              </a:rPr>
              <a:t>permissions and </a:t>
            </a:r>
            <a:r>
              <a:rPr sz="1000" dirty="0">
                <a:latin typeface="Arial" panose="020B0604020202020204" pitchFamily="34" charset="0"/>
                <a:cs typeface="Arial" panose="020B0604020202020204" pitchFamily="34" charset="0"/>
              </a:rPr>
              <a:t>customer </a:t>
            </a:r>
            <a:r>
              <a:rPr sz="1000" spc="-4" dirty="0">
                <a:latin typeface="Arial" panose="020B0604020202020204" pitchFamily="34" charset="0"/>
                <a:cs typeface="Arial" panose="020B0604020202020204" pitchFamily="34" charset="0"/>
              </a:rPr>
              <a:t>access by</a:t>
            </a:r>
            <a:r>
              <a:rPr lang="de-DE" sz="1000" spc="-4"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checking/unchecking respective </a:t>
            </a:r>
            <a:r>
              <a:rPr sz="1000" spc="-4" dirty="0">
                <a:latin typeface="Arial" panose="020B0604020202020204" pitchFamily="34" charset="0"/>
                <a:cs typeface="Arial" panose="020B0604020202020204" pitchFamily="34" charset="0"/>
              </a:rPr>
              <a:t>boxes in the popup window</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user</a:t>
            </a:r>
            <a:r>
              <a:rPr sz="1000" spc="-8"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table</a:t>
            </a:r>
            <a:endParaRPr sz="1000" dirty="0">
              <a:latin typeface="Arial" panose="020B0604020202020204" pitchFamily="34" charset="0"/>
              <a:cs typeface="Arial" panose="020B0604020202020204" pitchFamily="34" charset="0"/>
            </a:endParaRPr>
          </a:p>
          <a:p>
            <a:pPr marL="180499" indent="-171450">
              <a:spcBef>
                <a:spcPts val="288"/>
              </a:spcBef>
              <a:buClr>
                <a:srgbClr val="49B8E7"/>
              </a:buClr>
              <a:buFont typeface="Wingdings" panose="05000000000000000000" pitchFamily="2" charset="2"/>
              <a:buChar char="§"/>
              <a:tabLst>
                <a:tab pos="163830" algn="l"/>
                <a:tab pos="164306" algn="l"/>
              </a:tabLst>
            </a:pPr>
            <a:r>
              <a:rPr sz="1000" spc="-4" dirty="0">
                <a:latin typeface="Arial" panose="020B0604020202020204" pitchFamily="34" charset="0"/>
                <a:cs typeface="Arial" panose="020B0604020202020204" pitchFamily="34" charset="0"/>
              </a:rPr>
              <a:t>Click </a:t>
            </a:r>
            <a:r>
              <a:rPr sz="1000" b="1" i="1" dirty="0">
                <a:solidFill>
                  <a:srgbClr val="2886C1"/>
                </a:solidFill>
                <a:latin typeface="Arial" panose="020B0604020202020204" pitchFamily="34" charset="0"/>
                <a:cs typeface="Arial" panose="020B0604020202020204" pitchFamily="34" charset="0"/>
              </a:rPr>
              <a:t>Save</a:t>
            </a:r>
            <a:r>
              <a:rPr sz="1000" b="1"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when</a:t>
            </a:r>
            <a:r>
              <a:rPr sz="100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finished</a:t>
            </a:r>
            <a:endParaRPr sz="1000" dirty="0">
              <a:latin typeface="Arial" panose="020B0604020202020204" pitchFamily="34" charset="0"/>
              <a:cs typeface="Arial" panose="020B0604020202020204" pitchFamily="34" charset="0"/>
            </a:endParaRPr>
          </a:p>
          <a:p>
            <a:pPr marL="180499" marR="3810" indent="-171450">
              <a:lnSpc>
                <a:spcPct val="100099"/>
              </a:lnSpc>
              <a:spcBef>
                <a:spcPts val="323"/>
              </a:spcBef>
              <a:buClr>
                <a:srgbClr val="49B8E7"/>
              </a:buClr>
              <a:buFont typeface="Wingdings" panose="05000000000000000000" pitchFamily="2" charset="2"/>
              <a:buChar char="§"/>
              <a:tabLst>
                <a:tab pos="163830" algn="l"/>
                <a:tab pos="164306" algn="l"/>
              </a:tabLst>
            </a:pPr>
            <a:r>
              <a:rPr sz="1000" spc="-4" dirty="0">
                <a:latin typeface="Arial" panose="020B0604020202020204" pitchFamily="34" charset="0"/>
                <a:cs typeface="Arial" panose="020B0604020202020204" pitchFamily="34" charset="0"/>
              </a:rPr>
              <a:t>For auditing purposes, Coupa doesn't allow users to be</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deleted. </a:t>
            </a:r>
            <a:r>
              <a:rPr sz="1000" spc="-30" dirty="0">
                <a:latin typeface="Arial" panose="020B0604020202020204" pitchFamily="34" charset="0"/>
                <a:cs typeface="Arial" panose="020B0604020202020204" pitchFamily="34" charset="0"/>
              </a:rPr>
              <a:t>You </a:t>
            </a:r>
            <a:r>
              <a:rPr sz="1000" dirty="0">
                <a:latin typeface="Arial" panose="020B0604020202020204" pitchFamily="34" charset="0"/>
                <a:cs typeface="Arial" panose="020B0604020202020204" pitchFamily="34" charset="0"/>
              </a:rPr>
              <a:t>can </a:t>
            </a:r>
            <a:r>
              <a:rPr sz="1000" b="1" spc="-4" dirty="0">
                <a:latin typeface="Arial" panose="020B0604020202020204" pitchFamily="34" charset="0"/>
                <a:cs typeface="Arial" panose="020B0604020202020204" pitchFamily="34" charset="0"/>
              </a:rPr>
              <a:t>deactivate </a:t>
            </a:r>
            <a:r>
              <a:rPr sz="1000" dirty="0">
                <a:latin typeface="Arial" panose="020B0604020202020204" pitchFamily="34" charset="0"/>
                <a:cs typeface="Arial" panose="020B0604020202020204" pitchFamily="34" charset="0"/>
              </a:rPr>
              <a:t>a </a:t>
            </a:r>
            <a:r>
              <a:rPr sz="1000" spc="-4" dirty="0">
                <a:latin typeface="Arial" panose="020B0604020202020204" pitchFamily="34" charset="0"/>
                <a:cs typeface="Arial" panose="020B0604020202020204" pitchFamily="34" charset="0"/>
              </a:rPr>
              <a:t>user when </a:t>
            </a:r>
            <a:r>
              <a:rPr sz="1000" dirty="0">
                <a:latin typeface="Arial" panose="020B0604020202020204" pitchFamily="34" charset="0"/>
                <a:cs typeface="Arial" panose="020B0604020202020204" pitchFamily="34" charset="0"/>
              </a:rPr>
              <a:t>you </a:t>
            </a:r>
            <a:r>
              <a:rPr sz="1000" spc="-4" dirty="0">
                <a:latin typeface="Arial" panose="020B0604020202020204" pitchFamily="34" charset="0"/>
                <a:cs typeface="Arial" panose="020B0604020202020204" pitchFamily="34" charset="0"/>
              </a:rPr>
              <a:t>no longer want</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that user to be able to access the account. </a:t>
            </a:r>
            <a:r>
              <a:rPr sz="1000" spc="-30" dirty="0">
                <a:latin typeface="Arial" panose="020B0604020202020204" pitchFamily="34" charset="0"/>
                <a:cs typeface="Arial" panose="020B0604020202020204" pitchFamily="34" charset="0"/>
              </a:rPr>
              <a:t>You </a:t>
            </a:r>
            <a:r>
              <a:rPr sz="1000" dirty="0">
                <a:latin typeface="Arial" panose="020B0604020202020204" pitchFamily="34" charset="0"/>
                <a:cs typeface="Arial" panose="020B0604020202020204" pitchFamily="34" charset="0"/>
              </a:rPr>
              <a:t>can </a:t>
            </a:r>
            <a:r>
              <a:rPr sz="1000" spc="-4" dirty="0">
                <a:latin typeface="Arial" panose="020B0604020202020204" pitchFamily="34" charset="0"/>
                <a:cs typeface="Arial" panose="020B0604020202020204" pitchFamily="34" charset="0"/>
              </a:rPr>
              <a:t>also</a:t>
            </a:r>
            <a:r>
              <a:rPr lang="de-DE" sz="1000" spc="-4" dirty="0">
                <a:latin typeface="Arial" panose="020B0604020202020204" pitchFamily="34" charset="0"/>
                <a:cs typeface="Arial" panose="020B0604020202020204" pitchFamily="34" charset="0"/>
              </a:rPr>
              <a:t> </a:t>
            </a:r>
            <a:r>
              <a:rPr sz="1000" b="1" spc="-4" dirty="0">
                <a:latin typeface="Arial" panose="020B0604020202020204" pitchFamily="34" charset="0"/>
                <a:cs typeface="Arial" panose="020B0604020202020204" pitchFamily="34" charset="0"/>
              </a:rPr>
              <a:t>reactivate </a:t>
            </a:r>
            <a:r>
              <a:rPr sz="1000" spc="-4" dirty="0">
                <a:latin typeface="Arial" panose="020B0604020202020204" pitchFamily="34" charset="0"/>
                <a:cs typeface="Arial" panose="020B0604020202020204" pitchFamily="34" charset="0"/>
              </a:rPr>
              <a:t>users </a:t>
            </a:r>
            <a:r>
              <a:rPr sz="1000" spc="-11" dirty="0">
                <a:latin typeface="Arial" panose="020B0604020202020204" pitchFamily="34" charset="0"/>
                <a:cs typeface="Arial" panose="020B0604020202020204" pitchFamily="34" charset="0"/>
              </a:rPr>
              <a:t>later.</a:t>
            </a:r>
            <a:endParaRPr sz="1000" dirty="0">
              <a:latin typeface="Arial" panose="020B0604020202020204" pitchFamily="34" charset="0"/>
              <a:cs typeface="Arial" panose="020B0604020202020204" pitchFamily="34" charset="0"/>
            </a:endParaRPr>
          </a:p>
        </p:txBody>
      </p:sp>
      <p:grpSp>
        <p:nvGrpSpPr>
          <p:cNvPr id="20" name="Gruppieren 19">
            <a:extLst>
              <a:ext uri="{FF2B5EF4-FFF2-40B4-BE49-F238E27FC236}">
                <a16:creationId xmlns:a16="http://schemas.microsoft.com/office/drawing/2014/main" id="{CA1CBA4B-F40E-4C44-B72A-EBC45A1D5734}"/>
              </a:ext>
            </a:extLst>
          </p:cNvPr>
          <p:cNvGrpSpPr/>
          <p:nvPr/>
        </p:nvGrpSpPr>
        <p:grpSpPr>
          <a:xfrm>
            <a:off x="448785" y="1188721"/>
            <a:ext cx="960120" cy="1028700"/>
            <a:chOff x="746522" y="1059656"/>
            <a:chExt cx="960120" cy="1028700"/>
          </a:xfrm>
        </p:grpSpPr>
        <p:sp>
          <p:nvSpPr>
            <p:cNvPr id="4" name="object 4"/>
            <p:cNvSpPr/>
            <p:nvPr/>
          </p:nvSpPr>
          <p:spPr>
            <a:xfrm>
              <a:off x="746522" y="1059656"/>
              <a:ext cx="960120" cy="1028700"/>
            </a:xfrm>
            <a:custGeom>
              <a:avLst/>
              <a:gdLst/>
              <a:ahLst/>
              <a:cxnLst/>
              <a:rect l="l" t="t" r="r" b="b"/>
              <a:pathLst>
                <a:path w="1280160" h="1371600">
                  <a:moveTo>
                    <a:pt x="640079" y="1371599"/>
                  </a:moveTo>
                  <a:lnTo>
                    <a:pt x="0" y="1029522"/>
                  </a:lnTo>
                  <a:lnTo>
                    <a:pt x="0" y="342077"/>
                  </a:lnTo>
                  <a:lnTo>
                    <a:pt x="640079" y="0"/>
                  </a:lnTo>
                  <a:lnTo>
                    <a:pt x="1280159" y="342077"/>
                  </a:lnTo>
                  <a:lnTo>
                    <a:pt x="1280159" y="1029522"/>
                  </a:lnTo>
                  <a:lnTo>
                    <a:pt x="640079" y="1371599"/>
                  </a:lnTo>
                  <a:close/>
                </a:path>
              </a:pathLst>
            </a:custGeom>
            <a:solidFill>
              <a:srgbClr val="00A3A1"/>
            </a:solidFill>
          </p:spPr>
          <p:txBody>
            <a:bodyPr wrap="square" lIns="0" tIns="0" rIns="0" bIns="0" rtlCol="0"/>
            <a:lstStyle/>
            <a:p>
              <a:endParaRPr sz="1013"/>
            </a:p>
          </p:txBody>
        </p:sp>
        <p:sp>
          <p:nvSpPr>
            <p:cNvPr id="5" name="object 5"/>
            <p:cNvSpPr txBox="1"/>
            <p:nvPr/>
          </p:nvSpPr>
          <p:spPr>
            <a:xfrm>
              <a:off x="870948" y="1424178"/>
              <a:ext cx="708660" cy="287996"/>
            </a:xfrm>
            <a:prstGeom prst="rect">
              <a:avLst/>
            </a:prstGeom>
          </p:spPr>
          <p:txBody>
            <a:bodyPr vert="horz" wrap="square" lIns="0" tIns="14764" rIns="0" bIns="0" rtlCol="0">
              <a:spAutoFit/>
            </a:bodyPr>
            <a:lstStyle/>
            <a:p>
              <a:pPr marL="196691" marR="3810" indent="-187643">
                <a:lnSpc>
                  <a:spcPts val="1073"/>
                </a:lnSpc>
                <a:spcBef>
                  <a:spcPts val="116"/>
                </a:spcBef>
              </a:pPr>
              <a:r>
                <a:rPr sz="900" b="1" spc="-4" dirty="0">
                  <a:solidFill>
                    <a:srgbClr val="FFFFFF"/>
                  </a:solidFill>
                  <a:latin typeface="Arial"/>
                  <a:cs typeface="Arial"/>
                </a:rPr>
                <a:t>Edit</a:t>
              </a:r>
              <a:r>
                <a:rPr sz="900" b="1" spc="-68" dirty="0">
                  <a:solidFill>
                    <a:srgbClr val="FFFFFF"/>
                  </a:solidFill>
                  <a:latin typeface="Arial"/>
                  <a:cs typeface="Arial"/>
                </a:rPr>
                <a:t> </a:t>
              </a:r>
              <a:r>
                <a:rPr sz="900" b="1" spc="-4" dirty="0">
                  <a:solidFill>
                    <a:srgbClr val="FFFFFF"/>
                  </a:solidFill>
                  <a:latin typeface="Arial"/>
                  <a:cs typeface="Arial"/>
                </a:rPr>
                <a:t>Existing</a:t>
              </a:r>
              <a:r>
                <a:rPr lang="de-DE" sz="900" b="1" spc="-4" dirty="0">
                  <a:solidFill>
                    <a:srgbClr val="FFFFFF"/>
                  </a:solidFill>
                  <a:latin typeface="Arial"/>
                  <a:cs typeface="Arial"/>
                </a:rPr>
                <a:t> </a:t>
              </a:r>
              <a:r>
                <a:rPr sz="900" b="1" spc="-4" dirty="0">
                  <a:solidFill>
                    <a:srgbClr val="FFFFFF"/>
                  </a:solidFill>
                  <a:latin typeface="Arial"/>
                  <a:cs typeface="Arial"/>
                </a:rPr>
                <a:t>Users</a:t>
              </a:r>
              <a:endParaRPr sz="900" dirty="0">
                <a:latin typeface="Arial"/>
                <a:cs typeface="Arial"/>
              </a:endParaRPr>
            </a:p>
          </p:txBody>
        </p:sp>
      </p:grpSp>
      <p:sp>
        <p:nvSpPr>
          <p:cNvPr id="8" name="object 8"/>
          <p:cNvSpPr/>
          <p:nvPr/>
        </p:nvSpPr>
        <p:spPr>
          <a:xfrm>
            <a:off x="1796468" y="3527906"/>
            <a:ext cx="3721930" cy="1216257"/>
          </a:xfrm>
          <a:prstGeom prst="rect">
            <a:avLst/>
          </a:prstGeom>
          <a:blipFill>
            <a:blip r:embed="rId3" cstate="print"/>
            <a:stretch>
              <a:fillRect/>
            </a:stretch>
          </a:blipFill>
        </p:spPr>
        <p:txBody>
          <a:bodyPr wrap="square" lIns="0" tIns="0" rIns="0" bIns="0" rtlCol="0"/>
          <a:lstStyle/>
          <a:p>
            <a:endParaRPr sz="1013"/>
          </a:p>
        </p:txBody>
      </p:sp>
      <p:sp>
        <p:nvSpPr>
          <p:cNvPr id="10" name="object 10"/>
          <p:cNvSpPr/>
          <p:nvPr/>
        </p:nvSpPr>
        <p:spPr>
          <a:xfrm>
            <a:off x="4760023" y="3488681"/>
            <a:ext cx="1408748" cy="1142048"/>
          </a:xfrm>
          <a:custGeom>
            <a:avLst/>
            <a:gdLst/>
            <a:ahLst/>
            <a:cxnLst/>
            <a:rect l="l" t="t" r="r" b="b"/>
            <a:pathLst>
              <a:path w="1878329" h="1522729">
                <a:moveTo>
                  <a:pt x="1239804" y="1283954"/>
                </a:moveTo>
                <a:lnTo>
                  <a:pt x="853924" y="1283954"/>
                </a:lnTo>
                <a:lnTo>
                  <a:pt x="901955" y="1283922"/>
                </a:lnTo>
                <a:lnTo>
                  <a:pt x="947284" y="1269463"/>
                </a:lnTo>
                <a:lnTo>
                  <a:pt x="986461" y="1241676"/>
                </a:lnTo>
                <a:lnTo>
                  <a:pt x="1016038" y="1201661"/>
                </a:lnTo>
                <a:lnTo>
                  <a:pt x="1508880" y="247123"/>
                </a:lnTo>
                <a:lnTo>
                  <a:pt x="1349726" y="164950"/>
                </a:lnTo>
                <a:lnTo>
                  <a:pt x="1769600" y="0"/>
                </a:lnTo>
                <a:lnTo>
                  <a:pt x="1857857" y="355660"/>
                </a:lnTo>
                <a:lnTo>
                  <a:pt x="1719095" y="355660"/>
                </a:lnTo>
                <a:lnTo>
                  <a:pt x="1239804" y="1283954"/>
                </a:lnTo>
                <a:close/>
              </a:path>
              <a:path w="1878329" h="1522729">
                <a:moveTo>
                  <a:pt x="1878248" y="437833"/>
                </a:moveTo>
                <a:lnTo>
                  <a:pt x="1719095" y="355660"/>
                </a:lnTo>
                <a:lnTo>
                  <a:pt x="1857857" y="355660"/>
                </a:lnTo>
                <a:lnTo>
                  <a:pt x="1878248" y="437833"/>
                </a:lnTo>
                <a:close/>
              </a:path>
              <a:path w="1878329" h="1522729">
                <a:moveTo>
                  <a:pt x="882917" y="1522405"/>
                </a:moveTo>
                <a:lnTo>
                  <a:pt x="836097" y="1520226"/>
                </a:lnTo>
                <a:lnTo>
                  <a:pt x="789358" y="1512315"/>
                </a:lnTo>
                <a:lnTo>
                  <a:pt x="743195" y="1498517"/>
                </a:lnTo>
                <a:lnTo>
                  <a:pt x="698102" y="1478672"/>
                </a:lnTo>
                <a:lnTo>
                  <a:pt x="0" y="1118232"/>
                </a:lnTo>
                <a:lnTo>
                  <a:pt x="108536" y="908017"/>
                </a:lnTo>
                <a:lnTo>
                  <a:pt x="806639" y="1268457"/>
                </a:lnTo>
                <a:lnTo>
                  <a:pt x="853924" y="1283954"/>
                </a:lnTo>
                <a:lnTo>
                  <a:pt x="1239804" y="1283954"/>
                </a:lnTo>
                <a:lnTo>
                  <a:pt x="1226253" y="1310198"/>
                </a:lnTo>
                <a:lnTo>
                  <a:pt x="1200981" y="1352488"/>
                </a:lnTo>
                <a:lnTo>
                  <a:pt x="1171335" y="1390469"/>
                </a:lnTo>
                <a:lnTo>
                  <a:pt x="1137809" y="1423983"/>
                </a:lnTo>
                <a:lnTo>
                  <a:pt x="1100900" y="1452871"/>
                </a:lnTo>
                <a:lnTo>
                  <a:pt x="1061102" y="1476976"/>
                </a:lnTo>
                <a:lnTo>
                  <a:pt x="1018909" y="1496139"/>
                </a:lnTo>
                <a:lnTo>
                  <a:pt x="974818" y="1510204"/>
                </a:lnTo>
                <a:lnTo>
                  <a:pt x="929322" y="1519012"/>
                </a:lnTo>
                <a:lnTo>
                  <a:pt x="882917" y="1522405"/>
                </a:lnTo>
                <a:close/>
              </a:path>
            </a:pathLst>
          </a:custGeom>
          <a:solidFill>
            <a:srgbClr val="CBDCF1"/>
          </a:solidFill>
          <a:effectLst>
            <a:outerShdw blurRad="50800" dist="38100" dir="2700000" algn="tl" rotWithShape="0">
              <a:prstClr val="black">
                <a:alpha val="40000"/>
              </a:prstClr>
            </a:outerShdw>
          </a:effectLst>
        </p:spPr>
        <p:txBody>
          <a:bodyPr wrap="square" lIns="0" tIns="0" rIns="0" bIns="0" rtlCol="0"/>
          <a:lstStyle/>
          <a:p>
            <a:endParaRPr sz="1013"/>
          </a:p>
        </p:txBody>
      </p:sp>
      <p:sp>
        <p:nvSpPr>
          <p:cNvPr id="19" name="Titel 39">
            <a:extLst>
              <a:ext uri="{FF2B5EF4-FFF2-40B4-BE49-F238E27FC236}">
                <a16:creationId xmlns:a16="http://schemas.microsoft.com/office/drawing/2014/main" id="{20A66F7A-C640-46A5-8E87-28D5519611C9}"/>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Manage your Account</a:t>
            </a:r>
          </a:p>
          <a:p>
            <a:r>
              <a:rPr lang="en-US" sz="1800" dirty="0">
                <a:solidFill>
                  <a:srgbClr val="49B8E7"/>
                </a:solidFill>
              </a:rPr>
              <a:t>Editing Users</a:t>
            </a:r>
            <a:endParaRPr lang="de-DE" sz="1800" dirty="0">
              <a:solidFill>
                <a:srgbClr val="49B8E7"/>
              </a:solidFill>
            </a:endParaRPr>
          </a:p>
        </p:txBody>
      </p:sp>
      <p:sp>
        <p:nvSpPr>
          <p:cNvPr id="6" name="Foliennummernplatzhalter 5">
            <a:extLst>
              <a:ext uri="{FF2B5EF4-FFF2-40B4-BE49-F238E27FC236}">
                <a16:creationId xmlns:a16="http://schemas.microsoft.com/office/drawing/2014/main" id="{CEF67022-8F39-4120-99BF-2AA6FF9FD786}"/>
              </a:ext>
            </a:extLst>
          </p:cNvPr>
          <p:cNvSpPr>
            <a:spLocks noGrp="1"/>
          </p:cNvSpPr>
          <p:nvPr>
            <p:ph type="sldNum" sz="quarter" idx="12"/>
          </p:nvPr>
        </p:nvSpPr>
        <p:spPr/>
        <p:txBody>
          <a:bodyPr/>
          <a:lstStyle/>
          <a:p>
            <a:fld id="{D56DB8AA-803C-49D2-90AA-1140CE72DCD7}" type="slidenum">
              <a:rPr lang="de-DE" smtClean="0"/>
              <a:pPr/>
              <a:t>37</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Manage your Account</a:t>
            </a:r>
          </a:p>
          <a:p>
            <a:r>
              <a:rPr lang="en-GB" altLang="de-DE" sz="1800" dirty="0">
                <a:solidFill>
                  <a:srgbClr val="49B8E7"/>
                </a:solidFill>
              </a:rPr>
              <a:t>Setting up and maintaining your profile</a:t>
            </a:r>
            <a:endParaRPr lang="de-DE" sz="1800" dirty="0">
              <a:solidFill>
                <a:srgbClr val="49B8E7"/>
              </a:solidFill>
            </a:endParaRP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38</a:t>
            </a:fld>
            <a:endParaRPr lang="de-DE" dirty="0"/>
          </a:p>
        </p:txBody>
      </p:sp>
      <p:pic>
        <p:nvPicPr>
          <p:cNvPr id="12290" name="Grafik 70">
            <a:extLst>
              <a:ext uri="{FF2B5EF4-FFF2-40B4-BE49-F238E27FC236}">
                <a16:creationId xmlns:a16="http://schemas.microsoft.com/office/drawing/2014/main" id="{E644BC66-5600-45FD-A796-0B4CB4615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071" y="1103090"/>
            <a:ext cx="4440244" cy="3039311"/>
          </a:xfrm>
          <a:prstGeom prst="rect">
            <a:avLst/>
          </a:prstGeom>
          <a:noFill/>
          <a:extLst>
            <a:ext uri="{909E8E84-426E-40DD-AFC4-6F175D3DCCD1}">
              <a14:hiddenFill xmlns:a14="http://schemas.microsoft.com/office/drawing/2010/main">
                <a:solidFill>
                  <a:srgbClr val="FFFFFF"/>
                </a:solidFill>
              </a14:hiddenFill>
            </a:ext>
          </a:extLst>
        </p:spPr>
      </p:pic>
      <p:pic>
        <p:nvPicPr>
          <p:cNvPr id="12289" name="Grafik 71">
            <a:extLst>
              <a:ext uri="{FF2B5EF4-FFF2-40B4-BE49-F238E27FC236}">
                <a16:creationId xmlns:a16="http://schemas.microsoft.com/office/drawing/2014/main" id="{B61CC26F-D08D-47E2-894B-5D3DAF252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00" y="2845041"/>
            <a:ext cx="4440244" cy="20967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899507B7-23C7-4D35-BE33-9B9DC957965E}"/>
              </a:ext>
            </a:extLst>
          </p:cNvPr>
          <p:cNvSpPr>
            <a:spLocks noChangeArrowheads="1"/>
          </p:cNvSpPr>
          <p:nvPr/>
        </p:nvSpPr>
        <p:spPr bwMode="auto">
          <a:xfrm>
            <a:off x="268294" y="1017671"/>
            <a:ext cx="398770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altLang="de-DE" sz="1000" dirty="0">
                <a:latin typeface="Arial" panose="020B0604020202020204" pitchFamily="34" charset="0"/>
                <a:ea typeface="Calibri" panose="020F0502020204030204" pitchFamily="34" charset="0"/>
                <a:cs typeface="Arial" panose="020B0604020202020204" pitchFamily="34" charset="0"/>
              </a:rPr>
              <a:t>Once you have registered for the CSP, complete the information on your company. You can make changes directly from the homepage by using the “</a:t>
            </a:r>
            <a:r>
              <a:rPr lang="en-GB" altLang="de-DE" sz="1000" b="1" i="1" dirty="0">
                <a:solidFill>
                  <a:srgbClr val="2886C1"/>
                </a:solidFill>
                <a:latin typeface="Arial" panose="020B0604020202020204" pitchFamily="34" charset="0"/>
                <a:cs typeface="Arial" panose="020B0604020202020204" pitchFamily="34" charset="0"/>
              </a:rPr>
              <a:t>Improve your Profile” </a:t>
            </a:r>
            <a:r>
              <a:rPr lang="en-GB" altLang="de-DE" sz="1000" dirty="0">
                <a:latin typeface="Arial" panose="020B0604020202020204" pitchFamily="34" charset="0"/>
                <a:ea typeface="Calibri" panose="020F0502020204030204" pitchFamily="34" charset="0"/>
                <a:cs typeface="Arial" panose="020B0604020202020204" pitchFamily="34" charset="0"/>
              </a:rPr>
              <a:t>button or the Profile button in the menu.</a:t>
            </a:r>
          </a:p>
          <a:p>
            <a:pPr defTabSz="914400" eaLnBrk="0" fontAlgn="base" hangingPunct="0">
              <a:spcBef>
                <a:spcPct val="0"/>
              </a:spcBef>
              <a:spcAft>
                <a:spcPct val="0"/>
              </a:spcAft>
            </a:pPr>
            <a:endParaRPr lang="de-DE" altLang="de-DE" sz="1000" dirty="0">
              <a:latin typeface="Arial" panose="020B0604020202020204" pitchFamily="34" charset="0"/>
              <a:ea typeface="Calibri" panose="020F0502020204030204" pitchFamily="34" charset="0"/>
              <a:cs typeface="Arial" panose="020B0604020202020204" pitchFamily="34" charset="0"/>
            </a:endParaRPr>
          </a:p>
          <a:p>
            <a:pPr defTabSz="914400" eaLnBrk="0" fontAlgn="base" hangingPunct="0">
              <a:spcBef>
                <a:spcPct val="0"/>
              </a:spcBef>
              <a:spcAft>
                <a:spcPct val="0"/>
              </a:spcAft>
            </a:pPr>
            <a:r>
              <a:rPr lang="en-GB" altLang="de-DE" sz="1000" dirty="0">
                <a:latin typeface="Arial" panose="020B0604020202020204" pitchFamily="34" charset="0"/>
                <a:ea typeface="Calibri" panose="020F0502020204030204" pitchFamily="34" charset="0"/>
                <a:cs typeface="Arial" panose="020B0604020202020204" pitchFamily="34" charset="0"/>
              </a:rPr>
              <a:t>Option 1: Amend your profile via the homepage (1)</a:t>
            </a:r>
            <a:endParaRPr lang="de-DE" altLang="de-DE" sz="1000" dirty="0">
              <a:latin typeface="Arial" panose="020B0604020202020204" pitchFamily="34" charset="0"/>
              <a:ea typeface="Calibri" panose="020F0502020204030204" pitchFamily="34" charset="0"/>
              <a:cs typeface="Arial" panose="020B0604020202020204" pitchFamily="34" charset="0"/>
            </a:endParaRPr>
          </a:p>
          <a:p>
            <a:pPr defTabSz="914400" eaLnBrk="0" fontAlgn="base" hangingPunct="0">
              <a:spcBef>
                <a:spcPct val="0"/>
              </a:spcBef>
              <a:spcAft>
                <a:spcPct val="0"/>
              </a:spcAft>
            </a:pPr>
            <a:endParaRPr lang="de-DE" altLang="de-DE" sz="1000" dirty="0">
              <a:latin typeface="Arial" panose="020B0604020202020204" pitchFamily="34" charset="0"/>
              <a:ea typeface="Calibri" panose="020F0502020204030204" pitchFamily="34" charset="0"/>
              <a:cs typeface="Arial" panose="020B0604020202020204" pitchFamily="34" charset="0"/>
            </a:endParaRPr>
          </a:p>
        </p:txBody>
      </p:sp>
      <p:sp>
        <p:nvSpPr>
          <p:cNvPr id="4" name="Rectangle 4">
            <a:extLst>
              <a:ext uri="{FF2B5EF4-FFF2-40B4-BE49-F238E27FC236}">
                <a16:creationId xmlns:a16="http://schemas.microsoft.com/office/drawing/2014/main" id="{8525FE15-865F-4F30-A888-14F12A02AD67}"/>
              </a:ext>
            </a:extLst>
          </p:cNvPr>
          <p:cNvSpPr>
            <a:spLocks noChangeArrowheads="1"/>
          </p:cNvSpPr>
          <p:nvPr/>
        </p:nvSpPr>
        <p:spPr bwMode="auto">
          <a:xfrm>
            <a:off x="230587" y="2499512"/>
            <a:ext cx="406311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Option 2: Amend your profile via the </a:t>
            </a:r>
            <a:r>
              <a:rPr kumimoji="0" lang="en-GB" altLang="de-DE"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Profile </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menu item (2)</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948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Manage your Account</a:t>
            </a:r>
          </a:p>
          <a:p>
            <a:r>
              <a:rPr lang="en-US" sz="1800" dirty="0">
                <a:solidFill>
                  <a:srgbClr val="49B8E7"/>
                </a:solidFill>
              </a:rPr>
              <a:t>Public and client-specific company profiles</a:t>
            </a: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39</a:t>
            </a:fld>
            <a:endParaRPr lang="de-DE" dirty="0"/>
          </a:p>
        </p:txBody>
      </p:sp>
      <p:sp>
        <p:nvSpPr>
          <p:cNvPr id="3" name="Rechteck 2">
            <a:extLst>
              <a:ext uri="{FF2B5EF4-FFF2-40B4-BE49-F238E27FC236}">
                <a16:creationId xmlns:a16="http://schemas.microsoft.com/office/drawing/2014/main" id="{E6DD1E12-445E-4BA6-932B-D79ECBCB4ADD}"/>
              </a:ext>
            </a:extLst>
          </p:cNvPr>
          <p:cNvSpPr/>
          <p:nvPr/>
        </p:nvSpPr>
        <p:spPr>
          <a:xfrm>
            <a:off x="226679" y="980841"/>
            <a:ext cx="4045644" cy="2873415"/>
          </a:xfrm>
          <a:prstGeom prst="rect">
            <a:avLst/>
          </a:prstGeom>
        </p:spPr>
        <p:txBody>
          <a:bodyPr wrap="square">
            <a:spAutoFit/>
          </a:bodyPr>
          <a:lstStyle/>
          <a:p>
            <a:pPr algn="just">
              <a:spcBef>
                <a:spcPts val="920"/>
              </a:spcBef>
              <a:spcAft>
                <a:spcPts val="600"/>
              </a:spcAft>
            </a:pPr>
            <a:r>
              <a:rPr lang="en-GB" sz="1000" b="1" dirty="0">
                <a:latin typeface="Arial" panose="020B0604020202020204" pitchFamily="34" charset="0"/>
                <a:ea typeface="Calibri" panose="020F0502020204030204" pitchFamily="34" charset="0"/>
                <a:cs typeface="Arial" panose="020B0604020202020204" pitchFamily="34" charset="0"/>
              </a:rPr>
              <a:t>There are generally two different profiles:</a:t>
            </a:r>
            <a:endParaRPr lang="de-DE" sz="1000" dirty="0">
              <a:latin typeface="Arial" panose="020B0604020202020204" pitchFamily="34" charset="0"/>
              <a:ea typeface="Calibri" panose="020F0502020204030204" pitchFamily="34" charset="0"/>
              <a:cs typeface="Arial" panose="020B0604020202020204" pitchFamily="34" charset="0"/>
            </a:endParaRPr>
          </a:p>
          <a:p>
            <a:pPr marR="81915" lvl="0" algn="just">
              <a:lnSpc>
                <a:spcPct val="107000"/>
              </a:lnSpc>
              <a:spcAft>
                <a:spcPts val="0"/>
              </a:spcAft>
              <a:buSzPts val="1100"/>
              <a:buFont typeface="Symbol" panose="05050102010706020507" pitchFamily="18" charset="2"/>
              <a:buChar char="-"/>
              <a:tabLst>
                <a:tab pos="270510" algn="l"/>
              </a:tabLst>
            </a:pPr>
            <a:r>
              <a:rPr lang="en-GB" sz="1000" dirty="0">
                <a:solidFill>
                  <a:srgbClr val="C67B0D"/>
                </a:solidFill>
                <a:latin typeface="Arial" panose="020B0604020202020204" pitchFamily="34" charset="0"/>
                <a:ea typeface="Calibri" panose="020F0502020204030204" pitchFamily="34" charset="0"/>
                <a:cs typeface="Arial" panose="020B0604020202020204" pitchFamily="34" charset="0"/>
              </a:rPr>
              <a:t> Public profile:</a:t>
            </a:r>
            <a:r>
              <a:rPr lang="en-GB" sz="1000" i="1" dirty="0">
                <a:solidFill>
                  <a:srgbClr val="C67B0D"/>
                </a:solidFill>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contains general information on your company (e.g. name, logo, area of activity, number of employees, profiles in social networks or contact information). Your public profile enables other companies to find your company in the </a:t>
            </a:r>
            <a:r>
              <a:rPr lang="en-GB" sz="1000" i="1" dirty="0">
                <a:latin typeface="Arial" panose="020B0604020202020204" pitchFamily="34" charset="0"/>
                <a:ea typeface="Calibri" panose="020F0502020204030204" pitchFamily="34" charset="0"/>
                <a:cs typeface="Arial" panose="020B0604020202020204" pitchFamily="34" charset="0"/>
              </a:rPr>
              <a:t>Supplier Portal Register </a:t>
            </a:r>
            <a:r>
              <a:rPr lang="en-GB" sz="1000" dirty="0">
                <a:latin typeface="Arial" panose="020B0604020202020204" pitchFamily="34" charset="0"/>
                <a:ea typeface="Calibri" panose="020F0502020204030204" pitchFamily="34" charset="0"/>
                <a:cs typeface="Arial" panose="020B0604020202020204" pitchFamily="34" charset="0"/>
              </a:rPr>
              <a:t>and then contact you. The public information is stored in the </a:t>
            </a:r>
            <a:r>
              <a:rPr lang="en-GB" sz="1000" i="1" dirty="0">
                <a:latin typeface="Arial" panose="020B0604020202020204" pitchFamily="34" charset="0"/>
                <a:ea typeface="Calibri" panose="020F0502020204030204" pitchFamily="34" charset="0"/>
                <a:cs typeface="Arial" panose="020B0604020202020204" pitchFamily="34" charset="0"/>
              </a:rPr>
              <a:t>General information </a:t>
            </a:r>
            <a:r>
              <a:rPr lang="en-GB" sz="1000" dirty="0">
                <a:latin typeface="Arial" panose="020B0604020202020204" pitchFamily="34" charset="0"/>
                <a:ea typeface="Calibri" panose="020F0502020204030204" pitchFamily="34" charset="0"/>
                <a:cs typeface="Arial" panose="020B0604020202020204" pitchFamily="34" charset="0"/>
              </a:rPr>
              <a:t>area.</a:t>
            </a:r>
            <a:endParaRPr lang="de-DE" sz="1000" dirty="0">
              <a:latin typeface="Arial" panose="020B0604020202020204" pitchFamily="34" charset="0"/>
              <a:ea typeface="Calibri" panose="020F0502020204030204" pitchFamily="34" charset="0"/>
              <a:cs typeface="Arial" panose="020B0604020202020204" pitchFamily="34" charset="0"/>
            </a:endParaRPr>
          </a:p>
          <a:p>
            <a:pPr algn="just">
              <a:spcAft>
                <a:spcPts val="600"/>
              </a:spcAft>
              <a:buFont typeface="Symbol" panose="05050102010706020507" pitchFamily="18" charset="2"/>
              <a:buChar char="-"/>
            </a:pPr>
            <a:r>
              <a:rPr lang="en-GB" sz="100" dirty="0">
                <a:latin typeface="Arial" panose="020B0604020202020204" pitchFamily="34" charset="0"/>
                <a:ea typeface="Calibri" panose="020F0502020204030204" pitchFamily="34" charset="0"/>
                <a:cs typeface="Arial" panose="020B0604020202020204" pitchFamily="34" charset="0"/>
              </a:rPr>
              <a:t> </a:t>
            </a:r>
            <a:endParaRPr lang="de-DE" sz="100" dirty="0">
              <a:latin typeface="Arial" panose="020B0604020202020204" pitchFamily="34" charset="0"/>
              <a:ea typeface="Calibri" panose="020F0502020204030204" pitchFamily="34" charset="0"/>
              <a:cs typeface="Arial" panose="020B0604020202020204" pitchFamily="34" charset="0"/>
            </a:endParaRPr>
          </a:p>
          <a:p>
            <a:pPr marR="83185" lvl="0" algn="just">
              <a:lnSpc>
                <a:spcPct val="107000"/>
              </a:lnSpc>
              <a:spcAft>
                <a:spcPts val="0"/>
              </a:spcAft>
              <a:buSzPts val="1100"/>
              <a:buFont typeface="Symbol" panose="05050102010706020507" pitchFamily="18" charset="2"/>
              <a:buChar char="-"/>
              <a:tabLst>
                <a:tab pos="270510" algn="l"/>
              </a:tabLst>
            </a:pPr>
            <a:r>
              <a:rPr lang="en-GB" sz="1000" dirty="0">
                <a:solidFill>
                  <a:srgbClr val="C67B0D"/>
                </a:solidFill>
                <a:latin typeface="Arial" panose="020B0604020202020204" pitchFamily="34" charset="0"/>
                <a:ea typeface="Calibri" panose="020F0502020204030204" pitchFamily="34" charset="0"/>
                <a:cs typeface="Arial" panose="020B0604020202020204" pitchFamily="34" charset="0"/>
              </a:rPr>
              <a:t> Client-specific company profile:</a:t>
            </a:r>
            <a:r>
              <a:rPr lang="en-GB" sz="1000" i="1" dirty="0">
                <a:solidFill>
                  <a:srgbClr val="C67B0D"/>
                </a:solidFill>
                <a:latin typeface="Arial" panose="020B0604020202020204" pitchFamily="34" charset="0"/>
                <a:ea typeface="Calibri" panose="020F0502020204030204" pitchFamily="34" charset="0"/>
                <a:cs typeface="Arial" panose="020B0604020202020204" pitchFamily="34" charset="0"/>
              </a:rPr>
              <a:t> </a:t>
            </a:r>
            <a:r>
              <a:rPr lang="en-GB" sz="1000" dirty="0">
                <a:latin typeface="Arial" panose="020B0604020202020204" pitchFamily="34" charset="0"/>
                <a:ea typeface="Calibri" panose="020F0502020204030204" pitchFamily="34" charset="0"/>
                <a:cs typeface="Arial" panose="020B0604020202020204" pitchFamily="34" charset="0"/>
              </a:rPr>
              <a:t>contains general information of interest to customers or suppliers such as addresses, contact persons and contact details, and corporate identity information (DUNS and VAT number). </a:t>
            </a:r>
          </a:p>
          <a:p>
            <a:pPr marR="83185" lvl="0" algn="just">
              <a:lnSpc>
                <a:spcPct val="107000"/>
              </a:lnSpc>
              <a:spcAft>
                <a:spcPts val="0"/>
              </a:spcAft>
              <a:buSzPts val="1100"/>
              <a:tabLst>
                <a:tab pos="270510" algn="l"/>
              </a:tabLst>
            </a:pPr>
            <a:endParaRPr lang="en-GB" sz="1000" i="1" dirty="0">
              <a:latin typeface="Arial" panose="020B0604020202020204" pitchFamily="34" charset="0"/>
              <a:ea typeface="Calibri" panose="020F0502020204030204" pitchFamily="34" charset="0"/>
              <a:cs typeface="Arial" panose="020B0604020202020204" pitchFamily="34" charset="0"/>
            </a:endParaRPr>
          </a:p>
          <a:p>
            <a:pPr marR="83185" lvl="0" algn="just">
              <a:lnSpc>
                <a:spcPct val="107000"/>
              </a:lnSpc>
              <a:spcAft>
                <a:spcPts val="0"/>
              </a:spcAft>
              <a:buSzPts val="1100"/>
              <a:tabLst>
                <a:tab pos="270510" algn="l"/>
              </a:tabLst>
            </a:pPr>
            <a:r>
              <a:rPr lang="en-GB" sz="1000" i="1" dirty="0">
                <a:solidFill>
                  <a:srgbClr val="0070C0"/>
                </a:solidFill>
                <a:latin typeface="Arial" panose="020B0604020202020204" pitchFamily="34" charset="0"/>
                <a:ea typeface="Calibri" panose="020F0502020204030204" pitchFamily="34" charset="0"/>
                <a:cs typeface="Arial" panose="020B0604020202020204" pitchFamily="34" charset="0"/>
              </a:rPr>
              <a:t>Note: </a:t>
            </a:r>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Changes to the client-specific company profile are forwarded directly to Munich Re, and our basic data system is updated. </a:t>
            </a:r>
          </a:p>
          <a:p>
            <a:pPr marR="83185" lvl="0" algn="just">
              <a:lnSpc>
                <a:spcPct val="107000"/>
              </a:lnSpc>
              <a:spcAft>
                <a:spcPts val="0"/>
              </a:spcAft>
              <a:buSzPts val="1100"/>
              <a:tabLst>
                <a:tab pos="270510" algn="l"/>
              </a:tabLst>
            </a:pPr>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Data for the client-specific company profile is stored in the </a:t>
            </a:r>
            <a:r>
              <a:rPr lang="en-GB" sz="1000" i="1" dirty="0">
                <a:solidFill>
                  <a:srgbClr val="0070C0"/>
                </a:solidFill>
                <a:latin typeface="Arial" panose="020B0604020202020204" pitchFamily="34" charset="0"/>
                <a:ea typeface="Calibri" panose="020F0502020204030204" pitchFamily="34" charset="0"/>
                <a:cs typeface="Arial" panose="020B0604020202020204" pitchFamily="34" charset="0"/>
              </a:rPr>
              <a:t>Company details </a:t>
            </a:r>
            <a:r>
              <a:rPr lang="en-GB" sz="1000" dirty="0">
                <a:solidFill>
                  <a:srgbClr val="0070C0"/>
                </a:solidFill>
                <a:latin typeface="Arial" panose="020B0604020202020204" pitchFamily="34" charset="0"/>
                <a:ea typeface="Calibri" panose="020F0502020204030204" pitchFamily="34" charset="0"/>
                <a:cs typeface="Arial" panose="020B0604020202020204" pitchFamily="34" charset="0"/>
              </a:rPr>
              <a:t>area.</a:t>
            </a:r>
            <a:endParaRPr lang="de-DE" sz="1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1266" name="Grafik 72">
            <a:extLst>
              <a:ext uri="{FF2B5EF4-FFF2-40B4-BE49-F238E27FC236}">
                <a16:creationId xmlns:a16="http://schemas.microsoft.com/office/drawing/2014/main" id="{27794D8E-40BA-4351-9F54-C35BD5401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487" y="1018817"/>
            <a:ext cx="4617964" cy="3261190"/>
          </a:xfrm>
          <a:prstGeom prst="rect">
            <a:avLst/>
          </a:prstGeom>
          <a:noFill/>
          <a:extLst>
            <a:ext uri="{909E8E84-426E-40DD-AFC4-6F175D3DCCD1}">
              <a14:hiddenFill xmlns:a14="http://schemas.microsoft.com/office/drawing/2010/main">
                <a:solidFill>
                  <a:srgbClr val="FFFFFF"/>
                </a:solidFill>
              </a14:hiddenFill>
            </a:ext>
          </a:extLst>
        </p:spPr>
      </p:pic>
      <p:pic>
        <p:nvPicPr>
          <p:cNvPr id="11265" name="Grafik 73">
            <a:extLst>
              <a:ext uri="{FF2B5EF4-FFF2-40B4-BE49-F238E27FC236}">
                <a16:creationId xmlns:a16="http://schemas.microsoft.com/office/drawing/2014/main" id="{B0281B7B-23A5-4444-A7B6-DA4053370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265" y="4449146"/>
            <a:ext cx="1035050"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F60772F-790C-4165-BB41-10803E63205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5">
            <a:extLst>
              <a:ext uri="{FF2B5EF4-FFF2-40B4-BE49-F238E27FC236}">
                <a16:creationId xmlns:a16="http://schemas.microsoft.com/office/drawing/2014/main" id="{9D941232-0E2F-4530-A228-AC3F27011F9A}"/>
              </a:ext>
            </a:extLst>
          </p:cNvPr>
          <p:cNvSpPr>
            <a:spLocks noChangeArrowheads="1"/>
          </p:cNvSpPr>
          <p:nvPr/>
        </p:nvSpPr>
        <p:spPr bwMode="auto">
          <a:xfrm>
            <a:off x="226679" y="4431525"/>
            <a:ext cx="388814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When you have made all the changes, click on “</a:t>
            </a:r>
            <a:r>
              <a:rPr lang="en-GB" altLang="de-DE" sz="1000" b="1" i="1" dirty="0">
                <a:solidFill>
                  <a:srgbClr val="2886C1"/>
                </a:solidFill>
                <a:latin typeface="Arial" panose="020B0604020202020204" pitchFamily="34" charset="0"/>
                <a:cs typeface="Arial" panose="020B0604020202020204" pitchFamily="34" charset="0"/>
              </a:rPr>
              <a:t>Save</a:t>
            </a:r>
            <a:r>
              <a:rPr kumimoji="0" lang="en-GB" altLang="de-DE"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de-DE" altLang="de-DE" sz="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10928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6000" y="1171606"/>
            <a:ext cx="7982806" cy="1448795"/>
          </a:xfrm>
          <a:prstGeom prst="rect">
            <a:avLst/>
          </a:prstGeom>
        </p:spPr>
        <p:txBody>
          <a:bodyPr vert="horz" wrap="square" lIns="0" tIns="9525" rIns="0" bIns="0" rtlCol="0">
            <a:spAutoFit/>
          </a:bodyPr>
          <a:lstStyle/>
          <a:p>
            <a:pPr marL="9525" marR="3810">
              <a:lnSpc>
                <a:spcPct val="151000"/>
              </a:lnSpc>
              <a:spcBef>
                <a:spcPts val="75"/>
              </a:spcBef>
            </a:pPr>
            <a:r>
              <a:rPr lang="en-US" sz="1000" spc="-4" dirty="0">
                <a:latin typeface="Arial" panose="020B0604020202020204" pitchFamily="34" charset="0"/>
                <a:cs typeface="Arial" panose="020B0604020202020204" pitchFamily="34" charset="0"/>
              </a:rPr>
              <a:t>Munich Re has </a:t>
            </a:r>
            <a:r>
              <a:rPr lang="en-US" sz="1000" dirty="0">
                <a:latin typeface="Arial" panose="020B0604020202020204" pitchFamily="34" charset="0"/>
                <a:cs typeface="Arial" panose="020B0604020202020204" pitchFamily="34" charset="0"/>
              </a:rPr>
              <a:t>selected </a:t>
            </a:r>
            <a:r>
              <a:rPr lang="en-US" sz="1000" spc="-4" dirty="0">
                <a:latin typeface="Arial" panose="020B0604020202020204" pitchFamily="34" charset="0"/>
                <a:cs typeface="Arial" panose="020B0604020202020204" pitchFamily="34" charset="0"/>
              </a:rPr>
              <a:t>Coupa as the technology platform to </a:t>
            </a:r>
            <a:r>
              <a:rPr lang="en-US" sz="1000" dirty="0">
                <a:latin typeface="Arial" panose="020B0604020202020204" pitchFamily="34" charset="0"/>
                <a:cs typeface="Arial" panose="020B0604020202020204" pitchFamily="34" charset="0"/>
              </a:rPr>
              <a:t>streamline </a:t>
            </a:r>
            <a:r>
              <a:rPr lang="en-US" sz="1000" spc="-4" dirty="0">
                <a:latin typeface="Arial" panose="020B0604020202020204" pitchFamily="34" charset="0"/>
                <a:cs typeface="Arial" panose="020B0604020202020204" pitchFamily="34" charset="0"/>
              </a:rPr>
              <a:t>the procure-to-pay processes and enable electronic Purchase Order and Invoice transmission.</a:t>
            </a:r>
            <a:endParaRPr lang="en-US" sz="1000" dirty="0">
              <a:latin typeface="Arial" panose="020B0604020202020204" pitchFamily="34" charset="0"/>
              <a:cs typeface="Arial" panose="020B0604020202020204" pitchFamily="34" charset="0"/>
            </a:endParaRPr>
          </a:p>
          <a:p>
            <a:pPr>
              <a:spcBef>
                <a:spcPts val="23"/>
              </a:spcBef>
            </a:pPr>
            <a:endParaRPr lang="en-US" sz="1000" dirty="0">
              <a:latin typeface="Arial" panose="020B0604020202020204" pitchFamily="34" charset="0"/>
              <a:cs typeface="Arial" panose="020B0604020202020204" pitchFamily="34" charset="0"/>
            </a:endParaRPr>
          </a:p>
          <a:p>
            <a:pPr marL="223838" indent="-200025">
              <a:buClr>
                <a:srgbClr val="49B8E7"/>
              </a:buClr>
              <a:buSzPct val="83333"/>
              <a:buFont typeface="Wingdings" panose="05000000000000000000" pitchFamily="2" charset="2"/>
              <a:buChar char="§"/>
              <a:tabLst>
                <a:tab pos="223361" algn="l"/>
                <a:tab pos="223838" algn="l"/>
              </a:tabLst>
            </a:pPr>
            <a:r>
              <a:rPr lang="en-US" sz="1000" spc="-4" dirty="0">
                <a:latin typeface="Arial" panose="020B0604020202020204" pitchFamily="34" charset="0"/>
                <a:cs typeface="Arial" panose="020B0604020202020204" pitchFamily="34" charset="0"/>
              </a:rPr>
              <a:t>Coupa is </a:t>
            </a:r>
            <a:r>
              <a:rPr lang="en-US" sz="1000" dirty="0">
                <a:latin typeface="Arial" panose="020B0604020202020204" pitchFamily="34" charset="0"/>
                <a:cs typeface="Arial" panose="020B0604020202020204" pitchFamily="34" charset="0"/>
              </a:rPr>
              <a:t>a </a:t>
            </a:r>
            <a:r>
              <a:rPr lang="en-US" sz="1000" spc="-4" dirty="0">
                <a:latin typeface="Arial" panose="020B0604020202020204" pitchFamily="34" charset="0"/>
                <a:cs typeface="Arial" panose="020B0604020202020204" pitchFamily="34" charset="0"/>
              </a:rPr>
              <a:t>leading e-Procurement platform, </a:t>
            </a:r>
            <a:r>
              <a:rPr lang="en-US" sz="1000" dirty="0">
                <a:latin typeface="Arial" panose="020B0604020202020204" pitchFamily="34" charset="0"/>
                <a:cs typeface="Arial" panose="020B0604020202020204" pitchFamily="34" charset="0"/>
              </a:rPr>
              <a:t>connecting </a:t>
            </a:r>
            <a:r>
              <a:rPr lang="en-US" sz="1000" spc="-4" dirty="0">
                <a:latin typeface="Arial" panose="020B0604020202020204" pitchFamily="34" charset="0"/>
                <a:cs typeface="Arial" panose="020B0604020202020204" pitchFamily="34" charset="0"/>
              </a:rPr>
              <a:t>buyers with their</a:t>
            </a:r>
            <a:r>
              <a:rPr lang="en-US" sz="1000" spc="-19"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suppliers.</a:t>
            </a:r>
          </a:p>
          <a:p>
            <a:pPr marL="223838" indent="-200025">
              <a:spcBef>
                <a:spcPts val="551"/>
              </a:spcBef>
              <a:buClr>
                <a:srgbClr val="49B8E7"/>
              </a:buClr>
              <a:buSzPct val="83333"/>
              <a:buFont typeface="Wingdings" panose="05000000000000000000" pitchFamily="2" charset="2"/>
              <a:buChar char="§"/>
              <a:tabLst>
                <a:tab pos="223361" algn="l"/>
                <a:tab pos="223838" algn="l"/>
              </a:tabLst>
            </a:pPr>
            <a:r>
              <a:rPr lang="en-US" sz="1000" dirty="0">
                <a:latin typeface="Arial" panose="020B0604020202020204" pitchFamily="34" charset="0"/>
                <a:cs typeface="Arial" panose="020B0604020202020204" pitchFamily="34" charset="0"/>
              </a:rPr>
              <a:t>Coupa </a:t>
            </a:r>
            <a:r>
              <a:rPr lang="en-US" sz="1000" spc="-4" dirty="0">
                <a:latin typeface="Arial" panose="020B0604020202020204" pitchFamily="34" charset="0"/>
                <a:cs typeface="Arial" panose="020B0604020202020204" pitchFamily="34" charset="0"/>
              </a:rPr>
              <a:t>is an internet-based </a:t>
            </a:r>
            <a:r>
              <a:rPr lang="en-US" sz="1000" dirty="0">
                <a:latin typeface="Arial" panose="020B0604020202020204" pitchFamily="34" charset="0"/>
                <a:cs typeface="Arial" panose="020B0604020202020204" pitchFamily="34" charset="0"/>
              </a:rPr>
              <a:t>solution capable </a:t>
            </a:r>
            <a:r>
              <a:rPr lang="en-US" sz="1000" spc="-4" dirty="0">
                <a:latin typeface="Arial" panose="020B0604020202020204" pitchFamily="34" charset="0"/>
                <a:cs typeface="Arial" panose="020B0604020202020204" pitchFamily="34" charset="0"/>
              </a:rPr>
              <a:t>of accommodating </a:t>
            </a:r>
            <a:r>
              <a:rPr lang="en-US" sz="1000" dirty="0">
                <a:latin typeface="Arial" panose="020B0604020202020204" pitchFamily="34" charset="0"/>
                <a:cs typeface="Arial" panose="020B0604020202020204" pitchFamily="34" charset="0"/>
              </a:rPr>
              <a:t>a variety </a:t>
            </a:r>
            <a:r>
              <a:rPr lang="en-US" sz="1000" spc="-4" dirty="0">
                <a:latin typeface="Arial" panose="020B0604020202020204" pitchFamily="34" charset="0"/>
                <a:cs typeface="Arial" panose="020B0604020202020204" pitchFamily="34" charset="0"/>
              </a:rPr>
              <a:t>of </a:t>
            </a:r>
            <a:r>
              <a:rPr lang="en-US" sz="1000" spc="-8" dirty="0">
                <a:latin typeface="Arial" panose="020B0604020202020204" pitchFamily="34" charset="0"/>
                <a:cs typeface="Arial" panose="020B0604020202020204" pitchFamily="34" charset="0"/>
              </a:rPr>
              <a:t>different </a:t>
            </a:r>
            <a:r>
              <a:rPr lang="en-US" sz="1000" dirty="0">
                <a:latin typeface="Arial" panose="020B0604020202020204" pitchFamily="34" charset="0"/>
                <a:cs typeface="Arial" panose="020B0604020202020204" pitchFamily="34" charset="0"/>
              </a:rPr>
              <a:t>systems. (plug </a:t>
            </a:r>
            <a:r>
              <a:rPr lang="en-US" sz="1000" spc="-4" dirty="0">
                <a:latin typeface="Arial" panose="020B0604020202020204" pitchFamily="34" charset="0"/>
                <a:cs typeface="Arial" panose="020B0604020202020204" pitchFamily="34" charset="0"/>
              </a:rPr>
              <a:t>and</a:t>
            </a:r>
            <a:r>
              <a:rPr lang="en-US" sz="1000" spc="-34" dirty="0">
                <a:latin typeface="Arial" panose="020B0604020202020204" pitchFamily="34" charset="0"/>
                <a:cs typeface="Arial" panose="020B0604020202020204" pitchFamily="34" charset="0"/>
              </a:rPr>
              <a:t> </a:t>
            </a:r>
            <a:r>
              <a:rPr lang="en-US" sz="1000" spc="-4" dirty="0">
                <a:latin typeface="Arial" panose="020B0604020202020204" pitchFamily="34" charset="0"/>
                <a:cs typeface="Arial" panose="020B0604020202020204" pitchFamily="34" charset="0"/>
              </a:rPr>
              <a:t>play)</a:t>
            </a:r>
            <a:endParaRPr lang="en-US" sz="1000" dirty="0">
              <a:latin typeface="Arial" panose="020B0604020202020204" pitchFamily="34" charset="0"/>
              <a:cs typeface="Arial" panose="020B0604020202020204" pitchFamily="34" charset="0"/>
            </a:endParaRPr>
          </a:p>
          <a:p>
            <a:pPr marL="223838" marR="22384" indent="-200025">
              <a:lnSpc>
                <a:spcPct val="151000"/>
              </a:lnSpc>
              <a:buClr>
                <a:srgbClr val="49B8E7"/>
              </a:buClr>
              <a:buSzPct val="83333"/>
              <a:buFont typeface="Wingdings" panose="05000000000000000000" pitchFamily="2" charset="2"/>
              <a:buChar char="§"/>
              <a:tabLst>
                <a:tab pos="223361" algn="l"/>
                <a:tab pos="223838" algn="l"/>
              </a:tabLst>
            </a:pPr>
            <a:r>
              <a:rPr lang="en-US" sz="1000" spc="-4" dirty="0">
                <a:latin typeface="Arial" panose="020B0604020202020204" pitchFamily="34" charset="0"/>
                <a:cs typeface="Arial" panose="020B0604020202020204" pitchFamily="34" charset="0"/>
              </a:rPr>
              <a:t>The Coupa Supplier Portal </a:t>
            </a:r>
            <a:r>
              <a:rPr lang="en-US" sz="1000" dirty="0">
                <a:latin typeface="Arial" panose="020B0604020202020204" pitchFamily="34" charset="0"/>
                <a:cs typeface="Arial" panose="020B0604020202020204" pitchFamily="34" charset="0"/>
              </a:rPr>
              <a:t>(CSP) </a:t>
            </a:r>
            <a:r>
              <a:rPr lang="en-US" sz="1000" spc="-4" dirty="0">
                <a:latin typeface="Arial" panose="020B0604020202020204" pitchFamily="34" charset="0"/>
                <a:cs typeface="Arial" panose="020B0604020202020204" pitchFamily="34" charset="0"/>
              </a:rPr>
              <a:t>will be used by Munich Re to </a:t>
            </a:r>
            <a:r>
              <a:rPr lang="en-US" sz="1000" dirty="0">
                <a:latin typeface="Arial" panose="020B0604020202020204" pitchFamily="34" charset="0"/>
                <a:cs typeface="Arial" panose="020B0604020202020204" pitchFamily="34" charset="0"/>
              </a:rPr>
              <a:t>request </a:t>
            </a:r>
            <a:r>
              <a:rPr lang="en-US" sz="1000" spc="-4" dirty="0">
                <a:latin typeface="Arial" panose="020B0604020202020204" pitchFamily="34" charset="0"/>
                <a:cs typeface="Arial" panose="020B0604020202020204" pitchFamily="34" charset="0"/>
              </a:rPr>
              <a:t>products and </a:t>
            </a:r>
            <a:r>
              <a:rPr lang="en-US" sz="1000" dirty="0">
                <a:latin typeface="Arial" panose="020B0604020202020204" pitchFamily="34" charset="0"/>
                <a:cs typeface="Arial" panose="020B0604020202020204" pitchFamily="34" charset="0"/>
              </a:rPr>
              <a:t>services, create </a:t>
            </a:r>
            <a:r>
              <a:rPr lang="en-US" sz="1000" spc="-4" dirty="0">
                <a:latin typeface="Arial" panose="020B0604020202020204" pitchFamily="34" charset="0"/>
                <a:cs typeface="Arial" panose="020B0604020202020204" pitchFamily="34" charset="0"/>
              </a:rPr>
              <a:t>and </a:t>
            </a:r>
            <a:r>
              <a:rPr lang="en-US" sz="1000" dirty="0">
                <a:latin typeface="Arial" panose="020B0604020202020204" pitchFamily="34" charset="0"/>
                <a:cs typeface="Arial" panose="020B0604020202020204" pitchFamily="34" charset="0"/>
              </a:rPr>
              <a:t>communicate </a:t>
            </a:r>
            <a:r>
              <a:rPr lang="en-US" sz="1000" spc="-4" dirty="0">
                <a:latin typeface="Arial" panose="020B0604020202020204" pitchFamily="34" charset="0"/>
                <a:cs typeface="Arial" panose="020B0604020202020204" pitchFamily="34" charset="0"/>
              </a:rPr>
              <a:t>Purchase</a:t>
            </a:r>
            <a:r>
              <a:rPr lang="en-US" sz="1000" spc="-8" dirty="0">
                <a:latin typeface="Arial" panose="020B0604020202020204" pitchFamily="34" charset="0"/>
                <a:cs typeface="Arial" panose="020B0604020202020204" pitchFamily="34" charset="0"/>
              </a:rPr>
              <a:t> </a:t>
            </a:r>
            <a:r>
              <a:rPr lang="en-US" sz="1000" spc="-4" dirty="0">
                <a:latin typeface="Arial" panose="020B0604020202020204" pitchFamily="34" charset="0"/>
                <a:cs typeface="Arial" panose="020B0604020202020204" pitchFamily="34" charset="0"/>
              </a:rPr>
              <a:t>Orders,</a:t>
            </a:r>
            <a:r>
              <a:rPr lang="en-US" sz="1000" dirty="0">
                <a:latin typeface="Arial" panose="020B0604020202020204" pitchFamily="34" charset="0"/>
                <a:cs typeface="Arial" panose="020B0604020202020204" pitchFamily="34" charset="0"/>
              </a:rPr>
              <a:t> </a:t>
            </a:r>
            <a:r>
              <a:rPr lang="en-US" sz="1000" spc="-4" dirty="0">
                <a:latin typeface="Arial" panose="020B0604020202020204" pitchFamily="34" charset="0"/>
                <a:cs typeface="Arial" panose="020B0604020202020204" pitchFamily="34" charset="0"/>
              </a:rPr>
              <a:t>as well as receiving and paying Invoices.</a:t>
            </a:r>
          </a:p>
        </p:txBody>
      </p:sp>
      <p:sp>
        <p:nvSpPr>
          <p:cNvPr id="5" name="object 5"/>
          <p:cNvSpPr/>
          <p:nvPr/>
        </p:nvSpPr>
        <p:spPr>
          <a:xfrm>
            <a:off x="2707477" y="3189067"/>
            <a:ext cx="1097756" cy="357188"/>
          </a:xfrm>
          <a:custGeom>
            <a:avLst/>
            <a:gdLst/>
            <a:ahLst/>
            <a:cxnLst/>
            <a:rect l="l" t="t" r="r" b="b"/>
            <a:pathLst>
              <a:path w="1463675" h="476250">
                <a:moveTo>
                  <a:pt x="1225730" y="475890"/>
                </a:moveTo>
                <a:lnTo>
                  <a:pt x="1225730" y="356918"/>
                </a:lnTo>
                <a:lnTo>
                  <a:pt x="0" y="356918"/>
                </a:lnTo>
                <a:lnTo>
                  <a:pt x="0" y="118972"/>
                </a:lnTo>
                <a:lnTo>
                  <a:pt x="1225730" y="118972"/>
                </a:lnTo>
                <a:lnTo>
                  <a:pt x="1225730" y="0"/>
                </a:lnTo>
                <a:lnTo>
                  <a:pt x="1463675" y="237945"/>
                </a:lnTo>
                <a:lnTo>
                  <a:pt x="1225730" y="475890"/>
                </a:lnTo>
                <a:close/>
              </a:path>
            </a:pathLst>
          </a:custGeom>
          <a:solidFill>
            <a:srgbClr val="BEBEBE"/>
          </a:solidFill>
        </p:spPr>
        <p:txBody>
          <a:bodyPr wrap="square" lIns="0" tIns="0" rIns="0" bIns="0" rtlCol="0"/>
          <a:lstStyle/>
          <a:p>
            <a:endParaRPr sz="1013"/>
          </a:p>
        </p:txBody>
      </p:sp>
      <p:sp>
        <p:nvSpPr>
          <p:cNvPr id="6" name="object 6"/>
          <p:cNvSpPr txBox="1"/>
          <p:nvPr/>
        </p:nvSpPr>
        <p:spPr>
          <a:xfrm>
            <a:off x="2761367" y="3297041"/>
            <a:ext cx="900113" cy="125034"/>
          </a:xfrm>
          <a:prstGeom prst="rect">
            <a:avLst/>
          </a:prstGeom>
        </p:spPr>
        <p:txBody>
          <a:bodyPr vert="horz" wrap="square" lIns="0" tIns="9525" rIns="0" bIns="0" rtlCol="0">
            <a:spAutoFit/>
          </a:bodyPr>
          <a:lstStyle/>
          <a:p>
            <a:pPr marL="9525">
              <a:spcBef>
                <a:spcPts val="75"/>
              </a:spcBef>
            </a:pPr>
            <a:r>
              <a:rPr sz="750" b="1" spc="-4" dirty="0">
                <a:latin typeface="Arial"/>
                <a:cs typeface="Arial"/>
              </a:rPr>
              <a:t>Catalogs,</a:t>
            </a:r>
            <a:r>
              <a:rPr sz="750" b="1" spc="-38" dirty="0">
                <a:latin typeface="Arial"/>
                <a:cs typeface="Arial"/>
              </a:rPr>
              <a:t> </a:t>
            </a:r>
            <a:r>
              <a:rPr sz="750" b="1" spc="-8" dirty="0">
                <a:latin typeface="Arial"/>
                <a:cs typeface="Arial"/>
              </a:rPr>
              <a:t>Workflow</a:t>
            </a:r>
            <a:endParaRPr sz="750">
              <a:latin typeface="Arial"/>
              <a:cs typeface="Arial"/>
            </a:endParaRPr>
          </a:p>
        </p:txBody>
      </p:sp>
      <p:sp>
        <p:nvSpPr>
          <p:cNvPr id="7" name="object 7"/>
          <p:cNvSpPr/>
          <p:nvPr/>
        </p:nvSpPr>
        <p:spPr>
          <a:xfrm>
            <a:off x="2707477" y="3619111"/>
            <a:ext cx="1097756" cy="356711"/>
          </a:xfrm>
          <a:custGeom>
            <a:avLst/>
            <a:gdLst/>
            <a:ahLst/>
            <a:cxnLst/>
            <a:rect l="l" t="t" r="r" b="b"/>
            <a:pathLst>
              <a:path w="1463675" h="475614">
                <a:moveTo>
                  <a:pt x="237743" y="475488"/>
                </a:moveTo>
                <a:lnTo>
                  <a:pt x="0" y="237744"/>
                </a:lnTo>
                <a:lnTo>
                  <a:pt x="237743" y="0"/>
                </a:lnTo>
                <a:lnTo>
                  <a:pt x="237743" y="118872"/>
                </a:lnTo>
                <a:lnTo>
                  <a:pt x="1463675" y="118872"/>
                </a:lnTo>
                <a:lnTo>
                  <a:pt x="1463675" y="356615"/>
                </a:lnTo>
                <a:lnTo>
                  <a:pt x="237743" y="356615"/>
                </a:lnTo>
                <a:lnTo>
                  <a:pt x="237743" y="475488"/>
                </a:lnTo>
                <a:close/>
              </a:path>
            </a:pathLst>
          </a:custGeom>
          <a:solidFill>
            <a:srgbClr val="BEBEBE"/>
          </a:solidFill>
        </p:spPr>
        <p:txBody>
          <a:bodyPr wrap="square" lIns="0" tIns="0" rIns="0" bIns="0" rtlCol="0"/>
          <a:lstStyle/>
          <a:p>
            <a:endParaRPr sz="1013"/>
          </a:p>
        </p:txBody>
      </p:sp>
      <p:sp>
        <p:nvSpPr>
          <p:cNvPr id="8" name="object 8"/>
          <p:cNvSpPr txBox="1"/>
          <p:nvPr/>
        </p:nvSpPr>
        <p:spPr>
          <a:xfrm>
            <a:off x="3021483" y="3726935"/>
            <a:ext cx="585311" cy="125034"/>
          </a:xfrm>
          <a:prstGeom prst="rect">
            <a:avLst/>
          </a:prstGeom>
        </p:spPr>
        <p:txBody>
          <a:bodyPr vert="horz" wrap="square" lIns="0" tIns="9525" rIns="0" bIns="0" rtlCol="0">
            <a:spAutoFit/>
          </a:bodyPr>
          <a:lstStyle/>
          <a:p>
            <a:pPr marL="9525">
              <a:spcBef>
                <a:spcPts val="75"/>
              </a:spcBef>
            </a:pPr>
            <a:r>
              <a:rPr sz="750" b="1" spc="-4" dirty="0">
                <a:latin typeface="Arial"/>
                <a:cs typeface="Arial"/>
              </a:rPr>
              <a:t>3-way</a:t>
            </a:r>
            <a:r>
              <a:rPr sz="750" b="1" spc="-56" dirty="0">
                <a:latin typeface="Arial"/>
                <a:cs typeface="Arial"/>
              </a:rPr>
              <a:t> </a:t>
            </a:r>
            <a:r>
              <a:rPr sz="750" b="1" dirty="0">
                <a:latin typeface="Arial"/>
                <a:cs typeface="Arial"/>
              </a:rPr>
              <a:t>Match</a:t>
            </a:r>
            <a:endParaRPr sz="750">
              <a:latin typeface="Arial"/>
              <a:cs typeface="Arial"/>
            </a:endParaRPr>
          </a:p>
        </p:txBody>
      </p:sp>
      <p:sp>
        <p:nvSpPr>
          <p:cNvPr id="9" name="object 9"/>
          <p:cNvSpPr/>
          <p:nvPr/>
        </p:nvSpPr>
        <p:spPr>
          <a:xfrm>
            <a:off x="6942527" y="3222577"/>
            <a:ext cx="435684" cy="401671"/>
          </a:xfrm>
          <a:prstGeom prst="rect">
            <a:avLst/>
          </a:prstGeom>
          <a:blipFill>
            <a:blip r:embed="rId2" cstate="print"/>
            <a:stretch>
              <a:fillRect/>
            </a:stretch>
          </a:blipFill>
        </p:spPr>
        <p:txBody>
          <a:bodyPr wrap="square" lIns="0" tIns="0" rIns="0" bIns="0" rtlCol="0"/>
          <a:lstStyle/>
          <a:p>
            <a:endParaRPr sz="1013"/>
          </a:p>
        </p:txBody>
      </p:sp>
      <p:sp>
        <p:nvSpPr>
          <p:cNvPr id="10" name="object 10"/>
          <p:cNvSpPr/>
          <p:nvPr/>
        </p:nvSpPr>
        <p:spPr>
          <a:xfrm>
            <a:off x="6942527" y="3645978"/>
            <a:ext cx="435684" cy="401671"/>
          </a:xfrm>
          <a:prstGeom prst="rect">
            <a:avLst/>
          </a:prstGeom>
          <a:blipFill>
            <a:blip r:embed="rId2" cstate="print"/>
            <a:stretch>
              <a:fillRect/>
            </a:stretch>
          </a:blipFill>
        </p:spPr>
        <p:txBody>
          <a:bodyPr wrap="square" lIns="0" tIns="0" rIns="0" bIns="0" rtlCol="0"/>
          <a:lstStyle/>
          <a:p>
            <a:endParaRPr sz="1013"/>
          </a:p>
        </p:txBody>
      </p:sp>
      <p:sp>
        <p:nvSpPr>
          <p:cNvPr id="11" name="object 11"/>
          <p:cNvSpPr/>
          <p:nvPr/>
        </p:nvSpPr>
        <p:spPr>
          <a:xfrm>
            <a:off x="7499235" y="3645978"/>
            <a:ext cx="435684" cy="401671"/>
          </a:xfrm>
          <a:prstGeom prst="rect">
            <a:avLst/>
          </a:prstGeom>
          <a:blipFill>
            <a:blip r:embed="rId2" cstate="print"/>
            <a:stretch>
              <a:fillRect/>
            </a:stretch>
          </a:blipFill>
        </p:spPr>
        <p:txBody>
          <a:bodyPr wrap="square" lIns="0" tIns="0" rIns="0" bIns="0" rtlCol="0"/>
          <a:lstStyle/>
          <a:p>
            <a:endParaRPr sz="1013"/>
          </a:p>
        </p:txBody>
      </p:sp>
      <p:sp>
        <p:nvSpPr>
          <p:cNvPr id="12" name="object 12"/>
          <p:cNvSpPr txBox="1"/>
          <p:nvPr/>
        </p:nvSpPr>
        <p:spPr>
          <a:xfrm>
            <a:off x="6821510" y="3064716"/>
            <a:ext cx="1234440" cy="140904"/>
          </a:xfrm>
          <a:prstGeom prst="rect">
            <a:avLst/>
          </a:prstGeom>
          <a:ln w="28574">
            <a:solidFill>
              <a:srgbClr val="000000"/>
            </a:solidFill>
          </a:ln>
        </p:spPr>
        <p:txBody>
          <a:bodyPr vert="horz" wrap="square" lIns="0" tIns="2381" rIns="0" bIns="0" rtlCol="0">
            <a:spAutoFit/>
          </a:bodyPr>
          <a:lstStyle/>
          <a:p>
            <a:pPr marL="356711">
              <a:spcBef>
                <a:spcPts val="19"/>
              </a:spcBef>
            </a:pPr>
            <a:r>
              <a:rPr sz="900" b="1" spc="-4" dirty="0">
                <a:latin typeface="Arial"/>
                <a:cs typeface="Arial"/>
              </a:rPr>
              <a:t>Suppliers</a:t>
            </a:r>
            <a:endParaRPr sz="900">
              <a:latin typeface="Arial"/>
              <a:cs typeface="Arial"/>
            </a:endParaRPr>
          </a:p>
        </p:txBody>
      </p:sp>
      <p:sp>
        <p:nvSpPr>
          <p:cNvPr id="13" name="object 13"/>
          <p:cNvSpPr/>
          <p:nvPr/>
        </p:nvSpPr>
        <p:spPr>
          <a:xfrm>
            <a:off x="7499235" y="3222577"/>
            <a:ext cx="435684" cy="401671"/>
          </a:xfrm>
          <a:prstGeom prst="rect">
            <a:avLst/>
          </a:prstGeom>
          <a:blipFill>
            <a:blip r:embed="rId2" cstate="print"/>
            <a:stretch>
              <a:fillRect/>
            </a:stretch>
          </a:blipFill>
        </p:spPr>
        <p:txBody>
          <a:bodyPr wrap="square" lIns="0" tIns="0" rIns="0" bIns="0" rtlCol="0"/>
          <a:lstStyle/>
          <a:p>
            <a:endParaRPr sz="1013"/>
          </a:p>
        </p:txBody>
      </p:sp>
      <p:sp>
        <p:nvSpPr>
          <p:cNvPr id="14" name="object 14"/>
          <p:cNvSpPr/>
          <p:nvPr/>
        </p:nvSpPr>
        <p:spPr>
          <a:xfrm>
            <a:off x="4060330" y="3407616"/>
            <a:ext cx="1153220" cy="342899"/>
          </a:xfrm>
          <a:prstGeom prst="rect">
            <a:avLst/>
          </a:prstGeom>
          <a:blipFill>
            <a:blip r:embed="rId3" cstate="print"/>
            <a:stretch>
              <a:fillRect/>
            </a:stretch>
          </a:blipFill>
        </p:spPr>
        <p:txBody>
          <a:bodyPr wrap="square" lIns="0" tIns="0" rIns="0" bIns="0" rtlCol="0"/>
          <a:lstStyle/>
          <a:p>
            <a:endParaRPr sz="1013"/>
          </a:p>
        </p:txBody>
      </p:sp>
      <p:sp>
        <p:nvSpPr>
          <p:cNvPr id="16" name="object 16"/>
          <p:cNvSpPr/>
          <p:nvPr/>
        </p:nvSpPr>
        <p:spPr>
          <a:xfrm>
            <a:off x="5468649" y="3050653"/>
            <a:ext cx="1097756" cy="357188"/>
          </a:xfrm>
          <a:custGeom>
            <a:avLst/>
            <a:gdLst/>
            <a:ahLst/>
            <a:cxnLst/>
            <a:rect l="l" t="t" r="r" b="b"/>
            <a:pathLst>
              <a:path w="1463675" h="476250">
                <a:moveTo>
                  <a:pt x="1225728" y="475892"/>
                </a:moveTo>
                <a:lnTo>
                  <a:pt x="1225728" y="356919"/>
                </a:lnTo>
                <a:lnTo>
                  <a:pt x="0" y="356919"/>
                </a:lnTo>
                <a:lnTo>
                  <a:pt x="0" y="118972"/>
                </a:lnTo>
                <a:lnTo>
                  <a:pt x="1225728" y="118972"/>
                </a:lnTo>
                <a:lnTo>
                  <a:pt x="1225728" y="0"/>
                </a:lnTo>
                <a:lnTo>
                  <a:pt x="1463674" y="237945"/>
                </a:lnTo>
                <a:lnTo>
                  <a:pt x="1225728" y="475892"/>
                </a:lnTo>
                <a:close/>
              </a:path>
            </a:pathLst>
          </a:custGeom>
          <a:solidFill>
            <a:srgbClr val="BEBEBE"/>
          </a:solidFill>
        </p:spPr>
        <p:txBody>
          <a:bodyPr wrap="square" lIns="0" tIns="0" rIns="0" bIns="0" rtlCol="0"/>
          <a:lstStyle/>
          <a:p>
            <a:endParaRPr sz="1013"/>
          </a:p>
        </p:txBody>
      </p:sp>
      <p:sp>
        <p:nvSpPr>
          <p:cNvPr id="17" name="object 17"/>
          <p:cNvSpPr txBox="1"/>
          <p:nvPr/>
        </p:nvSpPr>
        <p:spPr>
          <a:xfrm>
            <a:off x="5611569" y="3158629"/>
            <a:ext cx="721995" cy="125034"/>
          </a:xfrm>
          <a:prstGeom prst="rect">
            <a:avLst/>
          </a:prstGeom>
        </p:spPr>
        <p:txBody>
          <a:bodyPr vert="horz" wrap="square" lIns="0" tIns="9525" rIns="0" bIns="0" rtlCol="0">
            <a:spAutoFit/>
          </a:bodyPr>
          <a:lstStyle/>
          <a:p>
            <a:pPr marL="9525">
              <a:spcBef>
                <a:spcPts val="75"/>
              </a:spcBef>
            </a:pPr>
            <a:r>
              <a:rPr sz="750" b="1" spc="-4" dirty="0">
                <a:latin typeface="Arial"/>
                <a:cs typeface="Arial"/>
              </a:rPr>
              <a:t>PO, PO</a:t>
            </a:r>
            <a:r>
              <a:rPr sz="750" b="1" spc="-60" dirty="0">
                <a:latin typeface="Arial"/>
                <a:cs typeface="Arial"/>
              </a:rPr>
              <a:t> </a:t>
            </a:r>
            <a:r>
              <a:rPr sz="750" b="1" spc="-4" dirty="0">
                <a:latin typeface="Arial"/>
                <a:cs typeface="Arial"/>
              </a:rPr>
              <a:t>Change</a:t>
            </a:r>
            <a:endParaRPr sz="750">
              <a:latin typeface="Arial"/>
              <a:cs typeface="Arial"/>
            </a:endParaRPr>
          </a:p>
        </p:txBody>
      </p:sp>
      <p:sp>
        <p:nvSpPr>
          <p:cNvPr id="18" name="object 18"/>
          <p:cNvSpPr/>
          <p:nvPr/>
        </p:nvSpPr>
        <p:spPr>
          <a:xfrm>
            <a:off x="5468649" y="3407573"/>
            <a:ext cx="1097756" cy="356711"/>
          </a:xfrm>
          <a:custGeom>
            <a:avLst/>
            <a:gdLst/>
            <a:ahLst/>
            <a:cxnLst/>
            <a:rect l="l" t="t" r="r" b="b"/>
            <a:pathLst>
              <a:path w="1463675" h="475614">
                <a:moveTo>
                  <a:pt x="237743" y="475488"/>
                </a:moveTo>
                <a:lnTo>
                  <a:pt x="0" y="237744"/>
                </a:lnTo>
                <a:lnTo>
                  <a:pt x="237743" y="0"/>
                </a:lnTo>
                <a:lnTo>
                  <a:pt x="237743" y="118872"/>
                </a:lnTo>
                <a:lnTo>
                  <a:pt x="1463674" y="118872"/>
                </a:lnTo>
                <a:lnTo>
                  <a:pt x="1463674" y="356616"/>
                </a:lnTo>
                <a:lnTo>
                  <a:pt x="237743" y="356616"/>
                </a:lnTo>
                <a:lnTo>
                  <a:pt x="237743" y="475488"/>
                </a:lnTo>
                <a:close/>
              </a:path>
            </a:pathLst>
          </a:custGeom>
          <a:solidFill>
            <a:srgbClr val="BEBEBE"/>
          </a:solidFill>
        </p:spPr>
        <p:txBody>
          <a:bodyPr wrap="square" lIns="0" tIns="0" rIns="0" bIns="0" rtlCol="0"/>
          <a:lstStyle/>
          <a:p>
            <a:endParaRPr sz="1013"/>
          </a:p>
        </p:txBody>
      </p:sp>
      <p:sp>
        <p:nvSpPr>
          <p:cNvPr id="19" name="object 19"/>
          <p:cNvSpPr txBox="1"/>
          <p:nvPr/>
        </p:nvSpPr>
        <p:spPr>
          <a:xfrm>
            <a:off x="5551736" y="3515396"/>
            <a:ext cx="1020604" cy="125034"/>
          </a:xfrm>
          <a:prstGeom prst="rect">
            <a:avLst/>
          </a:prstGeom>
        </p:spPr>
        <p:txBody>
          <a:bodyPr vert="horz" wrap="square" lIns="0" tIns="9525" rIns="0" bIns="0" rtlCol="0">
            <a:spAutoFit/>
          </a:bodyPr>
          <a:lstStyle/>
          <a:p>
            <a:pPr marL="9525">
              <a:spcBef>
                <a:spcPts val="75"/>
              </a:spcBef>
            </a:pPr>
            <a:r>
              <a:rPr sz="750" b="1" spc="-4" dirty="0">
                <a:latin typeface="Arial"/>
                <a:cs typeface="Arial"/>
              </a:rPr>
              <a:t>PO</a:t>
            </a:r>
            <a:r>
              <a:rPr sz="750" b="1" spc="-71" dirty="0">
                <a:latin typeface="Arial"/>
                <a:cs typeface="Arial"/>
              </a:rPr>
              <a:t> </a:t>
            </a:r>
            <a:r>
              <a:rPr sz="750" b="1" spc="-4" dirty="0">
                <a:latin typeface="Arial"/>
                <a:cs typeface="Arial"/>
              </a:rPr>
              <a:t>Acknowledgement</a:t>
            </a:r>
            <a:endParaRPr sz="750">
              <a:latin typeface="Arial"/>
              <a:cs typeface="Arial"/>
            </a:endParaRPr>
          </a:p>
        </p:txBody>
      </p:sp>
      <p:sp>
        <p:nvSpPr>
          <p:cNvPr id="20" name="object 20"/>
          <p:cNvSpPr/>
          <p:nvPr/>
        </p:nvSpPr>
        <p:spPr>
          <a:xfrm>
            <a:off x="5468649" y="3757525"/>
            <a:ext cx="1097756" cy="356711"/>
          </a:xfrm>
          <a:custGeom>
            <a:avLst/>
            <a:gdLst/>
            <a:ahLst/>
            <a:cxnLst/>
            <a:rect l="l" t="t" r="r" b="b"/>
            <a:pathLst>
              <a:path w="1463675" h="475614">
                <a:moveTo>
                  <a:pt x="237743" y="475488"/>
                </a:moveTo>
                <a:lnTo>
                  <a:pt x="0" y="237744"/>
                </a:lnTo>
                <a:lnTo>
                  <a:pt x="237743" y="0"/>
                </a:lnTo>
                <a:lnTo>
                  <a:pt x="237743" y="118872"/>
                </a:lnTo>
                <a:lnTo>
                  <a:pt x="1463674" y="118872"/>
                </a:lnTo>
                <a:lnTo>
                  <a:pt x="1463674" y="356615"/>
                </a:lnTo>
                <a:lnTo>
                  <a:pt x="237743" y="356615"/>
                </a:lnTo>
                <a:lnTo>
                  <a:pt x="237743" y="475488"/>
                </a:lnTo>
                <a:close/>
              </a:path>
            </a:pathLst>
          </a:custGeom>
          <a:solidFill>
            <a:srgbClr val="BEBEBE"/>
          </a:solidFill>
        </p:spPr>
        <p:txBody>
          <a:bodyPr wrap="square" lIns="0" tIns="0" rIns="0" bIns="0" rtlCol="0"/>
          <a:lstStyle/>
          <a:p>
            <a:endParaRPr sz="1013"/>
          </a:p>
        </p:txBody>
      </p:sp>
      <p:sp>
        <p:nvSpPr>
          <p:cNvPr id="21" name="object 21"/>
          <p:cNvSpPr txBox="1"/>
          <p:nvPr/>
        </p:nvSpPr>
        <p:spPr>
          <a:xfrm>
            <a:off x="5692858" y="3865348"/>
            <a:ext cx="737711" cy="125034"/>
          </a:xfrm>
          <a:prstGeom prst="rect">
            <a:avLst/>
          </a:prstGeom>
        </p:spPr>
        <p:txBody>
          <a:bodyPr vert="horz" wrap="square" lIns="0" tIns="9525" rIns="0" bIns="0" rtlCol="0">
            <a:spAutoFit/>
          </a:bodyPr>
          <a:lstStyle/>
          <a:p>
            <a:pPr marL="9525">
              <a:spcBef>
                <a:spcPts val="75"/>
              </a:spcBef>
            </a:pPr>
            <a:r>
              <a:rPr sz="750" b="1" spc="-4" dirty="0">
                <a:latin typeface="Arial"/>
                <a:cs typeface="Arial"/>
              </a:rPr>
              <a:t>Invoice</a:t>
            </a:r>
            <a:endParaRPr sz="750" dirty="0">
              <a:latin typeface="Arial"/>
              <a:cs typeface="Arial"/>
            </a:endParaRPr>
          </a:p>
        </p:txBody>
      </p:sp>
      <p:pic>
        <p:nvPicPr>
          <p:cNvPr id="28" name="Grafik 27" descr="Ein Bild, das Uhr enthält.&#10;&#10;Automatisch generierte Beschreibung">
            <a:extLst>
              <a:ext uri="{FF2B5EF4-FFF2-40B4-BE49-F238E27FC236}">
                <a16:creationId xmlns:a16="http://schemas.microsoft.com/office/drawing/2014/main" id="{8CEFF3A7-BEC5-40F8-8BFE-D5CB32D9C012}"/>
              </a:ext>
            </a:extLst>
          </p:cNvPr>
          <p:cNvPicPr>
            <a:picLocks noChangeAspect="1"/>
          </p:cNvPicPr>
          <p:nvPr/>
        </p:nvPicPr>
        <p:blipFill>
          <a:blip r:embed="rId4"/>
          <a:stretch>
            <a:fillRect/>
          </a:stretch>
        </p:blipFill>
        <p:spPr>
          <a:xfrm>
            <a:off x="736996" y="3359558"/>
            <a:ext cx="1571396" cy="378706"/>
          </a:xfrm>
          <a:prstGeom prst="rect">
            <a:avLst/>
          </a:prstGeom>
        </p:spPr>
      </p:pic>
      <p:sp>
        <p:nvSpPr>
          <p:cNvPr id="29" name="Titel 39">
            <a:extLst>
              <a:ext uri="{FF2B5EF4-FFF2-40B4-BE49-F238E27FC236}">
                <a16:creationId xmlns:a16="http://schemas.microsoft.com/office/drawing/2014/main" id="{0FCA8629-F227-4669-8E8D-72E17C79FB87}"/>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en-US" dirty="0"/>
              <a:t>Introduction to Coupa</a:t>
            </a:r>
          </a:p>
          <a:p>
            <a:r>
              <a:rPr lang="en-US" sz="1800" dirty="0">
                <a:solidFill>
                  <a:srgbClr val="49B8E7"/>
                </a:solidFill>
              </a:rPr>
              <a:t>What is Coupa?</a:t>
            </a:r>
          </a:p>
        </p:txBody>
      </p:sp>
      <p:sp>
        <p:nvSpPr>
          <p:cNvPr id="2" name="Foliennummernplatzhalter 1">
            <a:extLst>
              <a:ext uri="{FF2B5EF4-FFF2-40B4-BE49-F238E27FC236}">
                <a16:creationId xmlns:a16="http://schemas.microsoft.com/office/drawing/2014/main" id="{BB282E15-6A99-45FD-A8CE-146248C3E043}"/>
              </a:ext>
            </a:extLst>
          </p:cNvPr>
          <p:cNvSpPr>
            <a:spLocks noGrp="1"/>
          </p:cNvSpPr>
          <p:nvPr>
            <p:ph type="sldNum" sz="quarter" idx="12"/>
          </p:nvPr>
        </p:nvSpPr>
        <p:spPr/>
        <p:txBody>
          <a:bodyPr/>
          <a:lstStyle/>
          <a:p>
            <a:fld id="{D56DB8AA-803C-49D2-90AA-1140CE72DCD7}" type="slidenum">
              <a:rPr lang="de-DE" smtClean="0"/>
              <a:pPr/>
              <a:t>4</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16889"/>
            <a:ext cx="7985072"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Manage your Account</a:t>
            </a:r>
          </a:p>
          <a:p>
            <a:r>
              <a:rPr lang="en-GB" altLang="de-DE" sz="1800" dirty="0">
                <a:solidFill>
                  <a:srgbClr val="49B8E7"/>
                </a:solidFill>
              </a:rPr>
              <a:t>P</a:t>
            </a:r>
            <a:r>
              <a:rPr lang="en-GB" altLang="de-DE" sz="1800" dirty="0" bmk="">
                <a:solidFill>
                  <a:srgbClr val="49B8E7"/>
                </a:solidFill>
              </a:rPr>
              <a:t>rocess for updating information - </a:t>
            </a:r>
            <a:r>
              <a:rPr lang="en-GB" sz="1800" dirty="0" bmk="">
                <a:solidFill>
                  <a:srgbClr val="49B8E7"/>
                </a:solidFill>
              </a:rPr>
              <a:t>Changes/updates at vendor’s request</a:t>
            </a:r>
            <a:endParaRPr lang="en-GB" altLang="de-DE" sz="1600" dirty="0" bmk="">
              <a:solidFill>
                <a:srgbClr val="49B8E7"/>
              </a:solidFill>
              <a:latin typeface="Arial" panose="020B0604020202020204" pitchFamily="34" charset="0"/>
              <a:ea typeface="Arial Unicode MS" panose="020B0604020202020204" pitchFamily="34" charset="-128"/>
              <a:cs typeface="Arial" panose="020B0604020202020204" pitchFamily="34" charset="0"/>
            </a:endParaRPr>
          </a:p>
          <a:p>
            <a:endParaRPr lang="de-DE" sz="1800" dirty="0">
              <a:solidFill>
                <a:schemeClr val="tx1"/>
              </a:solidFill>
            </a:endParaRP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40</a:t>
            </a:fld>
            <a:endParaRPr lang="de-DE" dirty="0"/>
          </a:p>
        </p:txBody>
      </p:sp>
      <p:pic>
        <p:nvPicPr>
          <p:cNvPr id="14339" name="Grafik 86">
            <a:extLst>
              <a:ext uri="{FF2B5EF4-FFF2-40B4-BE49-F238E27FC236}">
                <a16:creationId xmlns:a16="http://schemas.microsoft.com/office/drawing/2014/main" id="{FC4B47EC-4EDD-45B9-9246-AAAA2EBFA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051" y="1032042"/>
            <a:ext cx="3753511" cy="1380741"/>
          </a:xfrm>
          <a:prstGeom prst="rect">
            <a:avLst/>
          </a:prstGeom>
          <a:noFill/>
          <a:extLst>
            <a:ext uri="{909E8E84-426E-40DD-AFC4-6F175D3DCCD1}">
              <a14:hiddenFill xmlns:a14="http://schemas.microsoft.com/office/drawing/2010/main">
                <a:solidFill>
                  <a:srgbClr val="FFFFFF"/>
                </a:solidFill>
              </a14:hiddenFill>
            </a:ext>
          </a:extLst>
        </p:spPr>
      </p:pic>
      <p:pic>
        <p:nvPicPr>
          <p:cNvPr id="14338" name="Grafik 83">
            <a:extLst>
              <a:ext uri="{FF2B5EF4-FFF2-40B4-BE49-F238E27FC236}">
                <a16:creationId xmlns:a16="http://schemas.microsoft.com/office/drawing/2014/main" id="{8064E048-18D6-4F94-9A51-591A431DF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992" y="2458890"/>
            <a:ext cx="3752571" cy="2132871"/>
          </a:xfrm>
          <a:prstGeom prst="rect">
            <a:avLst/>
          </a:prstGeom>
          <a:noFill/>
          <a:extLst>
            <a:ext uri="{909E8E84-426E-40DD-AFC4-6F175D3DCCD1}">
              <a14:hiddenFill xmlns:a14="http://schemas.microsoft.com/office/drawing/2010/main">
                <a:solidFill>
                  <a:srgbClr val="FFFFFF"/>
                </a:solidFill>
              </a14:hiddenFill>
            </a:ext>
          </a:extLst>
        </p:spPr>
      </p:pic>
      <p:pic>
        <p:nvPicPr>
          <p:cNvPr id="14337" name="Grafik 82">
            <a:extLst>
              <a:ext uri="{FF2B5EF4-FFF2-40B4-BE49-F238E27FC236}">
                <a16:creationId xmlns:a16="http://schemas.microsoft.com/office/drawing/2014/main" id="{FC9BDBBF-2C4D-4904-9EAF-CFB98A8E7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991" y="4621391"/>
            <a:ext cx="3752572" cy="4450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460B41DB-FEE5-4E58-AD70-24C15A9F6ABC}"/>
              </a:ext>
            </a:extLst>
          </p:cNvPr>
          <p:cNvSpPr>
            <a:spLocks noChangeArrowheads="1"/>
          </p:cNvSpPr>
          <p:nvPr/>
        </p:nvSpPr>
        <p:spPr bwMode="auto">
          <a:xfrm>
            <a:off x="230912" y="1157926"/>
            <a:ext cx="3918465"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Log in to CSP</a:t>
            </a: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endParaRPr lang="en-GB" altLang="de-DE"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endParaRPr lang="en-GB" altLang="de-DE"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endParaRPr lang="en-GB" altLang="de-DE"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endParaRPr lang="en-GB" altLang="de-DE"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endParaRPr lang="en-GB" altLang="de-DE"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endParaRPr lang="en-GB" altLang="de-DE"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endParaRPr lang="en-GB" altLang="de-DE"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endParaRPr lang="en-GB" altLang="de-DE"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Choose from the top navigation "</a:t>
            </a:r>
            <a:r>
              <a:rPr kumimoji="0" lang="en-GB" altLang="de-DE"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Profiles</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(1) - "</a:t>
            </a:r>
            <a:r>
              <a:rPr kumimoji="0" lang="en-GB" altLang="de-DE" sz="10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Your Customer Profiles</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(2) . </a:t>
            </a: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endParaRPr lang="en-GB" altLang="de-DE"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Then select the profile of the customer you want to change (3) .</a:t>
            </a: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endParaRPr lang="en-GB" altLang="de-DE" sz="10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r>
              <a:rPr lang="en-GB" altLang="de-DE" sz="1000" dirty="0">
                <a:latin typeface="Arial" panose="020B0604020202020204" pitchFamily="34" charset="0"/>
                <a:ea typeface="Calibri" panose="020F0502020204030204" pitchFamily="34" charset="0"/>
                <a:cs typeface="Arial" panose="020B0604020202020204" pitchFamily="34" charset="0"/>
              </a:rPr>
              <a:t>In the “Comment” field we will address our reason for the change request. (4)</a:t>
            </a:r>
            <a:endPar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endParaRPr kumimoji="0" lang="de-DE" altLang="de-DE" sz="600" b="0" i="0" u="none" strike="noStrike" cap="none" normalizeH="0" baseline="0" dirty="0">
              <a:ln>
                <a:noFill/>
              </a:ln>
              <a:solidFill>
                <a:schemeClr val="tx1"/>
              </a:solidFill>
              <a:effectLst/>
            </a:endParaRP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endParaRPr kumimoji="0" lang="de-DE" altLang="de-DE" sz="600" b="0" i="0" u="none" strike="noStrike" cap="none" normalizeH="0" baseline="0" dirty="0">
              <a:ln>
                <a:noFill/>
              </a:ln>
              <a:solidFill>
                <a:schemeClr val="tx1"/>
              </a:solidFill>
              <a:effectLst/>
            </a:endParaRPr>
          </a:p>
          <a:p>
            <a:pPr marL="171450" marR="0" lvl="0" indent="-171450" algn="just" defTabSz="914400" rtl="0" eaLnBrk="0" fontAlgn="base" latinLnBrk="0" hangingPunct="0">
              <a:lnSpc>
                <a:spcPct val="100000"/>
              </a:lnSpc>
              <a:spcBef>
                <a:spcPct val="0"/>
              </a:spcBef>
              <a:spcAft>
                <a:spcPct val="0"/>
              </a:spcAft>
              <a:buClr>
                <a:srgbClr val="49B8E7"/>
              </a:buClr>
              <a:buSzTx/>
              <a:buFont typeface="Wingdings" panose="05000000000000000000" pitchFamily="2" charset="2"/>
              <a:buChar char="§"/>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With the button "</a:t>
            </a:r>
            <a:r>
              <a:rPr lang="en-GB" altLang="de-DE" sz="1000" b="1" i="1" dirty="0">
                <a:solidFill>
                  <a:srgbClr val="2886C1"/>
                </a:solidFill>
                <a:latin typeface="Arial" panose="020B0604020202020204" pitchFamily="34" charset="0"/>
                <a:cs typeface="Arial" panose="020B0604020202020204" pitchFamily="34" charset="0"/>
              </a:rPr>
              <a:t>Update Info</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(5) you can enter the edit mode of the form.</a:t>
            </a:r>
            <a:endParaRPr kumimoji="0" lang="de-DE" altLang="de-DE"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GB" altLang="de-DE"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11D896B7-8F5A-4AD9-A1C9-5D28264732DC}"/>
              </a:ext>
            </a:extLst>
          </p:cNvPr>
          <p:cNvSpPr>
            <a:spLocks noChangeArrowheads="1"/>
          </p:cNvSpPr>
          <p:nvPr/>
        </p:nvSpPr>
        <p:spPr bwMode="auto">
          <a:xfrm>
            <a:off x="0" y="600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GB" altLang="de-DE" sz="1800" b="0" i="0" u="none" strike="noStrike" cap="none" normalizeH="0" baseline="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C35B464E-2437-4CEA-BBF8-B7A1007D333E}"/>
              </a:ext>
            </a:extLst>
          </p:cNvPr>
          <p:cNvSpPr>
            <a:spLocks noChangeArrowheads="1"/>
          </p:cNvSpPr>
          <p:nvPr/>
        </p:nvSpPr>
        <p:spPr bwMode="auto">
          <a:xfrm>
            <a:off x="0" y="670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33190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8141812"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Manage your Account</a:t>
            </a:r>
          </a:p>
          <a:p>
            <a:r>
              <a:rPr lang="en-GB" altLang="de-DE" sz="1800" dirty="0">
                <a:solidFill>
                  <a:srgbClr val="49B8E7"/>
                </a:solidFill>
              </a:rPr>
              <a:t>P</a:t>
            </a:r>
            <a:r>
              <a:rPr lang="en-GB" altLang="de-DE" sz="1800" dirty="0" bmk="">
                <a:solidFill>
                  <a:srgbClr val="49B8E7"/>
                </a:solidFill>
              </a:rPr>
              <a:t>rocess for updating information - </a:t>
            </a:r>
            <a:r>
              <a:rPr lang="en-GB" sz="1800" dirty="0" bmk="">
                <a:solidFill>
                  <a:srgbClr val="49B8E7"/>
                </a:solidFill>
              </a:rPr>
              <a:t>Changes/updates at vendor’s request</a:t>
            </a:r>
            <a:endParaRPr lang="de-DE" sz="1800" dirty="0" bmk="">
              <a:solidFill>
                <a:srgbClr val="49B8E7"/>
              </a:solidFill>
            </a:endParaRP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41</a:t>
            </a:fld>
            <a:endParaRPr lang="de-DE" dirty="0"/>
          </a:p>
        </p:txBody>
      </p:sp>
      <p:sp>
        <p:nvSpPr>
          <p:cNvPr id="3" name="Rectangle 2">
            <a:extLst>
              <a:ext uri="{FF2B5EF4-FFF2-40B4-BE49-F238E27FC236}">
                <a16:creationId xmlns:a16="http://schemas.microsoft.com/office/drawing/2014/main" id="{9AEE0A7C-A9D3-49F7-AC87-F66495D267FC}"/>
              </a:ext>
            </a:extLst>
          </p:cNvPr>
          <p:cNvSpPr>
            <a:spLocks noChangeArrowheads="1"/>
          </p:cNvSpPr>
          <p:nvPr/>
        </p:nvSpPr>
        <p:spPr bwMode="auto">
          <a:xfrm>
            <a:off x="270159" y="1028736"/>
            <a:ext cx="4755199"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If you want to update and change data, you can do this in the update process by simply overwriting the current data.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en-GB" altLang="de-DE" sz="1000" b="1" i="0" u="sng"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When changing bank data</a:t>
            </a:r>
            <a:r>
              <a:rPr kumimoji="0" lang="en-GB" altLang="de-DE" sz="1000" b="1"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 please note that only a complete bank data record can be updated</a:t>
            </a:r>
            <a:r>
              <a:rPr kumimoji="0" lang="en-GB" altLang="de-DE" sz="1000" b="0"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 </a:t>
            </a:r>
          </a:p>
          <a:p>
            <a:pPr marR="0" lvl="0" algn="just" defTabSz="914400" rtl="0" eaLnBrk="0" fontAlgn="base" latinLnBrk="0" hangingPunct="0">
              <a:lnSpc>
                <a:spcPct val="100000"/>
              </a:lnSpc>
              <a:spcBef>
                <a:spcPct val="0"/>
              </a:spcBef>
              <a:spcAft>
                <a:spcPct val="0"/>
              </a:spcAft>
              <a:buClrTx/>
              <a:buSzTx/>
              <a:tabLst/>
            </a:pPr>
            <a:endParaRPr kumimoji="0" lang="en-GB" altLang="de-DE" sz="1000" b="0"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GB" altLang="de-DE" sz="1000" b="1"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This means that you have to set the existing bank data record to be updated to Inactive (1), then </a:t>
            </a:r>
          </a:p>
          <a:p>
            <a:pPr marL="171450" marR="0" lvl="0" indent="-171450" algn="just" defTabSz="914400" rtl="0" eaLnBrk="0" fontAlgn="base" latinLnBrk="0" hangingPunct="0">
              <a:lnSpc>
                <a:spcPct val="100000"/>
              </a:lnSpc>
              <a:spcBef>
                <a:spcPct val="0"/>
              </a:spcBef>
              <a:spcAft>
                <a:spcPct val="0"/>
              </a:spcAft>
              <a:buClrTx/>
              <a:buSzTx/>
              <a:buFont typeface="Symbol" panose="05050102010706020507" pitchFamily="18" charset="2"/>
              <a:buChar char="-"/>
              <a:tabLst/>
            </a:pPr>
            <a:endParaRPr lang="en-GB" altLang="de-DE" sz="10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GB" altLang="de-DE" sz="1000" b="1"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add a new bank data record (2). </a:t>
            </a:r>
          </a:p>
          <a:p>
            <a:pPr marL="171450" marR="0" lvl="0" indent="-171450" algn="just" defTabSz="914400" rtl="0" eaLnBrk="0" fontAlgn="base" latinLnBrk="0" hangingPunct="0">
              <a:lnSpc>
                <a:spcPct val="100000"/>
              </a:lnSpc>
              <a:spcBef>
                <a:spcPct val="0"/>
              </a:spcBef>
              <a:spcAft>
                <a:spcPct val="0"/>
              </a:spcAft>
              <a:buClrTx/>
              <a:buSzTx/>
              <a:buFont typeface="Symbol" panose="05050102010706020507" pitchFamily="18" charset="2"/>
              <a:buChar char="-"/>
              <a:tabLst/>
            </a:pPr>
            <a:endParaRPr lang="en-GB" altLang="de-DE" sz="10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GB" altLang="de-DE" sz="1000" b="1" i="0" u="none" strike="noStrike" cap="none" normalizeH="0" baseline="0" dirty="0">
                <a:ln>
                  <a:noFill/>
                </a:ln>
                <a:solidFill>
                  <a:srgbClr val="0070C0"/>
                </a:solidFill>
                <a:effectLst/>
                <a:latin typeface="Arial" panose="020B0604020202020204" pitchFamily="34" charset="0"/>
                <a:ea typeface="Calibri" panose="020F0502020204030204" pitchFamily="34" charset="0"/>
                <a:cs typeface="Arial" panose="020B0604020202020204" pitchFamily="34" charset="0"/>
              </a:rPr>
              <a:t>Don´t forget adding the proof of bank account (3):</a:t>
            </a:r>
            <a:endParaRPr kumimoji="0" lang="de-DE" altLang="de-DE"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5361" name="Grafik 84">
            <a:extLst>
              <a:ext uri="{FF2B5EF4-FFF2-40B4-BE49-F238E27FC236}">
                <a16:creationId xmlns:a16="http://schemas.microsoft.com/office/drawing/2014/main" id="{05E888A1-A439-48EE-A360-39CB5FE3B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574" y="1048991"/>
            <a:ext cx="3477267" cy="38285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C1AA89C-F803-45E3-A817-6D598C1B57A5}"/>
              </a:ext>
            </a:extLst>
          </p:cNvPr>
          <p:cNvSpPr>
            <a:spLocks noChangeArrowheads="1"/>
          </p:cNvSpPr>
          <p:nvPr/>
        </p:nvSpPr>
        <p:spPr bwMode="auto">
          <a:xfrm>
            <a:off x="270158" y="4380291"/>
            <a:ext cx="48550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complete the change process, click on the “</a:t>
            </a:r>
            <a:r>
              <a:rPr lang="en-GB" altLang="de-DE" sz="1000" b="1" i="1" dirty="0">
                <a:solidFill>
                  <a:srgbClr val="2886C1"/>
                </a:solidFill>
                <a:latin typeface="Arial" panose="020B0604020202020204" pitchFamily="34" charset="0"/>
                <a:cs typeface="Arial" panose="020B0604020202020204" pitchFamily="34" charset="0"/>
              </a:rPr>
              <a:t>Submit for Approval</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button (4) to forward the update to Munich Re for approval.</a:t>
            </a:r>
            <a:endParaRPr kumimoji="0" lang="en-GB"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17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39">
            <a:extLst>
              <a:ext uri="{FF2B5EF4-FFF2-40B4-BE49-F238E27FC236}">
                <a16:creationId xmlns:a16="http://schemas.microsoft.com/office/drawing/2014/main" id="{3B851780-510F-4596-8C03-5057CD8FF6C2}"/>
              </a:ext>
            </a:extLst>
          </p:cNvPr>
          <p:cNvSpPr txBox="1">
            <a:spLocks/>
          </p:cNvSpPr>
          <p:nvPr/>
        </p:nvSpPr>
        <p:spPr>
          <a:xfrm>
            <a:off x="306000" y="360363"/>
            <a:ext cx="8141812"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Manage your Account</a:t>
            </a:r>
          </a:p>
          <a:p>
            <a:r>
              <a:rPr lang="en-GB" altLang="de-DE" sz="1800" dirty="0">
                <a:solidFill>
                  <a:srgbClr val="49B8E7"/>
                </a:solidFill>
              </a:rPr>
              <a:t>P</a:t>
            </a:r>
            <a:r>
              <a:rPr lang="en-GB" altLang="de-DE" sz="1800" dirty="0" bmk="">
                <a:solidFill>
                  <a:srgbClr val="49B8E7"/>
                </a:solidFill>
              </a:rPr>
              <a:t>rocess for updating information - </a:t>
            </a:r>
            <a:r>
              <a:rPr lang="en-GB" sz="1800" dirty="0" bmk="">
                <a:solidFill>
                  <a:srgbClr val="49B8E7"/>
                </a:solidFill>
              </a:rPr>
              <a:t>Changes/updates at Munich Re’s request</a:t>
            </a:r>
            <a:endParaRPr lang="de-DE" sz="1800" dirty="0" bmk="">
              <a:solidFill>
                <a:srgbClr val="49B8E7"/>
              </a:solidFill>
            </a:endParaRPr>
          </a:p>
          <a:p>
            <a:endParaRPr lang="en-GB" altLang="de-DE" sz="1800" dirty="0">
              <a:solidFill>
                <a:schemeClr val="accent1"/>
              </a:solidFill>
            </a:endParaRPr>
          </a:p>
        </p:txBody>
      </p:sp>
      <p:sp>
        <p:nvSpPr>
          <p:cNvPr id="2" name="Foliennummernplatzhalter 1">
            <a:extLst>
              <a:ext uri="{FF2B5EF4-FFF2-40B4-BE49-F238E27FC236}">
                <a16:creationId xmlns:a16="http://schemas.microsoft.com/office/drawing/2014/main" id="{F4721075-ECFF-43FB-B248-3358CB21A07D}"/>
              </a:ext>
            </a:extLst>
          </p:cNvPr>
          <p:cNvSpPr>
            <a:spLocks noGrp="1"/>
          </p:cNvSpPr>
          <p:nvPr>
            <p:ph type="sldNum" sz="quarter" idx="12"/>
          </p:nvPr>
        </p:nvSpPr>
        <p:spPr/>
        <p:txBody>
          <a:bodyPr/>
          <a:lstStyle/>
          <a:p>
            <a:fld id="{D56DB8AA-803C-49D2-90AA-1140CE72DCD7}" type="slidenum">
              <a:rPr lang="de-DE" smtClean="0"/>
              <a:pPr/>
              <a:t>42</a:t>
            </a:fld>
            <a:endParaRPr lang="de-DE" dirty="0"/>
          </a:p>
        </p:txBody>
      </p:sp>
      <p:pic>
        <p:nvPicPr>
          <p:cNvPr id="18435" name="Grafik 85">
            <a:extLst>
              <a:ext uri="{FF2B5EF4-FFF2-40B4-BE49-F238E27FC236}">
                <a16:creationId xmlns:a16="http://schemas.microsoft.com/office/drawing/2014/main" id="{96564EE3-BC06-457B-BE18-B1769D5F2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607" y="1013795"/>
            <a:ext cx="3090956" cy="1477792"/>
          </a:xfrm>
          <a:prstGeom prst="rect">
            <a:avLst/>
          </a:prstGeom>
          <a:noFill/>
          <a:extLst>
            <a:ext uri="{909E8E84-426E-40DD-AFC4-6F175D3DCCD1}">
              <a14:hiddenFill xmlns:a14="http://schemas.microsoft.com/office/drawing/2010/main">
                <a:solidFill>
                  <a:srgbClr val="FFFFFF"/>
                </a:solidFill>
              </a14:hiddenFill>
            </a:ext>
          </a:extLst>
        </p:spPr>
      </p:pic>
      <p:pic>
        <p:nvPicPr>
          <p:cNvPr id="18433" name="Grafik 88">
            <a:extLst>
              <a:ext uri="{FF2B5EF4-FFF2-40B4-BE49-F238E27FC236}">
                <a16:creationId xmlns:a16="http://schemas.microsoft.com/office/drawing/2014/main" id="{B427F7DA-0161-4A2C-85C8-E1761956A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828" y="3289421"/>
            <a:ext cx="3825735" cy="16117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25A5D477-EB04-4447-B420-C74254ADBC8A}"/>
              </a:ext>
            </a:extLst>
          </p:cNvPr>
          <p:cNvSpPr>
            <a:spLocks noChangeArrowheads="1"/>
          </p:cNvSpPr>
          <p:nvPr/>
        </p:nvSpPr>
        <p:spPr bwMode="auto">
          <a:xfrm>
            <a:off x="215153" y="936851"/>
            <a:ext cx="49177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If Munich Re needs your data to be changed or updated, you will receive an e-mail from Munich Re requesting you to make the changes. Please use the “</a:t>
            </a:r>
            <a:r>
              <a:rPr lang="en-GB" altLang="de-DE" sz="1000" b="1" i="1" dirty="0">
                <a:solidFill>
                  <a:srgbClr val="2886C1"/>
                </a:solidFill>
                <a:latin typeface="Arial" panose="020B0604020202020204" pitchFamily="34" charset="0"/>
                <a:cs typeface="Arial" panose="020B0604020202020204" pitchFamily="34" charset="0"/>
              </a:rPr>
              <a:t>Update Profile</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button to log in.</a:t>
            </a:r>
            <a:endParaRPr kumimoji="0" lang="de-DE" altLang="de-D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7420866E-B5E6-45C5-94D6-0B544B7FDB2C}"/>
              </a:ext>
            </a:extLst>
          </p:cNvPr>
          <p:cNvSpPr>
            <a:spLocks noChangeArrowheads="1"/>
          </p:cNvSpPr>
          <p:nvPr/>
        </p:nvSpPr>
        <p:spPr bwMode="auto">
          <a:xfrm>
            <a:off x="253574" y="3427920"/>
            <a:ext cx="363029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You will find more information on the need for changes in the upper comment field (1) on the Munich Re profile page.</a:t>
            </a:r>
            <a:endParaRPr kumimoji="0" lang="de-DE" altLang="de-DE"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7">
            <a:extLst>
              <a:ext uri="{FF2B5EF4-FFF2-40B4-BE49-F238E27FC236}">
                <a16:creationId xmlns:a16="http://schemas.microsoft.com/office/drawing/2014/main" id="{6E10E299-BD77-4765-8FFC-F430BBDCC9B6}"/>
              </a:ext>
            </a:extLst>
          </p:cNvPr>
          <p:cNvSpPr>
            <a:spLocks noChangeArrowheads="1"/>
          </p:cNvSpPr>
          <p:nvPr/>
        </p:nvSpPr>
        <p:spPr bwMode="auto">
          <a:xfrm>
            <a:off x="306000" y="4492465"/>
            <a:ext cx="382573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Please </a:t>
            </a:r>
            <a:r>
              <a:rPr lang="en-GB" altLang="de-DE" sz="1000" b="1" i="1" dirty="0">
                <a:solidFill>
                  <a:srgbClr val="2886C1"/>
                </a:solidFill>
                <a:latin typeface="Arial" panose="020B0604020202020204" pitchFamily="34" charset="0"/>
                <a:cs typeface="Arial" panose="020B0604020202020204" pitchFamily="34" charset="0"/>
              </a:rPr>
              <a:t>save</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your input when the changes have been made</a:t>
            </a:r>
            <a:r>
              <a:rPr kumimoji="0" lang="en-GB"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and s</a:t>
            </a:r>
            <a:r>
              <a:rPr kumimoji="0" lang="en-GB" altLang="de-DE"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ubmit for approval to Munich Re.</a:t>
            </a:r>
            <a:r>
              <a:rPr kumimoji="0" lang="de-DE" altLang="de-DE" sz="600" b="0" i="0" u="none" strike="noStrike" cap="none" normalizeH="0" baseline="0" dirty="0">
                <a:ln>
                  <a:noFill/>
                </a:ln>
                <a:solidFill>
                  <a:schemeClr val="tx1"/>
                </a:solidFill>
                <a:effectLst/>
              </a:rPr>
              <a:t> </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26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6BB5CC3-3F8E-4F2E-8D2A-3C028F192740}"/>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5" r="15"/>
          <a:stretch>
            <a:fillRect/>
          </a:stretch>
        </p:blipFill>
        <p:spPr bwMode="auto">
          <a:xfrm>
            <a:off x="0" y="0"/>
            <a:ext cx="9144000" cy="5144400"/>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C79FD52B-7142-4FB3-8C6D-4ADEDC39F9EC}"/>
              </a:ext>
            </a:extLst>
          </p:cNvPr>
          <p:cNvSpPr>
            <a:spLocks noGrp="1"/>
          </p:cNvSpPr>
          <p:nvPr>
            <p:ph type="title"/>
          </p:nvPr>
        </p:nvSpPr>
        <p:spPr/>
        <p:txBody>
          <a:bodyPr/>
          <a:lstStyle/>
          <a:p>
            <a:r>
              <a:rPr lang="de-DE" b="1" spc="-4" dirty="0"/>
              <a:t>Purchase</a:t>
            </a:r>
            <a:r>
              <a:rPr lang="de-DE" b="1" spc="-68" dirty="0"/>
              <a:t> </a:t>
            </a:r>
            <a:r>
              <a:rPr lang="de-DE" b="1" spc="-4" dirty="0"/>
              <a:t>Orders</a:t>
            </a:r>
            <a:endParaRPr lang="de-DE" dirty="0"/>
          </a:p>
        </p:txBody>
      </p:sp>
      <p:sp>
        <p:nvSpPr>
          <p:cNvPr id="4" name="Textplatzhalter 3">
            <a:extLst>
              <a:ext uri="{FF2B5EF4-FFF2-40B4-BE49-F238E27FC236}">
                <a16:creationId xmlns:a16="http://schemas.microsoft.com/office/drawing/2014/main" id="{06D11BA0-C475-4A9B-AE1A-1CBE6DA3C69C}"/>
              </a:ext>
            </a:extLst>
          </p:cNvPr>
          <p:cNvSpPr>
            <a:spLocks noGrp="1"/>
          </p:cNvSpPr>
          <p:nvPr>
            <p:ph type="body" sz="quarter" idx="24"/>
          </p:nvPr>
        </p:nvSpPr>
        <p:spPr/>
        <p:txBody>
          <a:bodyPr/>
          <a:lstStyle/>
          <a:p>
            <a:r>
              <a:rPr lang="de-DE" dirty="0">
                <a:solidFill>
                  <a:srgbClr val="49B8E7"/>
                </a:solidFill>
              </a:rPr>
              <a:t>4</a:t>
            </a:r>
          </a:p>
        </p:txBody>
      </p:sp>
      <p:sp>
        <p:nvSpPr>
          <p:cNvPr id="5" name="Textplatzhalter 4">
            <a:extLst>
              <a:ext uri="{FF2B5EF4-FFF2-40B4-BE49-F238E27FC236}">
                <a16:creationId xmlns:a16="http://schemas.microsoft.com/office/drawing/2014/main" id="{87BDB571-AE40-43EA-80D0-236E84FAAF1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76964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39">
            <a:extLst>
              <a:ext uri="{FF2B5EF4-FFF2-40B4-BE49-F238E27FC236}">
                <a16:creationId xmlns:a16="http://schemas.microsoft.com/office/drawing/2014/main" id="{6031800B-72CE-4942-BEA2-8843C88C205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Purchase Orders</a:t>
            </a:r>
          </a:p>
          <a:p>
            <a:r>
              <a:rPr lang="de-DE" sz="1800" dirty="0">
                <a:solidFill>
                  <a:srgbClr val="49B8E7"/>
                </a:solidFill>
              </a:rPr>
              <a:t>PO Transition Strategy</a:t>
            </a:r>
          </a:p>
        </p:txBody>
      </p:sp>
      <p:sp>
        <p:nvSpPr>
          <p:cNvPr id="20" name="object 2">
            <a:extLst>
              <a:ext uri="{FF2B5EF4-FFF2-40B4-BE49-F238E27FC236}">
                <a16:creationId xmlns:a16="http://schemas.microsoft.com/office/drawing/2014/main" id="{80856C59-E3FE-4878-B479-0E070E11198B}"/>
              </a:ext>
            </a:extLst>
          </p:cNvPr>
          <p:cNvSpPr txBox="1"/>
          <p:nvPr/>
        </p:nvSpPr>
        <p:spPr>
          <a:xfrm>
            <a:off x="306000" y="1116658"/>
            <a:ext cx="7901940" cy="2823209"/>
          </a:xfrm>
          <a:prstGeom prst="rect">
            <a:avLst/>
          </a:prstGeom>
        </p:spPr>
        <p:txBody>
          <a:bodyPr vert="horz" wrap="square" lIns="0" tIns="12065" rIns="0" bIns="0" rtlCol="0">
            <a:spAutoFit/>
          </a:bodyPr>
          <a:lstStyle/>
          <a:p>
            <a:pPr marL="12700" marR="10160" indent="-635">
              <a:lnSpc>
                <a:spcPct val="140000"/>
              </a:lnSpc>
              <a:spcBef>
                <a:spcPts val="95"/>
              </a:spcBef>
            </a:pPr>
            <a:r>
              <a:rPr sz="1000" spc="-40" dirty="0">
                <a:latin typeface="Arial" panose="020B0604020202020204" pitchFamily="34" charset="0"/>
                <a:cs typeface="Arial" panose="020B0604020202020204" pitchFamily="34" charset="0"/>
              </a:rPr>
              <a:t>Your </a:t>
            </a:r>
            <a:r>
              <a:rPr sz="1000" spc="-10" dirty="0">
                <a:latin typeface="Arial" panose="020B0604020202020204" pitchFamily="34" charset="0"/>
                <a:cs typeface="Arial" panose="020B0604020202020204" pitchFamily="34" charset="0"/>
              </a:rPr>
              <a:t>current </a:t>
            </a:r>
            <a:r>
              <a:rPr sz="1000" spc="-5" dirty="0">
                <a:latin typeface="Arial" panose="020B0604020202020204" pitchFamily="34" charset="0"/>
                <a:cs typeface="Arial" panose="020B0604020202020204" pitchFamily="34" charset="0"/>
              </a:rPr>
              <a:t>open </a:t>
            </a:r>
            <a:r>
              <a:rPr sz="1000" dirty="0">
                <a:latin typeface="Arial" panose="020B0604020202020204" pitchFamily="34" charset="0"/>
                <a:cs typeface="Arial" panose="020B0604020202020204" pitchFamily="34" charset="0"/>
              </a:rPr>
              <a:t>POs </a:t>
            </a:r>
            <a:r>
              <a:rPr sz="1000" spc="-10" dirty="0">
                <a:latin typeface="Arial" panose="020B0604020202020204" pitchFamily="34" charset="0"/>
                <a:cs typeface="Arial" panose="020B0604020202020204" pitchFamily="34" charset="0"/>
              </a:rPr>
              <a:t>will </a:t>
            </a:r>
            <a:r>
              <a:rPr sz="1000" spc="-5" dirty="0">
                <a:latin typeface="Arial" panose="020B0604020202020204" pitchFamily="34" charset="0"/>
                <a:cs typeface="Arial" panose="020B0604020202020204" pitchFamily="34" charset="0"/>
              </a:rPr>
              <a:t>go through </a:t>
            </a:r>
            <a:r>
              <a:rPr sz="1000" dirty="0">
                <a:latin typeface="Arial" panose="020B0604020202020204" pitchFamily="34" charset="0"/>
                <a:cs typeface="Arial" panose="020B0604020202020204" pitchFamily="34" charset="0"/>
              </a:rPr>
              <a:t>a </a:t>
            </a:r>
            <a:r>
              <a:rPr sz="1000" spc="-5" dirty="0">
                <a:latin typeface="Arial" panose="020B0604020202020204" pitchFamily="34" charset="0"/>
                <a:cs typeface="Arial" panose="020B0604020202020204" pitchFamily="34" charset="0"/>
              </a:rPr>
              <a:t>transition period. </a:t>
            </a:r>
            <a:r>
              <a:rPr sz="1000" spc="-10" dirty="0">
                <a:latin typeface="Arial" panose="020B0604020202020204" pitchFamily="34" charset="0"/>
                <a:cs typeface="Arial" panose="020B0604020202020204" pitchFamily="34" charset="0"/>
              </a:rPr>
              <a:t>The </a:t>
            </a:r>
            <a:r>
              <a:rPr sz="1000" dirty="0">
                <a:latin typeface="Arial" panose="020B0604020202020204" pitchFamily="34" charset="0"/>
                <a:cs typeface="Arial" panose="020B0604020202020204" pitchFamily="34" charset="0"/>
              </a:rPr>
              <a:t>PO </a:t>
            </a:r>
            <a:r>
              <a:rPr sz="1000" spc="-5" dirty="0">
                <a:latin typeface="Arial" panose="020B0604020202020204" pitchFamily="34" charset="0"/>
                <a:cs typeface="Arial" panose="020B0604020202020204" pitchFamily="34" charset="0"/>
              </a:rPr>
              <a:t>transition strategy </a:t>
            </a:r>
            <a:r>
              <a:rPr sz="1000" spc="-10" dirty="0">
                <a:latin typeface="Arial" panose="020B0604020202020204" pitchFamily="34" charset="0"/>
                <a:cs typeface="Arial" panose="020B0604020202020204" pitchFamily="34" charset="0"/>
              </a:rPr>
              <a:t>will have two</a:t>
            </a:r>
            <a:r>
              <a:rPr lang="de-DE" sz="1000" spc="-10"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scenarios:</a:t>
            </a:r>
            <a:endParaRPr sz="1000" dirty="0">
              <a:latin typeface="Arial" panose="020B0604020202020204" pitchFamily="34" charset="0"/>
              <a:cs typeface="Arial" panose="020B0604020202020204" pitchFamily="34" charset="0"/>
            </a:endParaRPr>
          </a:p>
          <a:p>
            <a:pPr>
              <a:lnSpc>
                <a:spcPct val="100000"/>
              </a:lnSpc>
              <a:spcBef>
                <a:spcPts val="15"/>
              </a:spcBef>
            </a:pPr>
            <a:endParaRPr sz="1000" dirty="0">
              <a:latin typeface="Arial" panose="020B0604020202020204" pitchFamily="34" charset="0"/>
              <a:cs typeface="Arial" panose="020B0604020202020204" pitchFamily="34" charset="0"/>
            </a:endParaRPr>
          </a:p>
          <a:p>
            <a:pPr marL="12700">
              <a:lnSpc>
                <a:spcPct val="100000"/>
              </a:lnSpc>
            </a:pPr>
            <a:r>
              <a:rPr sz="1000" b="1" u="heavy" dirty="0">
                <a:uFill>
                  <a:solidFill>
                    <a:srgbClr val="000000"/>
                  </a:solidFill>
                </a:uFill>
                <a:latin typeface="Arial" panose="020B0604020202020204" pitchFamily="34" charset="0"/>
                <a:cs typeface="Arial" panose="020B0604020202020204" pitchFamily="34" charset="0"/>
              </a:rPr>
              <a:t>PO </a:t>
            </a:r>
            <a:r>
              <a:rPr sz="1000" b="1" u="heavy" spc="-5" dirty="0">
                <a:uFill>
                  <a:solidFill>
                    <a:srgbClr val="000000"/>
                  </a:solidFill>
                </a:uFill>
                <a:latin typeface="Arial" panose="020B0604020202020204" pitchFamily="34" charset="0"/>
                <a:cs typeface="Arial" panose="020B0604020202020204" pitchFamily="34" charset="0"/>
              </a:rPr>
              <a:t>sunset strategy</a:t>
            </a:r>
            <a:r>
              <a:rPr sz="1000" b="1" spc="-70" dirty="0">
                <a:latin typeface="Arial" panose="020B0604020202020204" pitchFamily="34" charset="0"/>
                <a:cs typeface="Arial" panose="020B0604020202020204" pitchFamily="34" charset="0"/>
              </a:rPr>
              <a:t> </a:t>
            </a:r>
            <a:r>
              <a:rPr sz="1000" b="1"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84150" marR="5080" indent="-171450">
              <a:lnSpc>
                <a:spcPct val="140000"/>
              </a:lnSpc>
              <a:buClr>
                <a:srgbClr val="49B8E7"/>
              </a:buClr>
              <a:buFont typeface="Wingdings" panose="05000000000000000000" pitchFamily="2" charset="2"/>
              <a:buChar char="§"/>
              <a:tabLst>
                <a:tab pos="240665" algn="l"/>
                <a:tab pos="241300" algn="l"/>
              </a:tabLst>
            </a:pPr>
            <a:r>
              <a:rPr sz="1000" spc="-5" dirty="0">
                <a:latin typeface="Arial" panose="020B0604020202020204" pitchFamily="34" charset="0"/>
                <a:cs typeface="Arial" panose="020B0604020202020204" pitchFamily="34" charset="0"/>
              </a:rPr>
              <a:t>The old POs will continue to be invoiced as usual, through the old invoicing method you are using</a:t>
            </a:r>
            <a:r>
              <a:rPr lang="de-DE" sz="1000" spc="-5"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today, until they are completed.</a:t>
            </a:r>
          </a:p>
          <a:p>
            <a:pPr marL="183515" marR="6350" indent="-171450">
              <a:lnSpc>
                <a:spcPct val="140000"/>
              </a:lnSpc>
              <a:buClr>
                <a:srgbClr val="49B8E7"/>
              </a:buClr>
              <a:buFont typeface="Wingdings" panose="05000000000000000000" pitchFamily="2" charset="2"/>
              <a:buChar char="§"/>
              <a:tabLst>
                <a:tab pos="240665" algn="l"/>
                <a:tab pos="241300" algn="l"/>
              </a:tabLst>
            </a:pPr>
            <a:r>
              <a:rPr sz="1000" spc="-5" dirty="0">
                <a:latin typeface="Arial" panose="020B0604020202020204" pitchFamily="34" charset="0"/>
                <a:cs typeface="Arial" panose="020B0604020202020204" pitchFamily="34" charset="0"/>
              </a:rPr>
              <a:t>All new POs, sent to you after the Go Live date</a:t>
            </a:r>
            <a:r>
              <a:rPr lang="de-DE" sz="1000" spc="-5" dirty="0">
                <a:latin typeface="Arial" panose="020B0604020202020204" pitchFamily="34" charset="0"/>
                <a:cs typeface="Arial" panose="020B0604020202020204" pitchFamily="34" charset="0"/>
              </a:rPr>
              <a:t> of July 6th</a:t>
            </a:r>
            <a:r>
              <a:rPr sz="1000" spc="-5" dirty="0">
                <a:latin typeface="Arial" panose="020B0604020202020204" pitchFamily="34" charset="0"/>
                <a:cs typeface="Arial" panose="020B0604020202020204" pitchFamily="34" charset="0"/>
              </a:rPr>
              <a:t>, will be sent through Coupa. As a result, all</a:t>
            </a:r>
            <a:r>
              <a:rPr lang="de-DE" sz="1000" spc="-5"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invoices for these new POs need to be submitted through</a:t>
            </a:r>
            <a:r>
              <a:rPr lang="de-DE" sz="1000" spc="-5"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Coupa.</a:t>
            </a:r>
            <a:endParaRPr lang="de-DE" sz="1000" spc="-5" dirty="0">
              <a:latin typeface="Arial" panose="020B0604020202020204" pitchFamily="34" charset="0"/>
              <a:cs typeface="Arial" panose="020B0604020202020204" pitchFamily="34" charset="0"/>
            </a:endParaRPr>
          </a:p>
          <a:p>
            <a:pPr marL="183515" marR="6350" indent="-171450">
              <a:lnSpc>
                <a:spcPct val="140000"/>
              </a:lnSpc>
              <a:buClr>
                <a:srgbClr val="49B8E7"/>
              </a:buClr>
              <a:buFont typeface="Wingdings" panose="05000000000000000000" pitchFamily="2" charset="2"/>
              <a:buChar char="§"/>
              <a:tabLst>
                <a:tab pos="240665" algn="l"/>
                <a:tab pos="241300" algn="l"/>
              </a:tabLst>
            </a:pPr>
            <a:r>
              <a:rPr sz="1000" spc="-5" dirty="0">
                <a:latin typeface="Arial" panose="020B0604020202020204" pitchFamily="34" charset="0"/>
                <a:cs typeface="Arial" panose="020B0604020202020204" pitchFamily="34" charset="0"/>
              </a:rPr>
              <a:t>The old invoicing method will NO LONGER be in operation after the Go Live date for new P</a:t>
            </a:r>
            <a:r>
              <a:rPr lang="de-DE" sz="1000" spc="-5" dirty="0">
                <a:latin typeface="Arial" panose="020B0604020202020204" pitchFamily="34" charset="0"/>
                <a:cs typeface="Arial" panose="020B0604020202020204" pitchFamily="34" charset="0"/>
              </a:rPr>
              <a:t>o</a:t>
            </a:r>
            <a:r>
              <a:rPr sz="1000" spc="-5" dirty="0">
                <a:latin typeface="Arial" panose="020B0604020202020204" pitchFamily="34" charset="0"/>
                <a:cs typeface="Arial" panose="020B0604020202020204" pitchFamily="34" charset="0"/>
              </a:rPr>
              <a:t>s</a:t>
            </a:r>
            <a:r>
              <a:rPr lang="de-DE" sz="1000" spc="-5" dirty="0">
                <a:latin typeface="Arial" panose="020B0604020202020204" pitchFamily="34" charset="0"/>
                <a:cs typeface="Arial" panose="020B0604020202020204" pitchFamily="34" charset="0"/>
              </a:rPr>
              <a:t> at July 6th</a:t>
            </a:r>
            <a:r>
              <a:rPr sz="1000" spc="-5" dirty="0">
                <a:latin typeface="Arial" panose="020B0604020202020204" pitchFamily="34" charset="0"/>
                <a:cs typeface="Arial" panose="020B0604020202020204" pitchFamily="34" charset="0"/>
              </a:rPr>
              <a:t>.</a:t>
            </a:r>
          </a:p>
          <a:p>
            <a:pPr>
              <a:lnSpc>
                <a:spcPct val="100000"/>
              </a:lnSpc>
              <a:spcBef>
                <a:spcPts val="55"/>
              </a:spcBef>
              <a:buChar char="•"/>
            </a:pPr>
            <a:endParaRPr sz="1000" dirty="0">
              <a:latin typeface="Arial" panose="020B0604020202020204" pitchFamily="34" charset="0"/>
              <a:cs typeface="Arial" panose="020B0604020202020204" pitchFamily="34" charset="0"/>
            </a:endParaRPr>
          </a:p>
          <a:p>
            <a:pPr marL="12700" algn="just">
              <a:lnSpc>
                <a:spcPct val="100000"/>
              </a:lnSpc>
            </a:pPr>
            <a:r>
              <a:rPr sz="1000" b="1" u="heavy" dirty="0">
                <a:uFill>
                  <a:solidFill>
                    <a:srgbClr val="000000"/>
                  </a:solidFill>
                </a:uFill>
                <a:latin typeface="Arial" panose="020B0604020202020204" pitchFamily="34" charset="0"/>
                <a:cs typeface="Arial" panose="020B0604020202020204" pitchFamily="34" charset="0"/>
              </a:rPr>
              <a:t>PO </a:t>
            </a:r>
            <a:r>
              <a:rPr sz="1000" b="1" u="heavy" spc="-5" dirty="0">
                <a:uFill>
                  <a:solidFill>
                    <a:srgbClr val="000000"/>
                  </a:solidFill>
                </a:uFill>
                <a:latin typeface="Arial" panose="020B0604020202020204" pitchFamily="34" charset="0"/>
                <a:cs typeface="Arial" panose="020B0604020202020204" pitchFamily="34" charset="0"/>
              </a:rPr>
              <a:t>cutover strategy</a:t>
            </a:r>
            <a:r>
              <a:rPr sz="1000" b="1" spc="-55" dirty="0">
                <a:latin typeface="Arial" panose="020B0604020202020204" pitchFamily="34" charset="0"/>
                <a:cs typeface="Arial" panose="020B0604020202020204" pitchFamily="34" charset="0"/>
              </a:rPr>
              <a:t> </a:t>
            </a:r>
            <a:r>
              <a:rPr sz="1000" b="1"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241300" marR="5715" indent="-229235" algn="just">
              <a:lnSpc>
                <a:spcPct val="140000"/>
              </a:lnSpc>
              <a:buClr>
                <a:srgbClr val="49B8E7"/>
              </a:buClr>
              <a:buFont typeface="Wingdings" panose="05000000000000000000" pitchFamily="2" charset="2"/>
              <a:buChar char="§"/>
              <a:tabLst>
                <a:tab pos="241300" algn="l"/>
              </a:tabLst>
            </a:pPr>
            <a:r>
              <a:rPr sz="1000" spc="-5" dirty="0">
                <a:latin typeface="Arial" panose="020B0604020202020204" pitchFamily="34" charset="0"/>
                <a:cs typeface="Arial" panose="020B0604020202020204" pitchFamily="34" charset="0"/>
              </a:rPr>
              <a:t>Open POs </a:t>
            </a:r>
            <a:r>
              <a:rPr sz="1000" spc="-10" dirty="0">
                <a:latin typeface="Arial" panose="020B0604020202020204" pitchFamily="34" charset="0"/>
                <a:cs typeface="Arial" panose="020B0604020202020204" pitchFamily="34" charset="0"/>
              </a:rPr>
              <a:t>will </a:t>
            </a:r>
            <a:r>
              <a:rPr sz="1000" spc="-5" dirty="0">
                <a:latin typeface="Arial" panose="020B0604020202020204" pitchFamily="34" charset="0"/>
                <a:cs typeface="Arial" panose="020B0604020202020204" pitchFamily="34" charset="0"/>
              </a:rPr>
              <a:t>be converted from our legacy system </a:t>
            </a:r>
            <a:r>
              <a:rPr sz="1000" dirty="0">
                <a:latin typeface="Arial" panose="020B0604020202020204" pitchFamily="34" charset="0"/>
                <a:cs typeface="Arial" panose="020B0604020202020204" pitchFamily="34" charset="0"/>
              </a:rPr>
              <a:t>to </a:t>
            </a:r>
            <a:r>
              <a:rPr sz="1000" spc="-5" dirty="0">
                <a:latin typeface="Arial" panose="020B0604020202020204" pitchFamily="34" charset="0"/>
                <a:cs typeface="Arial" panose="020B0604020202020204" pitchFamily="34" charset="0"/>
              </a:rPr>
              <a:t>Coupa. </a:t>
            </a:r>
            <a:r>
              <a:rPr sz="1000" spc="-10" dirty="0">
                <a:latin typeface="Arial" panose="020B0604020202020204" pitchFamily="34" charset="0"/>
                <a:cs typeface="Arial" panose="020B0604020202020204" pitchFamily="34" charset="0"/>
              </a:rPr>
              <a:t>Converted </a:t>
            </a:r>
            <a:r>
              <a:rPr sz="1000" dirty="0">
                <a:latin typeface="Arial" panose="020B0604020202020204" pitchFamily="34" charset="0"/>
                <a:cs typeface="Arial" panose="020B0604020202020204" pitchFamily="34" charset="0"/>
              </a:rPr>
              <a:t>POs </a:t>
            </a:r>
            <a:r>
              <a:rPr sz="1000" spc="-10" dirty="0">
                <a:latin typeface="Arial" panose="020B0604020202020204" pitchFamily="34" charset="0"/>
                <a:cs typeface="Arial" panose="020B0604020202020204" pitchFamily="34" charset="0"/>
              </a:rPr>
              <a:t>will have </a:t>
            </a:r>
            <a:r>
              <a:rPr sz="1000" dirty="0">
                <a:latin typeface="Arial" panose="020B0604020202020204" pitchFamily="34" charset="0"/>
                <a:cs typeface="Arial" panose="020B0604020202020204" pitchFamily="34" charset="0"/>
              </a:rPr>
              <a:t>a </a:t>
            </a:r>
            <a:r>
              <a:rPr sz="1000" spc="-5" dirty="0">
                <a:latin typeface="Arial" panose="020B0604020202020204" pitchFamily="34" charset="0"/>
                <a:cs typeface="Arial" panose="020B0604020202020204" pitchFamily="34" charset="0"/>
              </a:rPr>
              <a:t>new</a:t>
            </a:r>
            <a:r>
              <a:rPr lang="de-DE"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PO </a:t>
            </a:r>
            <a:r>
              <a:rPr sz="1000" spc="-20" dirty="0">
                <a:latin typeface="Arial" panose="020B0604020202020204" pitchFamily="34" charset="0"/>
                <a:cs typeface="Arial" panose="020B0604020202020204" pitchFamily="34" charset="0"/>
              </a:rPr>
              <a:t>number. </a:t>
            </a:r>
            <a:r>
              <a:rPr sz="1000" spc="-10" dirty="0">
                <a:latin typeface="Arial" panose="020B0604020202020204" pitchFamily="34" charset="0"/>
                <a:cs typeface="Arial" panose="020B0604020202020204" pitchFamily="34" charset="0"/>
              </a:rPr>
              <a:t>The </a:t>
            </a:r>
            <a:r>
              <a:rPr sz="1000" spc="-5" dirty="0">
                <a:latin typeface="Arial" panose="020B0604020202020204" pitchFamily="34" charset="0"/>
                <a:cs typeface="Arial" panose="020B0604020202020204" pitchFamily="34" charset="0"/>
              </a:rPr>
              <a:t>new </a:t>
            </a:r>
            <a:r>
              <a:rPr sz="1000" dirty="0">
                <a:latin typeface="Arial" panose="020B0604020202020204" pitchFamily="34" charset="0"/>
                <a:cs typeface="Arial" panose="020B0604020202020204" pitchFamily="34" charset="0"/>
              </a:rPr>
              <a:t>PO </a:t>
            </a:r>
            <a:r>
              <a:rPr sz="1000" spc="-10" dirty="0">
                <a:latin typeface="Arial" panose="020B0604020202020204" pitchFamily="34" charset="0"/>
                <a:cs typeface="Arial" panose="020B0604020202020204" pitchFamily="34" charset="0"/>
              </a:rPr>
              <a:t>number will </a:t>
            </a:r>
            <a:r>
              <a:rPr sz="1000" spc="-5" dirty="0">
                <a:latin typeface="Arial" panose="020B0604020202020204" pitchFamily="34" charset="0"/>
                <a:cs typeface="Arial" panose="020B0604020202020204" pitchFamily="34" charset="0"/>
              </a:rPr>
              <a:t>be communicated </a:t>
            </a:r>
            <a:r>
              <a:rPr sz="1000" dirty="0">
                <a:latin typeface="Arial" panose="020B0604020202020204" pitchFamily="34" charset="0"/>
                <a:cs typeface="Arial" panose="020B0604020202020204" pitchFamily="34" charset="0"/>
              </a:rPr>
              <a:t>to </a:t>
            </a:r>
            <a:r>
              <a:rPr sz="1000" spc="-10" dirty="0">
                <a:latin typeface="Arial" panose="020B0604020202020204" pitchFamily="34" charset="0"/>
                <a:cs typeface="Arial" panose="020B0604020202020204" pitchFamily="34" charset="0"/>
              </a:rPr>
              <a:t>you </a:t>
            </a:r>
            <a:r>
              <a:rPr sz="1000" spc="-5" dirty="0">
                <a:latin typeface="Arial" panose="020B0604020202020204" pitchFamily="34" charset="0"/>
                <a:cs typeface="Arial" panose="020B0604020202020204" pitchFamily="34" charset="0"/>
              </a:rPr>
              <a:t>in </a:t>
            </a:r>
            <a:r>
              <a:rPr sz="1000" dirty="0">
                <a:latin typeface="Arial" panose="020B0604020202020204" pitchFamily="34" charset="0"/>
                <a:cs typeface="Arial" panose="020B0604020202020204" pitchFamily="34" charset="0"/>
              </a:rPr>
              <a:t>a </a:t>
            </a:r>
            <a:r>
              <a:rPr sz="1000" spc="-5" dirty="0">
                <a:latin typeface="Arial" panose="020B0604020202020204" pitchFamily="34" charset="0"/>
                <a:cs typeface="Arial" panose="020B0604020202020204" pitchFamily="34" charset="0"/>
              </a:rPr>
              <a:t>separate communication,</a:t>
            </a:r>
            <a:r>
              <a:rPr lang="de-DE"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once the </a:t>
            </a:r>
            <a:r>
              <a:rPr sz="1000" spc="-5" dirty="0">
                <a:latin typeface="Arial" panose="020B0604020202020204" pitchFamily="34" charset="0"/>
                <a:cs typeface="Arial" panose="020B0604020202020204" pitchFamily="34" charset="0"/>
              </a:rPr>
              <a:t>transition is</a:t>
            </a:r>
            <a:r>
              <a:rPr sz="1000" spc="-95"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completed.</a:t>
            </a:r>
            <a:endParaRPr sz="1000" dirty="0">
              <a:latin typeface="Arial" panose="020B0604020202020204" pitchFamily="34" charset="0"/>
              <a:cs typeface="Arial" panose="020B0604020202020204" pitchFamily="34" charset="0"/>
            </a:endParaRPr>
          </a:p>
          <a:p>
            <a:pPr marL="240029" marR="6350" indent="-227965" algn="just">
              <a:lnSpc>
                <a:spcPct val="140000"/>
              </a:lnSpc>
              <a:buClr>
                <a:srgbClr val="49B8E7"/>
              </a:buClr>
              <a:buFont typeface="Wingdings" panose="05000000000000000000" pitchFamily="2" charset="2"/>
              <a:buChar char="§"/>
              <a:tabLst>
                <a:tab pos="241300" algn="l"/>
              </a:tabLst>
            </a:pPr>
            <a:r>
              <a:rPr sz="1000" spc="-85" dirty="0">
                <a:latin typeface="Arial" panose="020B0604020202020204" pitchFamily="34" charset="0"/>
                <a:cs typeface="Arial" panose="020B0604020202020204" pitchFamily="34" charset="0"/>
              </a:rPr>
              <a:t>To </a:t>
            </a:r>
            <a:r>
              <a:rPr sz="1000" spc="-5" dirty="0">
                <a:latin typeface="Arial" panose="020B0604020202020204" pitchFamily="34" charset="0"/>
                <a:cs typeface="Arial" panose="020B0604020202020204" pitchFamily="34" charset="0"/>
              </a:rPr>
              <a:t>be able </a:t>
            </a:r>
            <a:r>
              <a:rPr sz="1000" dirty="0">
                <a:latin typeface="Arial" panose="020B0604020202020204" pitchFamily="34" charset="0"/>
                <a:cs typeface="Arial" panose="020B0604020202020204" pitchFamily="34" charset="0"/>
              </a:rPr>
              <a:t>to </a:t>
            </a:r>
            <a:r>
              <a:rPr sz="1000" spc="-5" dirty="0">
                <a:latin typeface="Arial" panose="020B0604020202020204" pitchFamily="34" charset="0"/>
                <a:cs typeface="Arial" panose="020B0604020202020204" pitchFamily="34" charset="0"/>
              </a:rPr>
              <a:t>migrate the POs </a:t>
            </a:r>
            <a:r>
              <a:rPr sz="1000" dirty="0">
                <a:latin typeface="Arial" panose="020B0604020202020204" pitchFamily="34" charset="0"/>
                <a:cs typeface="Arial" panose="020B0604020202020204" pitchFamily="34" charset="0"/>
              </a:rPr>
              <a:t>to </a:t>
            </a:r>
            <a:r>
              <a:rPr sz="1000" spc="-10" dirty="0">
                <a:latin typeface="Arial" panose="020B0604020202020204" pitchFamily="34" charset="0"/>
                <a:cs typeface="Arial" panose="020B0604020202020204" pitchFamily="34" charset="0"/>
              </a:rPr>
              <a:t>Coupa we will have </a:t>
            </a:r>
            <a:r>
              <a:rPr sz="1000" dirty="0">
                <a:latin typeface="Arial" panose="020B0604020202020204" pitchFamily="34" charset="0"/>
                <a:cs typeface="Arial" panose="020B0604020202020204" pitchFamily="34" charset="0"/>
              </a:rPr>
              <a:t>a </a:t>
            </a:r>
            <a:r>
              <a:rPr sz="1000" spc="-5" dirty="0">
                <a:latin typeface="Arial" panose="020B0604020202020204" pitchFamily="34" charset="0"/>
                <a:cs typeface="Arial" panose="020B0604020202020204" pitchFamily="34" charset="0"/>
              </a:rPr>
              <a:t>short blackout period in which </a:t>
            </a:r>
            <a:r>
              <a:rPr sz="1000" spc="-10" dirty="0">
                <a:latin typeface="Arial" panose="020B0604020202020204" pitchFamily="34" charset="0"/>
                <a:cs typeface="Arial" panose="020B0604020202020204" pitchFamily="34" charset="0"/>
              </a:rPr>
              <a:t>we will </a:t>
            </a:r>
            <a:r>
              <a:rPr sz="1000" spc="-5" dirty="0">
                <a:latin typeface="Arial" panose="020B0604020202020204" pitchFamily="34" charset="0"/>
                <a:cs typeface="Arial" panose="020B0604020202020204" pitchFamily="34" charset="0"/>
              </a:rPr>
              <a:t>not be able </a:t>
            </a:r>
            <a:r>
              <a:rPr sz="1000" dirty="0">
                <a:latin typeface="Arial" panose="020B0604020202020204" pitchFamily="34" charset="0"/>
                <a:cs typeface="Arial" panose="020B0604020202020204" pitchFamily="34" charset="0"/>
              </a:rPr>
              <a:t>to </a:t>
            </a:r>
            <a:r>
              <a:rPr sz="1000" spc="-10" dirty="0">
                <a:latin typeface="Arial" panose="020B0604020202020204" pitchFamily="34" charset="0"/>
                <a:cs typeface="Arial" panose="020B0604020202020204" pitchFamily="34" charset="0"/>
              </a:rPr>
              <a:t>process </a:t>
            </a:r>
            <a:r>
              <a:rPr sz="1000" spc="-5" dirty="0">
                <a:latin typeface="Arial" panose="020B0604020202020204" pitchFamily="34" charset="0"/>
                <a:cs typeface="Arial" panose="020B0604020202020204" pitchFamily="34" charset="0"/>
              </a:rPr>
              <a:t>invoices or create new POs. </a:t>
            </a:r>
            <a:r>
              <a:rPr sz="1000" spc="-10" dirty="0">
                <a:latin typeface="Arial" panose="020B0604020202020204" pitchFamily="34" charset="0"/>
                <a:cs typeface="Arial" panose="020B0604020202020204" pitchFamily="34" charset="0"/>
              </a:rPr>
              <a:t>The short </a:t>
            </a:r>
            <a:r>
              <a:rPr sz="1000" spc="-5" dirty="0">
                <a:latin typeface="Arial" panose="020B0604020202020204" pitchFamily="34" charset="0"/>
                <a:cs typeface="Arial" panose="020B0604020202020204" pitchFamily="34" charset="0"/>
              </a:rPr>
              <a:t>blackout period for invoicing against</a:t>
            </a:r>
            <a:r>
              <a:rPr lang="de-DE"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the </a:t>
            </a:r>
            <a:r>
              <a:rPr sz="1000" spc="-5" dirty="0">
                <a:latin typeface="Arial" panose="020B0604020202020204" pitchFamily="34" charset="0"/>
                <a:cs typeface="Arial" panose="020B0604020202020204" pitchFamily="34" charset="0"/>
              </a:rPr>
              <a:t>cutover </a:t>
            </a:r>
            <a:r>
              <a:rPr sz="1000" dirty="0">
                <a:latin typeface="Arial" panose="020B0604020202020204" pitchFamily="34" charset="0"/>
                <a:cs typeface="Arial" panose="020B0604020202020204" pitchFamily="34" charset="0"/>
              </a:rPr>
              <a:t>POs </a:t>
            </a:r>
            <a:r>
              <a:rPr sz="1000" spc="-10" dirty="0">
                <a:latin typeface="Arial" panose="020B0604020202020204" pitchFamily="34" charset="0"/>
                <a:cs typeface="Arial" panose="020B0604020202020204" pitchFamily="34" charset="0"/>
              </a:rPr>
              <a:t>will </a:t>
            </a:r>
            <a:r>
              <a:rPr sz="1000" spc="-5" dirty="0">
                <a:latin typeface="Arial" panose="020B0604020202020204" pitchFamily="34" charset="0"/>
                <a:cs typeface="Arial" panose="020B0604020202020204" pitchFamily="34" charset="0"/>
              </a:rPr>
              <a:t>be communicated </a:t>
            </a:r>
            <a:r>
              <a:rPr sz="1000" dirty="0">
                <a:latin typeface="Arial" panose="020B0604020202020204" pitchFamily="34" charset="0"/>
                <a:cs typeface="Arial" panose="020B0604020202020204" pitchFamily="34" charset="0"/>
              </a:rPr>
              <a:t>to </a:t>
            </a:r>
            <a:r>
              <a:rPr sz="1000" spc="-10" dirty="0">
                <a:latin typeface="Arial" panose="020B0604020202020204" pitchFamily="34" charset="0"/>
                <a:cs typeface="Arial" panose="020B0604020202020204" pitchFamily="34" charset="0"/>
              </a:rPr>
              <a:t>you </a:t>
            </a:r>
            <a:r>
              <a:rPr sz="1000" spc="-5" dirty="0">
                <a:latin typeface="Arial" panose="020B0604020202020204" pitchFamily="34" charset="0"/>
                <a:cs typeface="Arial" panose="020B0604020202020204" pitchFamily="34" charset="0"/>
              </a:rPr>
              <a:t>in </a:t>
            </a:r>
            <a:r>
              <a:rPr sz="1000" dirty="0">
                <a:latin typeface="Arial" panose="020B0604020202020204" pitchFamily="34" charset="0"/>
                <a:cs typeface="Arial" panose="020B0604020202020204" pitchFamily="34" charset="0"/>
              </a:rPr>
              <a:t>a separate</a:t>
            </a:r>
            <a:r>
              <a:rPr sz="1000" spc="-140"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communication.</a:t>
            </a:r>
            <a:endParaRPr sz="1000" dirty="0">
              <a:latin typeface="Arial" panose="020B0604020202020204" pitchFamily="34" charset="0"/>
              <a:cs typeface="Arial" panose="020B0604020202020204" pitchFamily="34" charset="0"/>
            </a:endParaRPr>
          </a:p>
          <a:p>
            <a:pPr marL="241300" indent="-228600" algn="just">
              <a:lnSpc>
                <a:spcPct val="100000"/>
              </a:lnSpc>
              <a:spcBef>
                <a:spcPts val="675"/>
              </a:spcBef>
              <a:buClr>
                <a:srgbClr val="49B8E7"/>
              </a:buClr>
              <a:buFont typeface="Wingdings" panose="05000000000000000000" pitchFamily="2" charset="2"/>
              <a:buChar char="§"/>
              <a:tabLst>
                <a:tab pos="241300" algn="l"/>
              </a:tabLst>
            </a:pPr>
            <a:r>
              <a:rPr sz="1000" dirty="0">
                <a:latin typeface="Arial" panose="020B0604020202020204" pitchFamily="34" charset="0"/>
                <a:cs typeface="Arial" panose="020B0604020202020204" pitchFamily="34" charset="0"/>
              </a:rPr>
              <a:t>Please </a:t>
            </a:r>
            <a:r>
              <a:rPr sz="1000" spc="-5" dirty="0">
                <a:latin typeface="Arial" panose="020B0604020202020204" pitchFamily="34" charset="0"/>
                <a:cs typeface="Arial" panose="020B0604020202020204" pitchFamily="34" charset="0"/>
              </a:rPr>
              <a:t>DO NOT submit invoices during </a:t>
            </a:r>
            <a:r>
              <a:rPr sz="1000" dirty="0">
                <a:latin typeface="Arial" panose="020B0604020202020204" pitchFamily="34" charset="0"/>
                <a:cs typeface="Arial" panose="020B0604020202020204" pitchFamily="34" charset="0"/>
              </a:rPr>
              <a:t>the blackout </a:t>
            </a:r>
            <a:r>
              <a:rPr sz="1000" spc="-5" dirty="0">
                <a:latin typeface="Arial" panose="020B0604020202020204" pitchFamily="34" charset="0"/>
                <a:cs typeface="Arial" panose="020B0604020202020204" pitchFamily="34" charset="0"/>
              </a:rPr>
              <a:t>period, as </a:t>
            </a:r>
            <a:r>
              <a:rPr sz="1000" dirty="0">
                <a:latin typeface="Arial" panose="020B0604020202020204" pitchFamily="34" charset="0"/>
                <a:cs typeface="Arial" panose="020B0604020202020204" pitchFamily="34" charset="0"/>
              </a:rPr>
              <a:t>they </a:t>
            </a:r>
            <a:r>
              <a:rPr sz="1000" spc="-10" dirty="0">
                <a:latin typeface="Arial" panose="020B0604020202020204" pitchFamily="34" charset="0"/>
                <a:cs typeface="Arial" panose="020B0604020202020204" pitchFamily="34" charset="0"/>
              </a:rPr>
              <a:t>will </a:t>
            </a:r>
            <a:r>
              <a:rPr sz="1000" spc="-5" dirty="0">
                <a:latin typeface="Arial" panose="020B0604020202020204" pitchFamily="34" charset="0"/>
                <a:cs typeface="Arial" panose="020B0604020202020204" pitchFamily="34" charset="0"/>
              </a:rPr>
              <a:t>not be</a:t>
            </a:r>
            <a:r>
              <a:rPr lang="de-DE" sz="1000" spc="-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processed.</a:t>
            </a:r>
          </a:p>
        </p:txBody>
      </p:sp>
      <p:sp>
        <p:nvSpPr>
          <p:cNvPr id="2" name="Foliennummernplatzhalter 1">
            <a:extLst>
              <a:ext uri="{FF2B5EF4-FFF2-40B4-BE49-F238E27FC236}">
                <a16:creationId xmlns:a16="http://schemas.microsoft.com/office/drawing/2014/main" id="{0F522612-7C84-4499-B6AD-C042ADA003EF}"/>
              </a:ext>
            </a:extLst>
          </p:cNvPr>
          <p:cNvSpPr>
            <a:spLocks noGrp="1"/>
          </p:cNvSpPr>
          <p:nvPr>
            <p:ph type="sldNum" sz="quarter" idx="12"/>
          </p:nvPr>
        </p:nvSpPr>
        <p:spPr/>
        <p:txBody>
          <a:bodyPr/>
          <a:lstStyle/>
          <a:p>
            <a:fld id="{D56DB8AA-803C-49D2-90AA-1140CE72DCD7}" type="slidenum">
              <a:rPr lang="de-DE" smtClean="0"/>
              <a:pPr/>
              <a:t>44</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6000" y="984326"/>
            <a:ext cx="6276638" cy="465031"/>
          </a:xfrm>
          <a:prstGeom prst="rect">
            <a:avLst/>
          </a:prstGeom>
        </p:spPr>
        <p:txBody>
          <a:bodyPr vert="horz" wrap="square" lIns="0" tIns="79534" rIns="0" bIns="0" rtlCol="0">
            <a:spAutoFit/>
          </a:bodyPr>
          <a:lstStyle/>
          <a:p>
            <a:pPr marL="180499" indent="-171450">
              <a:spcBef>
                <a:spcPts val="626"/>
              </a:spcBef>
              <a:buClr>
                <a:srgbClr val="49B8E7"/>
              </a:buClr>
              <a:buSzPct val="83333"/>
              <a:buFont typeface="Wingdings" panose="05000000000000000000" pitchFamily="2" charset="2"/>
              <a:buChar char="§"/>
              <a:tabLst>
                <a:tab pos="166688" algn="l"/>
                <a:tab pos="167164" algn="l"/>
              </a:tabLst>
            </a:pPr>
            <a:r>
              <a:rPr sz="1000" spc="-4" dirty="0">
                <a:latin typeface="Arial" panose="020B0604020202020204" pitchFamily="34" charset="0"/>
                <a:cs typeface="Arial" panose="020B0604020202020204" pitchFamily="34" charset="0"/>
              </a:rPr>
              <a:t>Regardless of the PO delivery preference </a:t>
            </a:r>
            <a:r>
              <a:rPr sz="1000" dirty="0">
                <a:latin typeface="Arial" panose="020B0604020202020204" pitchFamily="34" charset="0"/>
                <a:cs typeface="Arial" panose="020B0604020202020204" pitchFamily="34" charset="0"/>
              </a:rPr>
              <a:t>set, you </a:t>
            </a:r>
            <a:r>
              <a:rPr sz="1000" spc="-4" dirty="0">
                <a:latin typeface="Arial" panose="020B0604020202020204" pitchFamily="34" charset="0"/>
                <a:cs typeface="Arial" panose="020B0604020202020204" pitchFamily="34" charset="0"/>
              </a:rPr>
              <a:t>will have access to POs within</a:t>
            </a:r>
            <a:r>
              <a:rPr sz="1000" spc="-30" dirty="0">
                <a:latin typeface="Arial" panose="020B0604020202020204" pitchFamily="34" charset="0"/>
                <a:cs typeface="Arial" panose="020B0604020202020204" pitchFamily="34" charset="0"/>
              </a:rPr>
              <a:t> </a:t>
            </a:r>
            <a:r>
              <a:rPr sz="1000" spc="-34" dirty="0">
                <a:latin typeface="Arial" panose="020B0604020202020204" pitchFamily="34" charset="0"/>
                <a:cs typeface="Arial" panose="020B0604020202020204" pitchFamily="34" charset="0"/>
              </a:rPr>
              <a:t>CSP.</a:t>
            </a:r>
            <a:endParaRPr sz="1000" dirty="0">
              <a:latin typeface="Arial" panose="020B0604020202020204" pitchFamily="34" charset="0"/>
              <a:cs typeface="Arial" panose="020B0604020202020204" pitchFamily="34" charset="0"/>
            </a:endParaRPr>
          </a:p>
          <a:p>
            <a:pPr marL="180499" indent="-171450">
              <a:spcBef>
                <a:spcPts val="551"/>
              </a:spcBef>
              <a:buClr>
                <a:srgbClr val="49B8E7"/>
              </a:buClr>
              <a:buSzPct val="83333"/>
              <a:buFont typeface="Wingdings" panose="05000000000000000000" pitchFamily="2" charset="2"/>
              <a:buChar char="§"/>
              <a:tabLst>
                <a:tab pos="166688" algn="l"/>
                <a:tab pos="167164" algn="l"/>
              </a:tabLst>
            </a:pPr>
            <a:r>
              <a:rPr sz="1000" spc="-4" dirty="0">
                <a:latin typeface="Arial" panose="020B0604020202020204" pitchFamily="34" charset="0"/>
                <a:cs typeface="Arial" panose="020B0604020202020204" pitchFamily="34" charset="0"/>
              </a:rPr>
              <a:t>Select </a:t>
            </a:r>
            <a:r>
              <a:rPr sz="1000" b="1" spc="-4" dirty="0">
                <a:latin typeface="Arial" panose="020B0604020202020204" pitchFamily="34" charset="0"/>
                <a:cs typeface="Arial" panose="020B0604020202020204" pitchFamily="34" charset="0"/>
              </a:rPr>
              <a:t>Orders </a:t>
            </a:r>
            <a:r>
              <a:rPr sz="1000" spc="-4" dirty="0">
                <a:latin typeface="Arial" panose="020B0604020202020204" pitchFamily="34" charset="0"/>
                <a:cs typeface="Arial" panose="020B0604020202020204" pitchFamily="34" charset="0"/>
              </a:rPr>
              <a:t>from the top </a:t>
            </a:r>
            <a:r>
              <a:rPr sz="1000" dirty="0">
                <a:latin typeface="Arial" panose="020B0604020202020204" pitchFamily="34" charset="0"/>
                <a:cs typeface="Arial" panose="020B0604020202020204" pitchFamily="34" charset="0"/>
              </a:rPr>
              <a:t>menu</a:t>
            </a:r>
            <a:r>
              <a:rPr sz="1000" spc="4"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bar.</a:t>
            </a:r>
            <a:endParaRPr sz="1000" dirty="0">
              <a:latin typeface="Arial" panose="020B0604020202020204" pitchFamily="34" charset="0"/>
              <a:cs typeface="Arial" panose="020B0604020202020204" pitchFamily="34" charset="0"/>
            </a:endParaRPr>
          </a:p>
        </p:txBody>
      </p:sp>
      <p:sp>
        <p:nvSpPr>
          <p:cNvPr id="5" name="object 5"/>
          <p:cNvSpPr/>
          <p:nvPr/>
        </p:nvSpPr>
        <p:spPr>
          <a:xfrm>
            <a:off x="2572647" y="1484543"/>
            <a:ext cx="4009991" cy="3031498"/>
          </a:xfrm>
          <a:prstGeom prst="rect">
            <a:avLst/>
          </a:prstGeom>
          <a:blipFill>
            <a:blip r:embed="rId2" cstate="print"/>
            <a:stretch>
              <a:fillRect/>
            </a:stretch>
          </a:blipFill>
        </p:spPr>
        <p:txBody>
          <a:bodyPr wrap="square" lIns="0" tIns="0" rIns="0" bIns="0" rtlCol="0"/>
          <a:lstStyle/>
          <a:p>
            <a:endParaRPr sz="1013"/>
          </a:p>
        </p:txBody>
      </p:sp>
      <p:sp>
        <p:nvSpPr>
          <p:cNvPr id="11" name="Titel 39">
            <a:extLst>
              <a:ext uri="{FF2B5EF4-FFF2-40B4-BE49-F238E27FC236}">
                <a16:creationId xmlns:a16="http://schemas.microsoft.com/office/drawing/2014/main" id="{B1C0B6D5-5133-4DE0-A562-8FEC974F1C5D}"/>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Purchase Orders</a:t>
            </a:r>
          </a:p>
          <a:p>
            <a:r>
              <a:rPr lang="de-DE" sz="1800" dirty="0">
                <a:solidFill>
                  <a:srgbClr val="49B8E7"/>
                </a:solidFill>
              </a:rPr>
              <a:t>Receive &amp; View Orders (1/2)</a:t>
            </a:r>
          </a:p>
        </p:txBody>
      </p:sp>
      <p:sp>
        <p:nvSpPr>
          <p:cNvPr id="2" name="Foliennummernplatzhalter 1">
            <a:extLst>
              <a:ext uri="{FF2B5EF4-FFF2-40B4-BE49-F238E27FC236}">
                <a16:creationId xmlns:a16="http://schemas.microsoft.com/office/drawing/2014/main" id="{9EDCFDB8-F319-4209-8070-A0FF15CCEFB4}"/>
              </a:ext>
            </a:extLst>
          </p:cNvPr>
          <p:cNvSpPr>
            <a:spLocks noGrp="1"/>
          </p:cNvSpPr>
          <p:nvPr>
            <p:ph type="sldNum" sz="quarter" idx="12"/>
          </p:nvPr>
        </p:nvSpPr>
        <p:spPr/>
        <p:txBody>
          <a:bodyPr/>
          <a:lstStyle/>
          <a:p>
            <a:fld id="{D56DB8AA-803C-49D2-90AA-1140CE72DCD7}" type="slidenum">
              <a:rPr lang="de-DE" smtClean="0"/>
              <a:pPr/>
              <a:t>45</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6000" y="1073594"/>
            <a:ext cx="8370932" cy="1092447"/>
          </a:xfrm>
          <a:prstGeom prst="rect">
            <a:avLst/>
          </a:prstGeom>
        </p:spPr>
        <p:txBody>
          <a:bodyPr vert="horz" wrap="square" lIns="0" tIns="50959" rIns="0" bIns="0" rtlCol="0">
            <a:spAutoFit/>
          </a:bodyPr>
          <a:lstStyle/>
          <a:p>
            <a:pPr marL="180499" indent="-171450">
              <a:spcBef>
                <a:spcPts val="401"/>
              </a:spcBef>
              <a:buClr>
                <a:srgbClr val="49B8E7"/>
              </a:buClr>
              <a:buSzPct val="83333"/>
              <a:buFont typeface="Wingdings" panose="05000000000000000000" pitchFamily="2" charset="2"/>
              <a:buChar char="§"/>
              <a:tabLst>
                <a:tab pos="166688" algn="l"/>
                <a:tab pos="167164" algn="l"/>
              </a:tabLst>
            </a:pPr>
            <a:r>
              <a:rPr sz="1000" dirty="0">
                <a:latin typeface="Arial" panose="020B0604020202020204" pitchFamily="34" charset="0"/>
                <a:cs typeface="Arial" panose="020B0604020202020204" pitchFamily="34" charset="0"/>
              </a:rPr>
              <a:t>A </a:t>
            </a:r>
            <a:r>
              <a:rPr sz="1000" b="1" spc="-4" dirty="0">
                <a:latin typeface="Arial" panose="020B0604020202020204" pitchFamily="34" charset="0"/>
                <a:cs typeface="Arial" panose="020B0604020202020204" pitchFamily="34" charset="0"/>
              </a:rPr>
              <a:t>Purchase Orders </a:t>
            </a:r>
            <a:r>
              <a:rPr sz="1000" dirty="0">
                <a:latin typeface="Arial" panose="020B0604020202020204" pitchFamily="34" charset="0"/>
                <a:cs typeface="Arial" panose="020B0604020202020204" pitchFamily="34" charset="0"/>
              </a:rPr>
              <a:t>screen </a:t>
            </a:r>
            <a:r>
              <a:rPr sz="1000" spc="-4" dirty="0">
                <a:latin typeface="Arial" panose="020B0604020202020204" pitchFamily="34" charset="0"/>
                <a:cs typeface="Arial" panose="020B0604020202020204" pitchFamily="34" charset="0"/>
              </a:rPr>
              <a:t>will display and </a:t>
            </a:r>
            <a:r>
              <a:rPr sz="1000" dirty="0">
                <a:latin typeface="Arial" panose="020B0604020202020204" pitchFamily="34" charset="0"/>
                <a:cs typeface="Arial" panose="020B0604020202020204" pitchFamily="34" charset="0"/>
              </a:rPr>
              <a:t>show </a:t>
            </a:r>
            <a:r>
              <a:rPr sz="1000" spc="-4" dirty="0">
                <a:latin typeface="Arial" panose="020B0604020202020204" pitchFamily="34" charset="0"/>
                <a:cs typeface="Arial" panose="020B0604020202020204" pitchFamily="34" charset="0"/>
              </a:rPr>
              <a:t>all purchase orders </a:t>
            </a:r>
            <a:r>
              <a:rPr sz="1000" dirty="0">
                <a:latin typeface="Arial" panose="020B0604020202020204" pitchFamily="34" charset="0"/>
                <a:cs typeface="Arial" panose="020B0604020202020204" pitchFamily="34" charset="0"/>
              </a:rPr>
              <a:t>sent </a:t>
            </a:r>
            <a:r>
              <a:rPr sz="1000" spc="-4" dirty="0">
                <a:latin typeface="Arial" panose="020B0604020202020204" pitchFamily="34" charset="0"/>
                <a:cs typeface="Arial" panose="020B0604020202020204" pitchFamily="34" charset="0"/>
              </a:rPr>
              <a:t>by </a:t>
            </a:r>
            <a:r>
              <a:rPr lang="de-DE" sz="1000" spc="-4" dirty="0">
                <a:latin typeface="Arial" panose="020B0604020202020204" pitchFamily="34" charset="0"/>
                <a:cs typeface="Arial" panose="020B0604020202020204" pitchFamily="34" charset="0"/>
              </a:rPr>
              <a:t>Munich Re</a:t>
            </a:r>
            <a:r>
              <a:rPr sz="1000" spc="-4" dirty="0">
                <a:latin typeface="Arial" panose="020B0604020202020204" pitchFamily="34" charset="0"/>
                <a:cs typeface="Arial" panose="020B0604020202020204" pitchFamily="34" charset="0"/>
              </a:rPr>
              <a:t>.</a:t>
            </a:r>
            <a:r>
              <a:rPr lang="de-DE" sz="1000" spc="-4" dirty="0">
                <a:latin typeface="Arial" panose="020B0604020202020204" pitchFamily="34" charset="0"/>
                <a:cs typeface="Arial" panose="020B0604020202020204" pitchFamily="34" charset="0"/>
              </a:rPr>
              <a:t> </a:t>
            </a:r>
            <a:r>
              <a:rPr lang="de-DE" sz="1000" spc="-4" dirty="0" err="1">
                <a:latin typeface="Arial" panose="020B0604020202020204" pitchFamily="34" charset="0"/>
                <a:cs typeface="Arial" panose="020B0604020202020204" pitchFamily="34" charset="0"/>
              </a:rPr>
              <a:t>Please</a:t>
            </a:r>
            <a:r>
              <a:rPr lang="de-DE" sz="1000" spc="-4" dirty="0">
                <a:latin typeface="Arial" panose="020B0604020202020204" pitchFamily="34" charset="0"/>
                <a:cs typeface="Arial" panose="020B0604020202020204" pitchFamily="34" charset="0"/>
              </a:rPr>
              <a:t> </a:t>
            </a:r>
            <a:r>
              <a:rPr lang="de-DE" sz="1000" spc="-4" dirty="0" err="1">
                <a:latin typeface="Arial" panose="020B0604020202020204" pitchFamily="34" charset="0"/>
                <a:cs typeface="Arial" panose="020B0604020202020204" pitchFamily="34" charset="0"/>
              </a:rPr>
              <a:t>choose</a:t>
            </a:r>
            <a:r>
              <a:rPr lang="de-DE" sz="1000" spc="-4" dirty="0">
                <a:latin typeface="Arial" panose="020B0604020202020204" pitchFamily="34" charset="0"/>
                <a:cs typeface="Arial" panose="020B0604020202020204" pitchFamily="34" charset="0"/>
              </a:rPr>
              <a:t> Munich Re at </a:t>
            </a:r>
            <a:r>
              <a:rPr lang="de-DE" sz="1000" b="1" spc="-4" dirty="0">
                <a:latin typeface="Arial" panose="020B0604020202020204" pitchFamily="34" charset="0"/>
                <a:cs typeface="Arial" panose="020B0604020202020204" pitchFamily="34" charset="0"/>
              </a:rPr>
              <a:t>Select Customer</a:t>
            </a:r>
            <a:r>
              <a:rPr lang="de-DE" sz="1000" spc="-4"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80499" marR="3810" indent="-171450">
              <a:lnSpc>
                <a:spcPct val="102400"/>
              </a:lnSpc>
              <a:spcBef>
                <a:spcPts val="300"/>
              </a:spcBef>
              <a:buClr>
                <a:srgbClr val="49B8E7"/>
              </a:buClr>
              <a:buSzPct val="83333"/>
              <a:buFont typeface="Wingdings" panose="05000000000000000000" pitchFamily="2" charset="2"/>
              <a:buChar char="§"/>
              <a:tabLst>
                <a:tab pos="166688" algn="l"/>
                <a:tab pos="167164" algn="l"/>
              </a:tabLst>
            </a:pPr>
            <a:r>
              <a:rPr sz="1000" spc="-53" dirty="0">
                <a:latin typeface="Arial" panose="020B0604020202020204" pitchFamily="34" charset="0"/>
                <a:cs typeface="Arial" panose="020B0604020202020204" pitchFamily="34" charset="0"/>
              </a:rPr>
              <a:t>To </a:t>
            </a:r>
            <a:r>
              <a:rPr sz="1000" spc="-4" dirty="0">
                <a:latin typeface="Arial" panose="020B0604020202020204" pitchFamily="34" charset="0"/>
                <a:cs typeface="Arial" panose="020B0604020202020204" pitchFamily="34" charset="0"/>
              </a:rPr>
              <a:t>find purchase orders, </a:t>
            </a:r>
            <a:r>
              <a:rPr sz="1000" dirty="0">
                <a:latin typeface="Arial" panose="020B0604020202020204" pitchFamily="34" charset="0"/>
                <a:cs typeface="Arial" panose="020B0604020202020204" pitchFamily="34" charset="0"/>
              </a:rPr>
              <a:t>you can </a:t>
            </a:r>
            <a:r>
              <a:rPr sz="1000" spc="-4" dirty="0">
                <a:latin typeface="Arial" panose="020B0604020202020204" pitchFamily="34" charset="0"/>
                <a:cs typeface="Arial" panose="020B0604020202020204" pitchFamily="34" charset="0"/>
              </a:rPr>
              <a:t>use the </a:t>
            </a:r>
            <a:r>
              <a:rPr sz="1000" b="1" spc="-4" dirty="0">
                <a:latin typeface="Arial" panose="020B0604020202020204" pitchFamily="34" charset="0"/>
                <a:cs typeface="Arial" panose="020B0604020202020204" pitchFamily="34" charset="0"/>
              </a:rPr>
              <a:t>Search </a:t>
            </a:r>
            <a:r>
              <a:rPr sz="1000" spc="-11" dirty="0">
                <a:latin typeface="Arial" panose="020B0604020202020204" pitchFamily="34" charset="0"/>
                <a:cs typeface="Arial" panose="020B0604020202020204" pitchFamily="34" charset="0"/>
              </a:rPr>
              <a:t>functionality. </a:t>
            </a:r>
            <a:r>
              <a:rPr sz="1000" spc="-30" dirty="0">
                <a:latin typeface="Arial" panose="020B0604020202020204" pitchFamily="34" charset="0"/>
                <a:cs typeface="Arial" panose="020B0604020202020204" pitchFamily="34" charset="0"/>
              </a:rPr>
              <a:t>You </a:t>
            </a:r>
            <a:r>
              <a:rPr sz="1000" dirty="0">
                <a:latin typeface="Arial" panose="020B0604020202020204" pitchFamily="34" charset="0"/>
                <a:cs typeface="Arial" panose="020B0604020202020204" pitchFamily="34" charset="0"/>
              </a:rPr>
              <a:t>can </a:t>
            </a:r>
            <a:r>
              <a:rPr sz="1000" spc="-4" dirty="0">
                <a:latin typeface="Arial" panose="020B0604020202020204" pitchFamily="34" charset="0"/>
                <a:cs typeface="Arial" panose="020B0604020202020204" pitchFamily="34" charset="0"/>
              </a:rPr>
              <a:t>also </a:t>
            </a:r>
            <a:r>
              <a:rPr sz="1000" dirty="0">
                <a:latin typeface="Arial" panose="020B0604020202020204" pitchFamily="34" charset="0"/>
                <a:cs typeface="Arial" panose="020B0604020202020204" pitchFamily="34" charset="0"/>
              </a:rPr>
              <a:t>sort </a:t>
            </a:r>
            <a:r>
              <a:rPr sz="1000" spc="-4" dirty="0">
                <a:latin typeface="Arial" panose="020B0604020202020204" pitchFamily="34" charset="0"/>
                <a:cs typeface="Arial" panose="020B0604020202020204" pitchFamily="34" charset="0"/>
              </a:rPr>
              <a:t>by </a:t>
            </a:r>
            <a:r>
              <a:rPr sz="1000" dirty="0">
                <a:latin typeface="Arial" panose="020B0604020202020204" pitchFamily="34" charset="0"/>
                <a:cs typeface="Arial" panose="020B0604020202020204" pitchFamily="34" charset="0"/>
              </a:rPr>
              <a:t>column </a:t>
            </a:r>
            <a:r>
              <a:rPr sz="1000" spc="-4" dirty="0">
                <a:latin typeface="Arial" panose="020B0604020202020204" pitchFamily="34" charset="0"/>
                <a:cs typeface="Arial" panose="020B0604020202020204" pitchFamily="34" charset="0"/>
              </a:rPr>
              <a:t>headers by </a:t>
            </a:r>
            <a:r>
              <a:rPr sz="1000" dirty="0">
                <a:latin typeface="Arial" panose="020B0604020202020204" pitchFamily="34" charset="0"/>
                <a:cs typeface="Arial" panose="020B0604020202020204" pitchFamily="34" charset="0"/>
              </a:rPr>
              <a:t>clicking </a:t>
            </a:r>
            <a:r>
              <a:rPr sz="1000" spc="-4" dirty="0">
                <a:latin typeface="Arial" panose="020B0604020202020204" pitchFamily="34" charset="0"/>
                <a:cs typeface="Arial" panose="020B0604020202020204" pitchFamily="34" charset="0"/>
              </a:rPr>
              <a:t>on any of the </a:t>
            </a:r>
            <a:r>
              <a:rPr sz="1000" dirty="0">
                <a:latin typeface="Arial" panose="020B0604020202020204" pitchFamily="34" charset="0"/>
                <a:cs typeface="Arial" panose="020B0604020202020204" pitchFamily="34" charset="0"/>
              </a:rPr>
              <a:t>column </a:t>
            </a:r>
            <a:r>
              <a:rPr sz="1000" spc="-4" dirty="0">
                <a:latin typeface="Arial" panose="020B0604020202020204" pitchFamily="34" charset="0"/>
                <a:cs typeface="Arial" panose="020B0604020202020204" pitchFamily="34" charset="0"/>
              </a:rPr>
              <a:t>headers </a:t>
            </a:r>
            <a:r>
              <a:rPr sz="1000" spc="8" dirty="0">
                <a:latin typeface="Arial" panose="020B0604020202020204" pitchFamily="34" charset="0"/>
                <a:cs typeface="Arial" panose="020B0604020202020204" pitchFamily="34" charset="0"/>
              </a:rPr>
              <a:t>(</a:t>
            </a:r>
            <a:r>
              <a:rPr sz="1000" b="1" spc="8" dirty="0">
                <a:latin typeface="Arial" panose="020B0604020202020204" pitchFamily="34" charset="0"/>
                <a:cs typeface="Arial" panose="020B0604020202020204" pitchFamily="34" charset="0"/>
              </a:rPr>
              <a:t>PO</a:t>
            </a:r>
            <a:r>
              <a:rPr lang="de-DE" sz="1000" b="1" spc="8" dirty="0">
                <a:latin typeface="Arial" panose="020B0604020202020204" pitchFamily="34" charset="0"/>
                <a:cs typeface="Arial" panose="020B0604020202020204" pitchFamily="34" charset="0"/>
              </a:rPr>
              <a:t> </a:t>
            </a:r>
            <a:r>
              <a:rPr sz="1000" b="1" spc="-11" dirty="0">
                <a:latin typeface="Arial" panose="020B0604020202020204" pitchFamily="34" charset="0"/>
                <a:cs typeface="Arial" panose="020B0604020202020204" pitchFamily="34" charset="0"/>
              </a:rPr>
              <a:t>Number, </a:t>
            </a:r>
            <a:r>
              <a:rPr sz="1000" b="1" spc="-4" dirty="0">
                <a:latin typeface="Arial" panose="020B0604020202020204" pitchFamily="34" charset="0"/>
                <a:cs typeface="Arial" panose="020B0604020202020204" pitchFamily="34" charset="0"/>
              </a:rPr>
              <a:t>Status, Acknowledged At, Items, Unanswered Comments, </a:t>
            </a:r>
            <a:r>
              <a:rPr sz="1000" b="1" spc="-15" dirty="0">
                <a:latin typeface="Arial" panose="020B0604020202020204" pitchFamily="34" charset="0"/>
                <a:cs typeface="Arial" panose="020B0604020202020204" pitchFamily="34" charset="0"/>
              </a:rPr>
              <a:t>Total, </a:t>
            </a:r>
            <a:r>
              <a:rPr sz="1000" b="1" spc="-4" dirty="0">
                <a:latin typeface="Arial" panose="020B0604020202020204" pitchFamily="34" charset="0"/>
                <a:cs typeface="Arial" panose="020B0604020202020204" pitchFamily="34" charset="0"/>
              </a:rPr>
              <a:t>and</a:t>
            </a:r>
            <a:r>
              <a:rPr sz="1000" b="1" spc="-90" dirty="0">
                <a:latin typeface="Arial" panose="020B0604020202020204" pitchFamily="34" charset="0"/>
                <a:cs typeface="Arial" panose="020B0604020202020204" pitchFamily="34" charset="0"/>
              </a:rPr>
              <a:t> </a:t>
            </a:r>
            <a:r>
              <a:rPr sz="1000" b="1" dirty="0">
                <a:latin typeface="Arial" panose="020B0604020202020204" pitchFamily="34" charset="0"/>
                <a:cs typeface="Arial" panose="020B0604020202020204" pitchFamily="34" charset="0"/>
              </a:rPr>
              <a:t>Actions</a:t>
            </a:r>
            <a:r>
              <a:rPr sz="1000" dirty="0">
                <a:latin typeface="Arial" panose="020B0604020202020204" pitchFamily="34" charset="0"/>
                <a:cs typeface="Arial" panose="020B0604020202020204" pitchFamily="34" charset="0"/>
              </a:rPr>
              <a:t>).</a:t>
            </a:r>
          </a:p>
          <a:p>
            <a:pPr marL="180499" indent="-171450">
              <a:spcBef>
                <a:spcPts val="289"/>
              </a:spcBef>
              <a:buClr>
                <a:srgbClr val="49B8E7"/>
              </a:buClr>
              <a:buSzPct val="83333"/>
              <a:buFont typeface="Wingdings" panose="05000000000000000000" pitchFamily="2" charset="2"/>
              <a:buChar char="§"/>
              <a:tabLst>
                <a:tab pos="166688" algn="l"/>
                <a:tab pos="167164" algn="l"/>
              </a:tabLst>
            </a:pPr>
            <a:r>
              <a:rPr sz="1000" spc="-4" dirty="0">
                <a:latin typeface="Arial" panose="020B0604020202020204" pitchFamily="34" charset="0"/>
                <a:cs typeface="Arial" panose="020B0604020202020204" pitchFamily="34" charset="0"/>
              </a:rPr>
              <a:t>In addition, as </a:t>
            </a:r>
            <a:r>
              <a:rPr sz="1000" dirty="0">
                <a:latin typeface="Arial" panose="020B0604020202020204" pitchFamily="34" charset="0"/>
                <a:cs typeface="Arial" panose="020B0604020202020204" pitchFamily="34" charset="0"/>
              </a:rPr>
              <a:t>you start </a:t>
            </a:r>
            <a:r>
              <a:rPr sz="1000" spc="-4" dirty="0">
                <a:latin typeface="Arial" panose="020B0604020202020204" pitchFamily="34" charset="0"/>
                <a:cs typeface="Arial" panose="020B0604020202020204" pitchFamily="34" charset="0"/>
              </a:rPr>
              <a:t>to </a:t>
            </a:r>
            <a:r>
              <a:rPr sz="1000" dirty="0">
                <a:latin typeface="Arial" panose="020B0604020202020204" pitchFamily="34" charset="0"/>
                <a:cs typeface="Arial" panose="020B0604020202020204" pitchFamily="34" charset="0"/>
              </a:rPr>
              <a:t>receive multiple </a:t>
            </a:r>
            <a:r>
              <a:rPr sz="1000" spc="-4" dirty="0">
                <a:latin typeface="Arial" panose="020B0604020202020204" pitchFamily="34" charset="0"/>
                <a:cs typeface="Arial" panose="020B0604020202020204" pitchFamily="34" charset="0"/>
              </a:rPr>
              <a:t>purchase orders, </a:t>
            </a:r>
            <a:r>
              <a:rPr sz="1000" dirty="0">
                <a:latin typeface="Arial" panose="020B0604020202020204" pitchFamily="34" charset="0"/>
                <a:cs typeface="Arial" panose="020B0604020202020204" pitchFamily="34" charset="0"/>
              </a:rPr>
              <a:t>you can </a:t>
            </a:r>
            <a:r>
              <a:rPr sz="1000" spc="-4" dirty="0">
                <a:latin typeface="Arial" panose="020B0604020202020204" pitchFamily="34" charset="0"/>
                <a:cs typeface="Arial" panose="020B0604020202020204" pitchFamily="34" charset="0"/>
              </a:rPr>
              <a:t>use the </a:t>
            </a:r>
            <a:r>
              <a:rPr sz="1000" b="1" spc="-8" dirty="0">
                <a:latin typeface="Arial" panose="020B0604020202020204" pitchFamily="34" charset="0"/>
                <a:cs typeface="Arial" panose="020B0604020202020204" pitchFamily="34" charset="0"/>
              </a:rPr>
              <a:t>View </a:t>
            </a:r>
            <a:r>
              <a:rPr sz="1000" spc="-4" dirty="0">
                <a:latin typeface="Arial" panose="020B0604020202020204" pitchFamily="34" charset="0"/>
                <a:cs typeface="Arial" panose="020B0604020202020204" pitchFamily="34" charset="0"/>
              </a:rPr>
              <a:t>functionality to filter the purchase</a:t>
            </a:r>
            <a:r>
              <a:rPr sz="100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orders.</a:t>
            </a:r>
            <a:endParaRPr sz="1000" dirty="0">
              <a:latin typeface="Arial" panose="020B0604020202020204" pitchFamily="34" charset="0"/>
              <a:cs typeface="Arial" panose="020B0604020202020204" pitchFamily="34" charset="0"/>
            </a:endParaRPr>
          </a:p>
          <a:p>
            <a:pPr marL="180499" marR="275273" indent="-171450">
              <a:lnSpc>
                <a:spcPct val="102400"/>
              </a:lnSpc>
              <a:spcBef>
                <a:spcPts val="300"/>
              </a:spcBef>
              <a:buClr>
                <a:srgbClr val="49B8E7"/>
              </a:buClr>
              <a:buSzPct val="83333"/>
              <a:buFont typeface="Wingdings" panose="05000000000000000000" pitchFamily="2" charset="2"/>
              <a:buChar char="§"/>
              <a:tabLst>
                <a:tab pos="166688" algn="l"/>
                <a:tab pos="167164" algn="l"/>
              </a:tabLst>
            </a:pPr>
            <a:r>
              <a:rPr sz="1000" spc="-4" dirty="0">
                <a:latin typeface="Arial" panose="020B0604020202020204" pitchFamily="34" charset="0"/>
                <a:cs typeface="Arial" panose="020B0604020202020204" pitchFamily="34" charset="0"/>
              </a:rPr>
              <a:t>All purchase orders on this </a:t>
            </a:r>
            <a:r>
              <a:rPr sz="1000" dirty="0">
                <a:latin typeface="Arial" panose="020B0604020202020204" pitchFamily="34" charset="0"/>
                <a:cs typeface="Arial" panose="020B0604020202020204" pitchFamily="34" charset="0"/>
              </a:rPr>
              <a:t>screen </a:t>
            </a:r>
            <a:r>
              <a:rPr sz="1000" spc="-4" dirty="0">
                <a:latin typeface="Arial" panose="020B0604020202020204" pitchFamily="34" charset="0"/>
                <a:cs typeface="Arial" panose="020B0604020202020204" pitchFamily="34" charset="0"/>
              </a:rPr>
              <a:t>are hyperlinked, and </a:t>
            </a:r>
            <a:r>
              <a:rPr sz="1000" dirty="0">
                <a:latin typeface="Arial" panose="020B0604020202020204" pitchFamily="34" charset="0"/>
                <a:cs typeface="Arial" panose="020B0604020202020204" pitchFamily="34" charset="0"/>
              </a:rPr>
              <a:t>you can view </a:t>
            </a:r>
            <a:r>
              <a:rPr sz="1000" spc="-4" dirty="0">
                <a:latin typeface="Arial" panose="020B0604020202020204" pitchFamily="34" charset="0"/>
                <a:cs typeface="Arial" panose="020B0604020202020204" pitchFamily="34" charset="0"/>
              </a:rPr>
              <a:t>additional information about the purchase order by </a:t>
            </a:r>
            <a:r>
              <a:rPr sz="1000" dirty="0">
                <a:latin typeface="Arial" panose="020B0604020202020204" pitchFamily="34" charset="0"/>
                <a:cs typeface="Arial" panose="020B0604020202020204" pitchFamily="34" charset="0"/>
              </a:rPr>
              <a:t>clicking </a:t>
            </a:r>
            <a:r>
              <a:rPr sz="1000" spc="-4" dirty="0">
                <a:latin typeface="Arial" panose="020B0604020202020204" pitchFamily="34" charset="0"/>
                <a:cs typeface="Arial" panose="020B0604020202020204" pitchFamily="34" charset="0"/>
              </a:rPr>
              <a:t>on that blue</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hyperlink, i.e. </a:t>
            </a:r>
            <a:r>
              <a:rPr sz="1000" b="1" spc="-4" dirty="0">
                <a:latin typeface="Arial" panose="020B0604020202020204" pitchFamily="34" charset="0"/>
                <a:cs typeface="Arial" panose="020B0604020202020204" pitchFamily="34" charset="0"/>
              </a:rPr>
              <a:t>PO</a:t>
            </a:r>
            <a:r>
              <a:rPr sz="1000" b="1" dirty="0">
                <a:latin typeface="Arial" panose="020B0604020202020204" pitchFamily="34" charset="0"/>
                <a:cs typeface="Arial" panose="020B0604020202020204" pitchFamily="34" charset="0"/>
              </a:rPr>
              <a:t> </a:t>
            </a:r>
            <a:r>
              <a:rPr sz="1000" b="1" spc="-4" dirty="0">
                <a:latin typeface="Arial" panose="020B0604020202020204" pitchFamily="34" charset="0"/>
                <a:cs typeface="Arial" panose="020B0604020202020204" pitchFamily="34" charset="0"/>
              </a:rPr>
              <a:t>Number</a:t>
            </a:r>
            <a:r>
              <a:rPr sz="1000" spc="-4"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p:txBody>
      </p:sp>
      <p:sp>
        <p:nvSpPr>
          <p:cNvPr id="13" name="Titel 39">
            <a:extLst>
              <a:ext uri="{FF2B5EF4-FFF2-40B4-BE49-F238E27FC236}">
                <a16:creationId xmlns:a16="http://schemas.microsoft.com/office/drawing/2014/main" id="{89C67361-1373-4104-A9CA-18666FA0FCA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Purchase Orders</a:t>
            </a:r>
          </a:p>
          <a:p>
            <a:r>
              <a:rPr lang="de-DE" sz="1800" dirty="0">
                <a:solidFill>
                  <a:srgbClr val="49B8E7"/>
                </a:solidFill>
              </a:rPr>
              <a:t>Receive &amp; View Orders (2/2)</a:t>
            </a:r>
          </a:p>
        </p:txBody>
      </p:sp>
      <p:sp>
        <p:nvSpPr>
          <p:cNvPr id="3" name="Foliennummernplatzhalter 2">
            <a:extLst>
              <a:ext uri="{FF2B5EF4-FFF2-40B4-BE49-F238E27FC236}">
                <a16:creationId xmlns:a16="http://schemas.microsoft.com/office/drawing/2014/main" id="{3854372F-24CA-4F6D-AA82-5512FF668387}"/>
              </a:ext>
            </a:extLst>
          </p:cNvPr>
          <p:cNvSpPr>
            <a:spLocks noGrp="1"/>
          </p:cNvSpPr>
          <p:nvPr>
            <p:ph type="sldNum" sz="quarter" idx="12"/>
          </p:nvPr>
        </p:nvSpPr>
        <p:spPr/>
        <p:txBody>
          <a:bodyPr/>
          <a:lstStyle/>
          <a:p>
            <a:fld id="{D56DB8AA-803C-49D2-90AA-1140CE72DCD7}" type="slidenum">
              <a:rPr lang="de-DE" smtClean="0"/>
              <a:pPr/>
              <a:t>46</a:t>
            </a:fld>
            <a:endParaRPr lang="de-DE" dirty="0"/>
          </a:p>
        </p:txBody>
      </p:sp>
      <p:pic>
        <p:nvPicPr>
          <p:cNvPr id="6" name="Grafik 5">
            <a:extLst>
              <a:ext uri="{FF2B5EF4-FFF2-40B4-BE49-F238E27FC236}">
                <a16:creationId xmlns:a16="http://schemas.microsoft.com/office/drawing/2014/main" id="{B5EB9F32-718B-4A88-B60B-665D63C3018B}"/>
              </a:ext>
            </a:extLst>
          </p:cNvPr>
          <p:cNvPicPr>
            <a:picLocks noChangeAspect="1"/>
          </p:cNvPicPr>
          <p:nvPr/>
        </p:nvPicPr>
        <p:blipFill>
          <a:blip r:embed="rId2"/>
          <a:stretch>
            <a:fillRect/>
          </a:stretch>
        </p:blipFill>
        <p:spPr>
          <a:xfrm>
            <a:off x="1689100" y="2155158"/>
            <a:ext cx="5159537" cy="27945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4577337" y="2807724"/>
            <a:ext cx="3822523" cy="1710076"/>
          </a:xfrm>
          <a:prstGeom prst="rect">
            <a:avLst/>
          </a:prstGeom>
          <a:blipFill>
            <a:blip r:embed="rId2" cstate="print"/>
            <a:stretch>
              <a:fillRect/>
            </a:stretch>
          </a:blipFill>
        </p:spPr>
        <p:txBody>
          <a:bodyPr wrap="square" lIns="0" tIns="0" rIns="0" bIns="0" rtlCol="0"/>
          <a:lstStyle/>
          <a:p>
            <a:endParaRPr sz="1013"/>
          </a:p>
        </p:txBody>
      </p:sp>
      <p:pic>
        <p:nvPicPr>
          <p:cNvPr id="10" name="Grafik 9">
            <a:extLst>
              <a:ext uri="{FF2B5EF4-FFF2-40B4-BE49-F238E27FC236}">
                <a16:creationId xmlns:a16="http://schemas.microsoft.com/office/drawing/2014/main" id="{52DA24CF-8E0E-4F14-82C1-1EBF7A888788}"/>
              </a:ext>
            </a:extLst>
          </p:cNvPr>
          <p:cNvPicPr>
            <a:picLocks noChangeAspect="1"/>
          </p:cNvPicPr>
          <p:nvPr/>
        </p:nvPicPr>
        <p:blipFill>
          <a:blip r:embed="rId3"/>
          <a:stretch>
            <a:fillRect/>
          </a:stretch>
        </p:blipFill>
        <p:spPr>
          <a:xfrm>
            <a:off x="306000" y="2175423"/>
            <a:ext cx="4127907" cy="1772800"/>
          </a:xfrm>
          <a:prstGeom prst="rect">
            <a:avLst/>
          </a:prstGeom>
        </p:spPr>
      </p:pic>
      <p:sp>
        <p:nvSpPr>
          <p:cNvPr id="3" name="object 3"/>
          <p:cNvSpPr txBox="1"/>
          <p:nvPr/>
        </p:nvSpPr>
        <p:spPr>
          <a:xfrm>
            <a:off x="306000" y="1053088"/>
            <a:ext cx="8272256" cy="795250"/>
          </a:xfrm>
          <a:prstGeom prst="rect">
            <a:avLst/>
          </a:prstGeom>
        </p:spPr>
        <p:txBody>
          <a:bodyPr vert="horz" wrap="square" lIns="0" tIns="50959" rIns="0" bIns="0" rtlCol="0">
            <a:spAutoFit/>
          </a:bodyPr>
          <a:lstStyle/>
          <a:p>
            <a:pPr marL="194786" indent="-171450">
              <a:spcBef>
                <a:spcPts val="401"/>
              </a:spcBef>
              <a:buClr>
                <a:srgbClr val="49B8E7"/>
              </a:buClr>
              <a:buSzPct val="83333"/>
              <a:buFont typeface="Wingdings" panose="05000000000000000000" pitchFamily="2" charset="2"/>
              <a:buChar char="§"/>
              <a:tabLst>
                <a:tab pos="180499" algn="l"/>
                <a:tab pos="180975" algn="l"/>
              </a:tabLst>
            </a:pPr>
            <a:r>
              <a:rPr sz="1000" dirty="0">
                <a:latin typeface="Arial" panose="020B0604020202020204" pitchFamily="34" charset="0"/>
                <a:cs typeface="Arial" panose="020B0604020202020204" pitchFamily="34" charset="0"/>
              </a:rPr>
              <a:t>The page refreshes to display the </a:t>
            </a:r>
            <a:r>
              <a:rPr lang="en-US" sz="1000" dirty="0">
                <a:latin typeface="Arial" panose="020B0604020202020204" pitchFamily="34" charset="0"/>
                <a:cs typeface="Arial" panose="020B0604020202020204" pitchFamily="34" charset="0"/>
              </a:rPr>
              <a:t>PO details and shipping address.</a:t>
            </a:r>
          </a:p>
          <a:p>
            <a:pPr marL="194786" indent="-171450">
              <a:spcBef>
                <a:spcPts val="401"/>
              </a:spcBef>
              <a:buClr>
                <a:srgbClr val="49B8E7"/>
              </a:buClr>
              <a:buSzPct val="83333"/>
              <a:buFont typeface="Wingdings" panose="05000000000000000000" pitchFamily="2" charset="2"/>
              <a:buChar char="§"/>
              <a:tabLst>
                <a:tab pos="180499" algn="l"/>
                <a:tab pos="180975" algn="l"/>
              </a:tabLst>
            </a:pPr>
            <a:r>
              <a:rPr lang="en-US" sz="1000" i="1" dirty="0">
                <a:latin typeface="Arial" panose="020B0604020202020204" pitchFamily="34" charset="0"/>
                <a:cs typeface="Arial" panose="020B0604020202020204" pitchFamily="34" charset="0"/>
              </a:rPr>
              <a:t>Check </a:t>
            </a:r>
            <a:r>
              <a:rPr lang="en-US" sz="1000" dirty="0">
                <a:latin typeface="Arial" panose="020B0604020202020204" pitchFamily="34" charset="0"/>
                <a:cs typeface="Arial" panose="020B0604020202020204" pitchFamily="34" charset="0"/>
              </a:rPr>
              <a:t>the </a:t>
            </a:r>
            <a:r>
              <a:rPr lang="en-US" sz="1000" b="1" dirty="0">
                <a:latin typeface="Arial" panose="020B0604020202020204" pitchFamily="34" charset="0"/>
                <a:cs typeface="Arial" panose="020B0604020202020204" pitchFamily="34" charset="0"/>
              </a:rPr>
              <a:t>Acknowledged </a:t>
            </a:r>
            <a:r>
              <a:rPr lang="en-US" sz="1000" dirty="0">
                <a:latin typeface="Arial" panose="020B0604020202020204" pitchFamily="34" charset="0"/>
                <a:cs typeface="Arial" panose="020B0604020202020204" pitchFamily="34" charset="0"/>
              </a:rPr>
              <a:t>box (1) to let the requester know that you have received the PO and will act. </a:t>
            </a:r>
            <a:r>
              <a:rPr lang="en-US" sz="1000" spc="-4" dirty="0">
                <a:latin typeface="Arial" panose="020B0604020202020204" pitchFamily="34" charset="0"/>
                <a:cs typeface="Arial" panose="020B0604020202020204" pitchFamily="34" charset="0"/>
              </a:rPr>
              <a:t>Munich Re </a:t>
            </a:r>
            <a:r>
              <a:rPr lang="en-US" sz="1000" dirty="0">
                <a:latin typeface="Arial" panose="020B0604020202020204" pitchFamily="34" charset="0"/>
                <a:cs typeface="Arial" panose="020B0604020202020204" pitchFamily="34" charset="0"/>
              </a:rPr>
              <a:t>can see </a:t>
            </a:r>
            <a:r>
              <a:rPr lang="en-US" sz="1000" spc="-4" dirty="0">
                <a:latin typeface="Arial" panose="020B0604020202020204" pitchFamily="34" charset="0"/>
                <a:cs typeface="Arial" panose="020B0604020202020204" pitchFamily="34" charset="0"/>
              </a:rPr>
              <a:t>the </a:t>
            </a:r>
            <a:r>
              <a:rPr lang="en-US" sz="1000" dirty="0">
                <a:latin typeface="Arial" panose="020B0604020202020204" pitchFamily="34" charset="0"/>
                <a:cs typeface="Arial" panose="020B0604020202020204" pitchFamily="34" charset="0"/>
              </a:rPr>
              <a:t>status</a:t>
            </a:r>
            <a:r>
              <a:rPr lang="en-US" sz="1000" spc="-79" dirty="0">
                <a:latin typeface="Arial" panose="020B0604020202020204" pitchFamily="34" charset="0"/>
                <a:cs typeface="Arial" panose="020B0604020202020204" pitchFamily="34" charset="0"/>
              </a:rPr>
              <a:t> </a:t>
            </a:r>
            <a:r>
              <a:rPr lang="en-US" sz="1000" spc="-4" dirty="0">
                <a:latin typeface="Arial" panose="020B0604020202020204" pitchFamily="34" charset="0"/>
                <a:cs typeface="Arial" panose="020B0604020202020204" pitchFamily="34" charset="0"/>
              </a:rPr>
              <a:t>update.</a:t>
            </a:r>
            <a:endParaRPr lang="en-US" sz="1000" dirty="0">
              <a:latin typeface="Arial" panose="020B0604020202020204" pitchFamily="34" charset="0"/>
              <a:cs typeface="Arial" panose="020B0604020202020204" pitchFamily="34" charset="0"/>
            </a:endParaRPr>
          </a:p>
          <a:p>
            <a:pPr marL="9525">
              <a:spcBef>
                <a:spcPts val="330"/>
              </a:spcBef>
              <a:buClr>
                <a:srgbClr val="49B8E7"/>
              </a:buClr>
            </a:pPr>
            <a:r>
              <a:rPr lang="en-US" sz="1000" dirty="0">
                <a:latin typeface="Arial" panose="020B0604020202020204" pitchFamily="34" charset="0"/>
                <a:cs typeface="Arial" panose="020B0604020202020204" pitchFamily="34" charset="0"/>
              </a:rPr>
              <a:t>      (*If you do not agree with any aspect of the order, please send your concerns or requests to the requester’s email address)</a:t>
            </a:r>
          </a:p>
          <a:p>
            <a:pPr marL="23336" indent="-171450">
              <a:spcBef>
                <a:spcPts val="330"/>
              </a:spcBef>
              <a:buClr>
                <a:srgbClr val="49B8E7"/>
              </a:buClr>
              <a:buSzPct val="83333"/>
              <a:buFont typeface="Wingdings" panose="05000000000000000000" pitchFamily="2" charset="2"/>
              <a:buChar char="§"/>
              <a:tabLst>
                <a:tab pos="180499" algn="l"/>
                <a:tab pos="180975" algn="l"/>
              </a:tabLst>
            </a:pPr>
            <a:r>
              <a:rPr lang="en-US" sz="1000" dirty="0">
                <a:latin typeface="Arial" panose="020B0604020202020204" pitchFamily="34" charset="0"/>
                <a:cs typeface="Arial" panose="020B0604020202020204" pitchFamily="34" charset="0"/>
              </a:rPr>
              <a:t>You can print the PO in PDF version by clicking Print View.</a:t>
            </a:r>
          </a:p>
        </p:txBody>
      </p:sp>
      <p:sp>
        <p:nvSpPr>
          <p:cNvPr id="7" name="object 7"/>
          <p:cNvSpPr/>
          <p:nvPr/>
        </p:nvSpPr>
        <p:spPr>
          <a:xfrm>
            <a:off x="3596568" y="3662762"/>
            <a:ext cx="1211580" cy="574834"/>
          </a:xfrm>
          <a:custGeom>
            <a:avLst/>
            <a:gdLst/>
            <a:ahLst/>
            <a:cxnLst/>
            <a:rect l="l" t="t" r="r" b="b"/>
            <a:pathLst>
              <a:path w="1615439" h="766445">
                <a:moveTo>
                  <a:pt x="392856" y="765838"/>
                </a:moveTo>
                <a:lnTo>
                  <a:pt x="344997" y="763076"/>
                </a:lnTo>
                <a:lnTo>
                  <a:pt x="298970" y="752975"/>
                </a:lnTo>
                <a:lnTo>
                  <a:pt x="255503" y="736032"/>
                </a:lnTo>
                <a:lnTo>
                  <a:pt x="215322" y="712748"/>
                </a:lnTo>
                <a:lnTo>
                  <a:pt x="179152" y="683619"/>
                </a:lnTo>
                <a:lnTo>
                  <a:pt x="147720" y="649146"/>
                </a:lnTo>
                <a:lnTo>
                  <a:pt x="121751" y="609825"/>
                </a:lnTo>
                <a:lnTo>
                  <a:pt x="101974" y="566156"/>
                </a:lnTo>
                <a:lnTo>
                  <a:pt x="89112" y="518637"/>
                </a:lnTo>
                <a:lnTo>
                  <a:pt x="0" y="39302"/>
                </a:lnTo>
                <a:lnTo>
                  <a:pt x="211406" y="0"/>
                </a:lnTo>
                <a:lnTo>
                  <a:pt x="300519" y="479334"/>
                </a:lnTo>
                <a:lnTo>
                  <a:pt x="313502" y="511557"/>
                </a:lnTo>
                <a:lnTo>
                  <a:pt x="337018" y="535469"/>
                </a:lnTo>
                <a:lnTo>
                  <a:pt x="367784" y="548819"/>
                </a:lnTo>
                <a:lnTo>
                  <a:pt x="402520" y="549354"/>
                </a:lnTo>
                <a:lnTo>
                  <a:pt x="1535332" y="549354"/>
                </a:lnTo>
                <a:lnTo>
                  <a:pt x="1513891" y="580588"/>
                </a:lnTo>
                <a:lnTo>
                  <a:pt x="1410969" y="580588"/>
                </a:lnTo>
                <a:lnTo>
                  <a:pt x="441822" y="760762"/>
                </a:lnTo>
                <a:lnTo>
                  <a:pt x="392856" y="765838"/>
                </a:lnTo>
                <a:close/>
              </a:path>
              <a:path w="1615439" h="766445">
                <a:moveTo>
                  <a:pt x="1535332" y="549354"/>
                </a:moveTo>
                <a:lnTo>
                  <a:pt x="402520" y="549354"/>
                </a:lnTo>
                <a:lnTo>
                  <a:pt x="1371666" y="369181"/>
                </a:lnTo>
                <a:lnTo>
                  <a:pt x="1349732" y="251202"/>
                </a:lnTo>
                <a:lnTo>
                  <a:pt x="1615000" y="433300"/>
                </a:lnTo>
                <a:lnTo>
                  <a:pt x="1535332" y="549354"/>
                </a:lnTo>
                <a:close/>
              </a:path>
              <a:path w="1615439" h="766445">
                <a:moveTo>
                  <a:pt x="1432902" y="698567"/>
                </a:moveTo>
                <a:lnTo>
                  <a:pt x="1410969" y="580588"/>
                </a:lnTo>
                <a:lnTo>
                  <a:pt x="1513891" y="580588"/>
                </a:lnTo>
                <a:lnTo>
                  <a:pt x="1432902" y="698567"/>
                </a:lnTo>
                <a:close/>
              </a:path>
            </a:pathLst>
          </a:custGeom>
          <a:solidFill>
            <a:srgbClr val="CBDCF1"/>
          </a:solidFill>
          <a:effectLst>
            <a:outerShdw blurRad="50800" dist="38100" dir="2700000" algn="tl" rotWithShape="0">
              <a:prstClr val="black">
                <a:alpha val="40000"/>
              </a:prstClr>
            </a:outerShdw>
          </a:effectLst>
        </p:spPr>
        <p:txBody>
          <a:bodyPr wrap="square" lIns="0" tIns="0" rIns="0" bIns="0" rtlCol="0"/>
          <a:lstStyle/>
          <a:p>
            <a:endParaRPr sz="1013"/>
          </a:p>
        </p:txBody>
      </p:sp>
      <p:sp>
        <p:nvSpPr>
          <p:cNvPr id="16" name="Titel 39">
            <a:extLst>
              <a:ext uri="{FF2B5EF4-FFF2-40B4-BE49-F238E27FC236}">
                <a16:creationId xmlns:a16="http://schemas.microsoft.com/office/drawing/2014/main" id="{BA862EE2-D2F7-4D18-A8E7-4E9AF6BDB029}"/>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Purchase Orders</a:t>
            </a:r>
          </a:p>
          <a:p>
            <a:r>
              <a:rPr lang="de-DE" sz="1800" dirty="0">
                <a:solidFill>
                  <a:srgbClr val="49B8E7"/>
                </a:solidFill>
              </a:rPr>
              <a:t>Acknowledge Orders</a:t>
            </a:r>
          </a:p>
        </p:txBody>
      </p:sp>
      <p:sp>
        <p:nvSpPr>
          <p:cNvPr id="2" name="Foliennummernplatzhalter 1">
            <a:extLst>
              <a:ext uri="{FF2B5EF4-FFF2-40B4-BE49-F238E27FC236}">
                <a16:creationId xmlns:a16="http://schemas.microsoft.com/office/drawing/2014/main" id="{3955BB69-103C-4880-A28F-DB030FDF5669}"/>
              </a:ext>
            </a:extLst>
          </p:cNvPr>
          <p:cNvSpPr>
            <a:spLocks noGrp="1"/>
          </p:cNvSpPr>
          <p:nvPr>
            <p:ph type="sldNum" sz="quarter" idx="12"/>
          </p:nvPr>
        </p:nvSpPr>
        <p:spPr/>
        <p:txBody>
          <a:bodyPr/>
          <a:lstStyle/>
          <a:p>
            <a:fld id="{D56DB8AA-803C-49D2-90AA-1140CE72DCD7}" type="slidenum">
              <a:rPr lang="de-DE" smtClean="0"/>
              <a:pPr/>
              <a:t>47</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5C4CD16E-679F-4718-8C7E-0EC846FA4CF0}"/>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5" r="15"/>
          <a:stretch>
            <a:fillRect/>
          </a:stretch>
        </p:blipFill>
        <p:spPr bwMode="auto">
          <a:xfrm>
            <a:off x="0" y="0"/>
            <a:ext cx="9144000" cy="5144400"/>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FF545F5C-550A-48B6-95F5-2A88792E1F08}"/>
              </a:ext>
            </a:extLst>
          </p:cNvPr>
          <p:cNvSpPr>
            <a:spLocks noGrp="1"/>
          </p:cNvSpPr>
          <p:nvPr>
            <p:ph type="title"/>
          </p:nvPr>
        </p:nvSpPr>
        <p:spPr/>
        <p:txBody>
          <a:bodyPr/>
          <a:lstStyle/>
          <a:p>
            <a:r>
              <a:rPr lang="en-US" b="1" spc="-4" dirty="0"/>
              <a:t>Invoices</a:t>
            </a:r>
            <a:br>
              <a:rPr lang="en-US" b="1" spc="-4" dirty="0"/>
            </a:br>
            <a:r>
              <a:rPr lang="en-US" sz="1600" spc="-4" dirty="0"/>
              <a:t>Creating Electronic Invoices with Coupa</a:t>
            </a:r>
            <a:endParaRPr lang="en-US" dirty="0"/>
          </a:p>
        </p:txBody>
      </p:sp>
      <p:sp>
        <p:nvSpPr>
          <p:cNvPr id="4" name="Textplatzhalter 3">
            <a:extLst>
              <a:ext uri="{FF2B5EF4-FFF2-40B4-BE49-F238E27FC236}">
                <a16:creationId xmlns:a16="http://schemas.microsoft.com/office/drawing/2014/main" id="{CC30E74B-B3AF-4A33-96BA-EA10A49D5075}"/>
              </a:ext>
            </a:extLst>
          </p:cNvPr>
          <p:cNvSpPr>
            <a:spLocks noGrp="1"/>
          </p:cNvSpPr>
          <p:nvPr>
            <p:ph type="body" sz="quarter" idx="24"/>
          </p:nvPr>
        </p:nvSpPr>
        <p:spPr/>
        <p:txBody>
          <a:bodyPr/>
          <a:lstStyle/>
          <a:p>
            <a:r>
              <a:rPr lang="de-DE" dirty="0">
                <a:solidFill>
                  <a:srgbClr val="49B8E7"/>
                </a:solidFill>
              </a:rPr>
              <a:t>5</a:t>
            </a:r>
          </a:p>
        </p:txBody>
      </p:sp>
      <p:sp>
        <p:nvSpPr>
          <p:cNvPr id="5" name="Textplatzhalter 4">
            <a:extLst>
              <a:ext uri="{FF2B5EF4-FFF2-40B4-BE49-F238E27FC236}">
                <a16:creationId xmlns:a16="http://schemas.microsoft.com/office/drawing/2014/main" id="{4A507DE4-3533-456F-82FF-6B3CBE5BD38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5853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6000" y="1023939"/>
            <a:ext cx="8272256" cy="1098058"/>
          </a:xfrm>
          <a:prstGeom prst="rect">
            <a:avLst/>
          </a:prstGeom>
        </p:spPr>
        <p:txBody>
          <a:bodyPr vert="horz" wrap="square" lIns="0" tIns="9525" rIns="0" bIns="0" rtlCol="0">
            <a:spAutoFit/>
          </a:bodyPr>
          <a:lstStyle/>
          <a:p>
            <a:pPr marL="9525" marR="3810" algn="just">
              <a:spcBef>
                <a:spcPts val="75"/>
              </a:spcBef>
            </a:pPr>
            <a:r>
              <a:rPr sz="1000" spc="-4" dirty="0">
                <a:latin typeface="Arial" panose="020B0604020202020204" pitchFamily="34" charset="0"/>
                <a:cs typeface="Arial" panose="020B0604020202020204" pitchFamily="34" charset="0"/>
              </a:rPr>
              <a:t>The </a:t>
            </a:r>
            <a:r>
              <a:rPr sz="1000" b="1" spc="-4" dirty="0">
                <a:latin typeface="Arial" panose="020B0604020202020204" pitchFamily="34" charset="0"/>
                <a:cs typeface="Arial" panose="020B0604020202020204" pitchFamily="34" charset="0"/>
              </a:rPr>
              <a:t>Orders </a:t>
            </a:r>
            <a:r>
              <a:rPr sz="1000" spc="-4" dirty="0">
                <a:latin typeface="Arial" panose="020B0604020202020204" pitchFamily="34" charset="0"/>
                <a:cs typeface="Arial" panose="020B0604020202020204" pitchFamily="34" charset="0"/>
              </a:rPr>
              <a:t>tab at </a:t>
            </a:r>
            <a:r>
              <a:rPr sz="1000" dirty="0">
                <a:latin typeface="Arial" panose="020B0604020202020204" pitchFamily="34" charset="0"/>
                <a:cs typeface="Arial" panose="020B0604020202020204" pitchFamily="34" charset="0"/>
              </a:rPr>
              <a:t>the top </a:t>
            </a:r>
            <a:r>
              <a:rPr sz="1000" spc="-4" dirty="0">
                <a:latin typeface="Arial" panose="020B0604020202020204" pitchFamily="34" charset="0"/>
                <a:cs typeface="Arial" panose="020B0604020202020204" pitchFamily="34" charset="0"/>
              </a:rPr>
              <a:t>of </a:t>
            </a:r>
            <a:r>
              <a:rPr sz="1000" dirty="0">
                <a:latin typeface="Arial" panose="020B0604020202020204" pitchFamily="34" charset="0"/>
                <a:cs typeface="Arial" panose="020B0604020202020204" pitchFamily="34" charset="0"/>
              </a:rPr>
              <a:t>the home page </a:t>
            </a:r>
            <a:r>
              <a:rPr sz="1000" spc="-8" dirty="0">
                <a:latin typeface="Arial" panose="020B0604020202020204" pitchFamily="34" charset="0"/>
                <a:cs typeface="Arial" panose="020B0604020202020204" pitchFamily="34" charset="0"/>
              </a:rPr>
              <a:t>will </a:t>
            </a:r>
            <a:r>
              <a:rPr sz="1000" spc="-4" dirty="0">
                <a:latin typeface="Arial" panose="020B0604020202020204" pitchFamily="34" charset="0"/>
                <a:cs typeface="Arial" panose="020B0604020202020204" pitchFamily="34" charset="0"/>
              </a:rPr>
              <a:t>display all </a:t>
            </a:r>
            <a:r>
              <a:rPr sz="1000" b="1" dirty="0">
                <a:latin typeface="Arial" panose="020B0604020202020204" pitchFamily="34" charset="0"/>
                <a:cs typeface="Arial" panose="020B0604020202020204" pitchFamily="34" charset="0"/>
              </a:rPr>
              <a:t>Purchase </a:t>
            </a:r>
            <a:r>
              <a:rPr sz="1000" b="1" spc="-4" dirty="0">
                <a:latin typeface="Arial" panose="020B0604020202020204" pitchFamily="34" charset="0"/>
                <a:cs typeface="Arial" panose="020B0604020202020204" pitchFamily="34" charset="0"/>
              </a:rPr>
              <a:t>Orders </a:t>
            </a:r>
            <a:r>
              <a:rPr sz="1000" spc="-4" dirty="0">
                <a:latin typeface="Arial" panose="020B0604020202020204" pitchFamily="34" charset="0"/>
                <a:cs typeface="Arial" panose="020B0604020202020204" pitchFamily="34" charset="0"/>
              </a:rPr>
              <a:t>sent </a:t>
            </a:r>
            <a:r>
              <a:rPr sz="1000" dirty="0">
                <a:latin typeface="Arial" panose="020B0604020202020204" pitchFamily="34" charset="0"/>
                <a:cs typeface="Arial" panose="020B0604020202020204" pitchFamily="34" charset="0"/>
              </a:rPr>
              <a:t>by </a:t>
            </a:r>
            <a:r>
              <a:rPr lang="de-DE" sz="1000" spc="-8" dirty="0">
                <a:latin typeface="Arial" panose="020B0604020202020204" pitchFamily="34" charset="0"/>
                <a:cs typeface="Arial" panose="020B0604020202020204" pitchFamily="34" charset="0"/>
              </a:rPr>
              <a:t>Munich Re</a:t>
            </a:r>
            <a:r>
              <a:rPr sz="1000" spc="-11"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Use</a:t>
            </a:r>
            <a:r>
              <a:rPr lang="de-DE" sz="1000" spc="-8"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the </a:t>
            </a:r>
            <a:r>
              <a:rPr sz="1000" b="1" spc="-4" dirty="0">
                <a:latin typeface="Arial" panose="020B0604020202020204" pitchFamily="34" charset="0"/>
                <a:cs typeface="Arial" panose="020B0604020202020204" pitchFamily="34" charset="0"/>
              </a:rPr>
              <a:t>Search </a:t>
            </a:r>
            <a:r>
              <a:rPr sz="1000" spc="-4" dirty="0">
                <a:latin typeface="Arial" panose="020B0604020202020204" pitchFamily="34" charset="0"/>
                <a:cs typeface="Arial" panose="020B0604020202020204" pitchFamily="34" charset="0"/>
              </a:rPr>
              <a:t>functionality </a:t>
            </a:r>
            <a:r>
              <a:rPr sz="1000" dirty="0">
                <a:latin typeface="Arial" panose="020B0604020202020204" pitchFamily="34" charset="0"/>
                <a:cs typeface="Arial" panose="020B0604020202020204" pitchFamily="34" charset="0"/>
              </a:rPr>
              <a:t>to </a:t>
            </a:r>
            <a:r>
              <a:rPr sz="1000" spc="-4" dirty="0">
                <a:latin typeface="Arial" panose="020B0604020202020204" pitchFamily="34" charset="0"/>
                <a:cs typeface="Arial" panose="020B0604020202020204" pitchFamily="34" charset="0"/>
              </a:rPr>
              <a:t>find purchase orders </a:t>
            </a:r>
            <a:r>
              <a:rPr sz="1000" dirty="0">
                <a:latin typeface="Arial" panose="020B0604020202020204" pitchFamily="34" charset="0"/>
                <a:cs typeface="Arial" panose="020B0604020202020204" pitchFamily="34" charset="0"/>
              </a:rPr>
              <a:t>by </a:t>
            </a:r>
            <a:r>
              <a:rPr sz="1000" spc="-8" dirty="0">
                <a:latin typeface="Arial" panose="020B0604020202020204" pitchFamily="34" charset="0"/>
                <a:cs typeface="Arial" panose="020B0604020202020204" pitchFamily="34" charset="0"/>
              </a:rPr>
              <a:t>number. </a:t>
            </a:r>
            <a:r>
              <a:rPr sz="1000" spc="-38" dirty="0">
                <a:latin typeface="Arial" panose="020B0604020202020204" pitchFamily="34" charset="0"/>
                <a:cs typeface="Arial" panose="020B0604020202020204" pitchFamily="34" charset="0"/>
              </a:rPr>
              <a:t>You </a:t>
            </a:r>
            <a:r>
              <a:rPr sz="1000" spc="-4" dirty="0">
                <a:latin typeface="Arial" panose="020B0604020202020204" pitchFamily="34" charset="0"/>
                <a:cs typeface="Arial" panose="020B0604020202020204" pitchFamily="34" charset="0"/>
              </a:rPr>
              <a:t>can </a:t>
            </a:r>
            <a:r>
              <a:rPr sz="1000" dirty="0">
                <a:latin typeface="Arial" panose="020B0604020202020204" pitchFamily="34" charset="0"/>
                <a:cs typeface="Arial" panose="020B0604020202020204" pitchFamily="34" charset="0"/>
              </a:rPr>
              <a:t>sort by </a:t>
            </a:r>
            <a:r>
              <a:rPr sz="1000" spc="-4" dirty="0">
                <a:latin typeface="Arial" panose="020B0604020202020204" pitchFamily="34" charset="0"/>
                <a:cs typeface="Arial" panose="020B0604020202020204" pitchFamily="34" charset="0"/>
              </a:rPr>
              <a:t>column, </a:t>
            </a:r>
            <a:r>
              <a:rPr sz="1000" dirty="0">
                <a:latin typeface="Arial" panose="020B0604020202020204" pitchFamily="34" charset="0"/>
                <a:cs typeface="Arial" panose="020B0604020202020204" pitchFamily="34" charset="0"/>
              </a:rPr>
              <a:t>by </a:t>
            </a:r>
            <a:r>
              <a:rPr sz="1000" spc="-4" dirty="0">
                <a:latin typeface="Arial" panose="020B0604020202020204" pitchFamily="34" charset="0"/>
                <a:cs typeface="Arial" panose="020B0604020202020204" pitchFamily="34" charset="0"/>
              </a:rPr>
              <a:t>clicking </a:t>
            </a:r>
            <a:r>
              <a:rPr sz="1000" dirty="0">
                <a:latin typeface="Arial" panose="020B0604020202020204" pitchFamily="34" charset="0"/>
                <a:cs typeface="Arial" panose="020B0604020202020204" pitchFamily="34" charset="0"/>
              </a:rPr>
              <a:t>on </a:t>
            </a:r>
            <a:r>
              <a:rPr sz="1000" spc="-4" dirty="0">
                <a:latin typeface="Arial" panose="020B0604020202020204" pitchFamily="34" charset="0"/>
                <a:cs typeface="Arial" panose="020B0604020202020204" pitchFamily="34" charset="0"/>
              </a:rPr>
              <a:t>any of </a:t>
            </a:r>
            <a:r>
              <a:rPr sz="1000" dirty="0">
                <a:latin typeface="Arial" panose="020B0604020202020204" pitchFamily="34" charset="0"/>
                <a:cs typeface="Arial" panose="020B0604020202020204" pitchFamily="34" charset="0"/>
              </a:rPr>
              <a:t>the</a:t>
            </a:r>
            <a:r>
              <a:rPr lang="de-DE" sz="100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column headers </a:t>
            </a:r>
            <a:r>
              <a:rPr sz="1000" dirty="0">
                <a:latin typeface="Arial" panose="020B0604020202020204" pitchFamily="34" charset="0"/>
                <a:cs typeface="Arial" panose="020B0604020202020204" pitchFamily="34" charset="0"/>
              </a:rPr>
              <a:t>(</a:t>
            </a:r>
            <a:r>
              <a:rPr sz="1000" b="1" dirty="0">
                <a:latin typeface="Arial" panose="020B0604020202020204" pitchFamily="34" charset="0"/>
                <a:cs typeface="Arial" panose="020B0604020202020204" pitchFamily="34" charset="0"/>
              </a:rPr>
              <a:t>PO </a:t>
            </a:r>
            <a:r>
              <a:rPr sz="1000" b="1" spc="-11" dirty="0">
                <a:latin typeface="Arial" panose="020B0604020202020204" pitchFamily="34" charset="0"/>
                <a:cs typeface="Arial" panose="020B0604020202020204" pitchFamily="34" charset="0"/>
              </a:rPr>
              <a:t>Number, </a:t>
            </a:r>
            <a:r>
              <a:rPr sz="1000" b="1" dirty="0">
                <a:latin typeface="Arial" panose="020B0604020202020204" pitchFamily="34" charset="0"/>
                <a:cs typeface="Arial" panose="020B0604020202020204" pitchFamily="34" charset="0"/>
              </a:rPr>
              <a:t>Status, Acknowledged </a:t>
            </a:r>
            <a:r>
              <a:rPr sz="1000" b="1" spc="-4" dirty="0">
                <a:latin typeface="Arial" panose="020B0604020202020204" pitchFamily="34" charset="0"/>
                <a:cs typeface="Arial" panose="020B0604020202020204" pitchFamily="34" charset="0"/>
              </a:rPr>
              <a:t>At, Items, Unanswered </a:t>
            </a:r>
            <a:r>
              <a:rPr sz="1000" b="1" dirty="0">
                <a:latin typeface="Arial" panose="020B0604020202020204" pitchFamily="34" charset="0"/>
                <a:cs typeface="Arial" panose="020B0604020202020204" pitchFamily="34" charset="0"/>
              </a:rPr>
              <a:t>Comments, </a:t>
            </a:r>
            <a:r>
              <a:rPr sz="1000" b="1" spc="-15" dirty="0">
                <a:latin typeface="Arial" panose="020B0604020202020204" pitchFamily="34" charset="0"/>
                <a:cs typeface="Arial" panose="020B0604020202020204" pitchFamily="34" charset="0"/>
              </a:rPr>
              <a:t>Total, </a:t>
            </a:r>
            <a:r>
              <a:rPr sz="1000" spc="-4" dirty="0">
                <a:latin typeface="Arial" panose="020B0604020202020204" pitchFamily="34" charset="0"/>
                <a:cs typeface="Arial" panose="020B0604020202020204" pitchFamily="34" charset="0"/>
              </a:rPr>
              <a:t>and</a:t>
            </a:r>
            <a:r>
              <a:rPr lang="de-DE" sz="1000" spc="-4" dirty="0">
                <a:latin typeface="Arial" panose="020B0604020202020204" pitchFamily="34" charset="0"/>
                <a:cs typeface="Arial" panose="020B0604020202020204" pitchFamily="34" charset="0"/>
              </a:rPr>
              <a:t> </a:t>
            </a:r>
            <a:r>
              <a:rPr sz="1000" b="1" spc="-8" dirty="0">
                <a:latin typeface="Arial" panose="020B0604020202020204" pitchFamily="34" charset="0"/>
                <a:cs typeface="Arial" panose="020B0604020202020204" pitchFamily="34" charset="0"/>
              </a:rPr>
              <a:t>Actions</a:t>
            </a:r>
            <a:r>
              <a:rPr sz="1000" spc="-8" dirty="0">
                <a:latin typeface="Arial" panose="020B0604020202020204" pitchFamily="34" charset="0"/>
                <a:cs typeface="Arial" panose="020B0604020202020204" pitchFamily="34" charset="0"/>
              </a:rPr>
              <a:t>)</a:t>
            </a:r>
            <a:r>
              <a:rPr sz="1000" b="1" spc="-8" dirty="0">
                <a:latin typeface="Arial" panose="020B0604020202020204" pitchFamily="34" charset="0"/>
                <a:cs typeface="Arial" panose="020B0604020202020204" pitchFamily="34" charset="0"/>
              </a:rPr>
              <a:t>. </a:t>
            </a:r>
            <a:r>
              <a:rPr sz="1000" b="1" spc="-11" dirty="0">
                <a:latin typeface="Arial" panose="020B0604020202020204" pitchFamily="34" charset="0"/>
                <a:cs typeface="Arial" panose="020B0604020202020204" pitchFamily="34" charset="0"/>
              </a:rPr>
              <a:t>View </a:t>
            </a:r>
            <a:r>
              <a:rPr sz="1000" spc="-8" dirty="0">
                <a:latin typeface="Arial" panose="020B0604020202020204" pitchFamily="34" charset="0"/>
                <a:cs typeface="Arial" panose="020B0604020202020204" pitchFamily="34" charset="0"/>
              </a:rPr>
              <a:t>functionality </a:t>
            </a:r>
            <a:r>
              <a:rPr sz="1000" spc="-4" dirty="0">
                <a:latin typeface="Arial" panose="020B0604020202020204" pitchFamily="34" charset="0"/>
                <a:cs typeface="Arial" panose="020B0604020202020204" pitchFamily="34" charset="0"/>
              </a:rPr>
              <a:t>should be set to</a:t>
            </a:r>
            <a:r>
              <a:rPr sz="1000" spc="139"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“All”.</a:t>
            </a:r>
            <a:endParaRPr sz="1000" dirty="0">
              <a:latin typeface="Arial" panose="020B0604020202020204" pitchFamily="34" charset="0"/>
              <a:cs typeface="Arial" panose="020B0604020202020204" pitchFamily="34" charset="0"/>
            </a:endParaRPr>
          </a:p>
          <a:p>
            <a:pPr marL="9525" marR="6191" algn="just">
              <a:spcBef>
                <a:spcPts val="450"/>
              </a:spcBef>
            </a:pPr>
            <a:r>
              <a:rPr sz="1000" spc="-4" dirty="0">
                <a:latin typeface="Arial" panose="020B0604020202020204" pitchFamily="34" charset="0"/>
                <a:cs typeface="Arial" panose="020B0604020202020204" pitchFamily="34" charset="0"/>
              </a:rPr>
              <a:t>All purchase </a:t>
            </a:r>
            <a:r>
              <a:rPr sz="1000" dirty="0">
                <a:latin typeface="Arial" panose="020B0604020202020204" pitchFamily="34" charset="0"/>
                <a:cs typeface="Arial" panose="020B0604020202020204" pitchFamily="34" charset="0"/>
              </a:rPr>
              <a:t>orders </a:t>
            </a:r>
            <a:r>
              <a:rPr sz="1000" spc="-4" dirty="0">
                <a:latin typeface="Arial" panose="020B0604020202020204" pitchFamily="34" charset="0"/>
                <a:cs typeface="Arial" panose="020B0604020202020204" pitchFamily="34" charset="0"/>
              </a:rPr>
              <a:t>on this </a:t>
            </a:r>
            <a:r>
              <a:rPr sz="1000" dirty="0">
                <a:latin typeface="Arial" panose="020B0604020202020204" pitchFamily="34" charset="0"/>
                <a:cs typeface="Arial" panose="020B0604020202020204" pitchFamily="34" charset="0"/>
              </a:rPr>
              <a:t>screen are hyperlinked </a:t>
            </a:r>
            <a:r>
              <a:rPr sz="1000" spc="-4" dirty="0">
                <a:latin typeface="Arial" panose="020B0604020202020204" pitchFamily="34" charset="0"/>
                <a:cs typeface="Arial" panose="020B0604020202020204" pitchFamily="34" charset="0"/>
              </a:rPr>
              <a:t>and you </a:t>
            </a:r>
            <a:r>
              <a:rPr sz="1000" dirty="0">
                <a:latin typeface="Arial" panose="020B0604020202020204" pitchFamily="34" charset="0"/>
                <a:cs typeface="Arial" panose="020B0604020202020204" pitchFamily="34" charset="0"/>
              </a:rPr>
              <a:t>can </a:t>
            </a:r>
            <a:r>
              <a:rPr sz="1000" spc="-4" dirty="0">
                <a:latin typeface="Arial" panose="020B0604020202020204" pitchFamily="34" charset="0"/>
                <a:cs typeface="Arial" panose="020B0604020202020204" pitchFamily="34" charset="0"/>
              </a:rPr>
              <a:t>view additional </a:t>
            </a:r>
            <a:r>
              <a:rPr sz="1000" dirty="0">
                <a:latin typeface="Arial" panose="020B0604020202020204" pitchFamily="34" charset="0"/>
                <a:cs typeface="Arial" panose="020B0604020202020204" pitchFamily="34" charset="0"/>
              </a:rPr>
              <a:t>information </a:t>
            </a:r>
            <a:r>
              <a:rPr sz="1000" spc="-4" dirty="0">
                <a:latin typeface="Arial" panose="020B0604020202020204" pitchFamily="34" charset="0"/>
                <a:cs typeface="Arial" panose="020B0604020202020204" pitchFamily="34" charset="0"/>
              </a:rPr>
              <a:t>about </a:t>
            </a:r>
            <a:r>
              <a:rPr sz="1000" dirty="0">
                <a:latin typeface="Arial" panose="020B0604020202020204" pitchFamily="34" charset="0"/>
                <a:cs typeface="Arial" panose="020B0604020202020204" pitchFamily="34" charset="0"/>
              </a:rPr>
              <a:t>the </a:t>
            </a:r>
            <a:r>
              <a:rPr sz="1000" spc="-4" dirty="0">
                <a:latin typeface="Arial" panose="020B0604020202020204" pitchFamily="34" charset="0"/>
                <a:cs typeface="Arial" panose="020B0604020202020204" pitchFamily="34" charset="0"/>
              </a:rPr>
              <a:t>purchase</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order by clicking on the blue PO#</a:t>
            </a:r>
            <a:r>
              <a:rPr sz="1000" spc="79"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hyperlink.</a:t>
            </a:r>
            <a:endParaRPr sz="1000" dirty="0">
              <a:latin typeface="Arial" panose="020B0604020202020204" pitchFamily="34" charset="0"/>
              <a:cs typeface="Arial" panose="020B0604020202020204" pitchFamily="34" charset="0"/>
            </a:endParaRPr>
          </a:p>
          <a:p>
            <a:pPr marL="9525" marR="6191" algn="just">
              <a:lnSpc>
                <a:spcPct val="140000"/>
              </a:lnSpc>
              <a:spcBef>
                <a:spcPts val="450"/>
              </a:spcBef>
            </a:pPr>
            <a:r>
              <a:rPr sz="1000" spc="-4" dirty="0">
                <a:solidFill>
                  <a:srgbClr val="FFC000"/>
                </a:solidFill>
                <a:latin typeface="Arial" panose="020B0604020202020204" pitchFamily="34" charset="0"/>
                <a:cs typeface="Arial" panose="020B0604020202020204" pitchFamily="34" charset="0"/>
              </a:rPr>
              <a:t>If you’re </a:t>
            </a:r>
            <a:r>
              <a:rPr sz="1000" spc="-8" dirty="0">
                <a:solidFill>
                  <a:srgbClr val="FFC000"/>
                </a:solidFill>
                <a:latin typeface="Arial" panose="020B0604020202020204" pitchFamily="34" charset="0"/>
                <a:cs typeface="Arial" panose="020B0604020202020204" pitchFamily="34" charset="0"/>
              </a:rPr>
              <a:t>not </a:t>
            </a:r>
            <a:r>
              <a:rPr sz="1000" spc="-4" dirty="0">
                <a:solidFill>
                  <a:srgbClr val="FFC000"/>
                </a:solidFill>
                <a:latin typeface="Arial" panose="020B0604020202020204" pitchFamily="34" charset="0"/>
                <a:cs typeface="Arial" panose="020B0604020202020204" pitchFamily="34" charset="0"/>
              </a:rPr>
              <a:t>seeing a particular </a:t>
            </a:r>
            <a:r>
              <a:rPr sz="1000" dirty="0">
                <a:solidFill>
                  <a:srgbClr val="FFC000"/>
                </a:solidFill>
                <a:latin typeface="Arial" panose="020B0604020202020204" pitchFamily="34" charset="0"/>
                <a:cs typeface="Arial" panose="020B0604020202020204" pitchFamily="34" charset="0"/>
              </a:rPr>
              <a:t>PO </a:t>
            </a:r>
            <a:r>
              <a:rPr sz="1000" spc="-4" dirty="0">
                <a:solidFill>
                  <a:srgbClr val="FFC000"/>
                </a:solidFill>
                <a:latin typeface="Arial" panose="020B0604020202020204" pitchFamily="34" charset="0"/>
                <a:cs typeface="Arial" panose="020B0604020202020204" pitchFamily="34" charset="0"/>
              </a:rPr>
              <a:t>you </a:t>
            </a:r>
            <a:r>
              <a:rPr sz="1000" dirty="0">
                <a:solidFill>
                  <a:srgbClr val="FFC000"/>
                </a:solidFill>
                <a:latin typeface="Arial" panose="020B0604020202020204" pitchFamily="34" charset="0"/>
                <a:cs typeface="Arial" panose="020B0604020202020204" pitchFamily="34" charset="0"/>
              </a:rPr>
              <a:t>may </a:t>
            </a:r>
            <a:r>
              <a:rPr sz="1000" spc="-4" dirty="0">
                <a:solidFill>
                  <a:srgbClr val="FFC000"/>
                </a:solidFill>
                <a:latin typeface="Arial" panose="020B0604020202020204" pitchFamily="34" charset="0"/>
                <a:cs typeface="Arial" panose="020B0604020202020204" pitchFamily="34" charset="0"/>
              </a:rPr>
              <a:t>need </a:t>
            </a:r>
            <a:r>
              <a:rPr sz="1000" dirty="0">
                <a:solidFill>
                  <a:srgbClr val="FFC000"/>
                </a:solidFill>
                <a:latin typeface="Arial" panose="020B0604020202020204" pitchFamily="34" charset="0"/>
                <a:cs typeface="Arial" panose="020B0604020202020204" pitchFamily="34" charset="0"/>
              </a:rPr>
              <a:t>to </a:t>
            </a:r>
            <a:r>
              <a:rPr sz="1000" spc="-4" dirty="0">
                <a:solidFill>
                  <a:srgbClr val="FFC000"/>
                </a:solidFill>
                <a:latin typeface="Arial" panose="020B0604020202020204" pitchFamily="34" charset="0"/>
                <a:cs typeface="Arial" panose="020B0604020202020204" pitchFamily="34" charset="0"/>
              </a:rPr>
              <a:t>select </a:t>
            </a:r>
            <a:r>
              <a:rPr sz="1000" spc="-8" dirty="0">
                <a:solidFill>
                  <a:srgbClr val="FFC000"/>
                </a:solidFill>
                <a:latin typeface="Arial" panose="020B0604020202020204" pitchFamily="34" charset="0"/>
                <a:cs typeface="Arial" panose="020B0604020202020204" pitchFamily="34" charset="0"/>
              </a:rPr>
              <a:t>one </a:t>
            </a:r>
            <a:r>
              <a:rPr sz="1000" spc="-4" dirty="0">
                <a:solidFill>
                  <a:srgbClr val="FFC000"/>
                </a:solidFill>
                <a:latin typeface="Arial" panose="020B0604020202020204" pitchFamily="34" charset="0"/>
                <a:cs typeface="Arial" panose="020B0604020202020204" pitchFamily="34" charset="0"/>
              </a:rPr>
              <a:t>of the other </a:t>
            </a:r>
            <a:r>
              <a:rPr lang="de-DE" sz="1000" spc="-8" dirty="0">
                <a:solidFill>
                  <a:srgbClr val="FFC000"/>
                </a:solidFill>
                <a:latin typeface="Arial" panose="020B0604020202020204" pitchFamily="34" charset="0"/>
                <a:cs typeface="Arial" panose="020B0604020202020204" pitchFamily="34" charset="0"/>
              </a:rPr>
              <a:t>Munich Re</a:t>
            </a:r>
            <a:r>
              <a:rPr sz="1000" spc="-11" dirty="0">
                <a:solidFill>
                  <a:srgbClr val="FFC000"/>
                </a:solidFill>
                <a:latin typeface="Arial" panose="020B0604020202020204" pitchFamily="34" charset="0"/>
                <a:cs typeface="Arial" panose="020B0604020202020204" pitchFamily="34" charset="0"/>
              </a:rPr>
              <a:t> </a:t>
            </a:r>
            <a:r>
              <a:rPr sz="1000" dirty="0">
                <a:solidFill>
                  <a:srgbClr val="FFC000"/>
                </a:solidFill>
                <a:latin typeface="Arial" panose="020B0604020202020204" pitchFamily="34" charset="0"/>
                <a:cs typeface="Arial" panose="020B0604020202020204" pitchFamily="34" charset="0"/>
              </a:rPr>
              <a:t>customer</a:t>
            </a:r>
            <a:r>
              <a:rPr lang="de-DE" sz="1000" dirty="0">
                <a:solidFill>
                  <a:srgbClr val="FFC000"/>
                </a:solidFill>
                <a:latin typeface="Arial" panose="020B0604020202020204" pitchFamily="34" charset="0"/>
                <a:cs typeface="Arial" panose="020B0604020202020204" pitchFamily="34" charset="0"/>
              </a:rPr>
              <a:t> </a:t>
            </a:r>
            <a:r>
              <a:rPr sz="1000" spc="-4" dirty="0">
                <a:solidFill>
                  <a:srgbClr val="FFC000"/>
                </a:solidFill>
                <a:latin typeface="Arial" panose="020B0604020202020204" pitchFamily="34" charset="0"/>
                <a:cs typeface="Arial" panose="020B0604020202020204" pitchFamily="34" charset="0"/>
              </a:rPr>
              <a:t>records using the </a:t>
            </a:r>
            <a:r>
              <a:rPr sz="1000" b="1" spc="-8" dirty="0">
                <a:solidFill>
                  <a:srgbClr val="FFC000"/>
                </a:solidFill>
                <a:latin typeface="Arial" panose="020B0604020202020204" pitchFamily="34" charset="0"/>
                <a:cs typeface="Arial" panose="020B0604020202020204" pitchFamily="34" charset="0"/>
              </a:rPr>
              <a:t>Select Customer</a:t>
            </a:r>
            <a:r>
              <a:rPr sz="1000" b="1" spc="94" dirty="0">
                <a:solidFill>
                  <a:srgbClr val="FFC000"/>
                </a:solidFill>
                <a:latin typeface="Arial" panose="020B0604020202020204" pitchFamily="34" charset="0"/>
                <a:cs typeface="Arial" panose="020B0604020202020204" pitchFamily="34" charset="0"/>
              </a:rPr>
              <a:t> </a:t>
            </a:r>
            <a:r>
              <a:rPr sz="1000" spc="-8" dirty="0">
                <a:solidFill>
                  <a:srgbClr val="FFC000"/>
                </a:solidFill>
                <a:latin typeface="Arial" panose="020B0604020202020204" pitchFamily="34" charset="0"/>
                <a:cs typeface="Arial" panose="020B0604020202020204" pitchFamily="34" charset="0"/>
              </a:rPr>
              <a:t>dropdown.</a:t>
            </a:r>
            <a:endParaRPr sz="1000" dirty="0">
              <a:latin typeface="Arial" panose="020B0604020202020204" pitchFamily="34" charset="0"/>
              <a:cs typeface="Arial" panose="020B0604020202020204" pitchFamily="34" charset="0"/>
            </a:endParaRPr>
          </a:p>
        </p:txBody>
      </p:sp>
      <p:sp>
        <p:nvSpPr>
          <p:cNvPr id="15" name="object 15"/>
          <p:cNvSpPr/>
          <p:nvPr/>
        </p:nvSpPr>
        <p:spPr>
          <a:xfrm>
            <a:off x="4840605" y="3300983"/>
            <a:ext cx="400050" cy="106680"/>
          </a:xfrm>
          <a:custGeom>
            <a:avLst/>
            <a:gdLst/>
            <a:ahLst/>
            <a:cxnLst/>
            <a:rect l="l" t="t" r="r" b="b"/>
            <a:pathLst>
              <a:path w="533400" h="142239">
                <a:moveTo>
                  <a:pt x="0" y="0"/>
                </a:moveTo>
                <a:lnTo>
                  <a:pt x="533400" y="0"/>
                </a:lnTo>
                <a:lnTo>
                  <a:pt x="533400" y="141731"/>
                </a:lnTo>
                <a:lnTo>
                  <a:pt x="0" y="141731"/>
                </a:lnTo>
                <a:lnTo>
                  <a:pt x="0" y="0"/>
                </a:lnTo>
                <a:close/>
              </a:path>
            </a:pathLst>
          </a:custGeom>
          <a:solidFill>
            <a:srgbClr val="FFFFFF"/>
          </a:solidFill>
        </p:spPr>
        <p:txBody>
          <a:bodyPr wrap="square" lIns="0" tIns="0" rIns="0" bIns="0" rtlCol="0"/>
          <a:lstStyle/>
          <a:p>
            <a:endParaRPr sz="1013"/>
          </a:p>
        </p:txBody>
      </p:sp>
      <p:sp>
        <p:nvSpPr>
          <p:cNvPr id="17" name="object 17"/>
          <p:cNvSpPr/>
          <p:nvPr/>
        </p:nvSpPr>
        <p:spPr>
          <a:xfrm>
            <a:off x="1960246" y="3807333"/>
            <a:ext cx="328136" cy="85725"/>
          </a:xfrm>
          <a:custGeom>
            <a:avLst/>
            <a:gdLst/>
            <a:ahLst/>
            <a:cxnLst/>
            <a:rect l="l" t="t" r="r" b="b"/>
            <a:pathLst>
              <a:path w="437514" h="114300">
                <a:moveTo>
                  <a:pt x="0" y="0"/>
                </a:moveTo>
                <a:lnTo>
                  <a:pt x="437388" y="0"/>
                </a:lnTo>
                <a:lnTo>
                  <a:pt x="437388" y="114299"/>
                </a:lnTo>
                <a:lnTo>
                  <a:pt x="0" y="114299"/>
                </a:lnTo>
                <a:lnTo>
                  <a:pt x="0" y="0"/>
                </a:lnTo>
                <a:close/>
              </a:path>
            </a:pathLst>
          </a:custGeom>
          <a:solidFill>
            <a:srgbClr val="FFFFFF"/>
          </a:solidFill>
        </p:spPr>
        <p:txBody>
          <a:bodyPr wrap="square" lIns="0" tIns="0" rIns="0" bIns="0" rtlCol="0"/>
          <a:lstStyle/>
          <a:p>
            <a:endParaRPr sz="1013"/>
          </a:p>
        </p:txBody>
      </p:sp>
      <p:sp>
        <p:nvSpPr>
          <p:cNvPr id="18" name="object 18"/>
          <p:cNvSpPr/>
          <p:nvPr/>
        </p:nvSpPr>
        <p:spPr>
          <a:xfrm>
            <a:off x="4317110" y="3861054"/>
            <a:ext cx="400050" cy="105251"/>
          </a:xfrm>
          <a:custGeom>
            <a:avLst/>
            <a:gdLst/>
            <a:ahLst/>
            <a:cxnLst/>
            <a:rect l="l" t="t" r="r" b="b"/>
            <a:pathLst>
              <a:path w="533400" h="140335">
                <a:moveTo>
                  <a:pt x="0" y="0"/>
                </a:moveTo>
                <a:lnTo>
                  <a:pt x="533400" y="0"/>
                </a:lnTo>
                <a:lnTo>
                  <a:pt x="533400" y="140207"/>
                </a:lnTo>
                <a:lnTo>
                  <a:pt x="0" y="140207"/>
                </a:lnTo>
                <a:lnTo>
                  <a:pt x="0" y="0"/>
                </a:lnTo>
                <a:close/>
              </a:path>
            </a:pathLst>
          </a:custGeom>
          <a:solidFill>
            <a:srgbClr val="FFFFFF"/>
          </a:solidFill>
        </p:spPr>
        <p:txBody>
          <a:bodyPr wrap="square" lIns="0" tIns="0" rIns="0" bIns="0" rtlCol="0"/>
          <a:lstStyle/>
          <a:p>
            <a:endParaRPr sz="1013"/>
          </a:p>
        </p:txBody>
      </p:sp>
      <p:sp>
        <p:nvSpPr>
          <p:cNvPr id="19" name="object 19"/>
          <p:cNvSpPr/>
          <p:nvPr/>
        </p:nvSpPr>
        <p:spPr>
          <a:xfrm>
            <a:off x="4317110" y="3861054"/>
            <a:ext cx="400050" cy="105251"/>
          </a:xfrm>
          <a:custGeom>
            <a:avLst/>
            <a:gdLst/>
            <a:ahLst/>
            <a:cxnLst/>
            <a:rect l="l" t="t" r="r" b="b"/>
            <a:pathLst>
              <a:path w="533400" h="140335">
                <a:moveTo>
                  <a:pt x="0" y="0"/>
                </a:moveTo>
                <a:lnTo>
                  <a:pt x="533400" y="0"/>
                </a:lnTo>
                <a:lnTo>
                  <a:pt x="533400" y="140207"/>
                </a:lnTo>
                <a:lnTo>
                  <a:pt x="0" y="140207"/>
                </a:lnTo>
                <a:lnTo>
                  <a:pt x="0" y="0"/>
                </a:lnTo>
                <a:close/>
              </a:path>
            </a:pathLst>
          </a:custGeom>
          <a:ln w="12192">
            <a:solidFill>
              <a:srgbClr val="FFFFFF"/>
            </a:solidFill>
          </a:ln>
        </p:spPr>
        <p:txBody>
          <a:bodyPr wrap="square" lIns="0" tIns="0" rIns="0" bIns="0" rtlCol="0"/>
          <a:lstStyle/>
          <a:p>
            <a:endParaRPr sz="1013"/>
          </a:p>
        </p:txBody>
      </p:sp>
      <p:sp>
        <p:nvSpPr>
          <p:cNvPr id="20" name="object 20"/>
          <p:cNvSpPr/>
          <p:nvPr/>
        </p:nvSpPr>
        <p:spPr>
          <a:xfrm>
            <a:off x="2738627" y="3966209"/>
            <a:ext cx="400050" cy="106680"/>
          </a:xfrm>
          <a:custGeom>
            <a:avLst/>
            <a:gdLst/>
            <a:ahLst/>
            <a:cxnLst/>
            <a:rect l="l" t="t" r="r" b="b"/>
            <a:pathLst>
              <a:path w="533400" h="142239">
                <a:moveTo>
                  <a:pt x="0" y="0"/>
                </a:moveTo>
                <a:lnTo>
                  <a:pt x="533400" y="0"/>
                </a:lnTo>
                <a:lnTo>
                  <a:pt x="533400" y="141732"/>
                </a:lnTo>
                <a:lnTo>
                  <a:pt x="0" y="141732"/>
                </a:lnTo>
                <a:lnTo>
                  <a:pt x="0" y="0"/>
                </a:lnTo>
                <a:close/>
              </a:path>
            </a:pathLst>
          </a:custGeom>
          <a:solidFill>
            <a:srgbClr val="FFFFFF"/>
          </a:solidFill>
        </p:spPr>
        <p:txBody>
          <a:bodyPr wrap="square" lIns="0" tIns="0" rIns="0" bIns="0" rtlCol="0"/>
          <a:lstStyle/>
          <a:p>
            <a:endParaRPr sz="1013"/>
          </a:p>
        </p:txBody>
      </p:sp>
      <p:sp>
        <p:nvSpPr>
          <p:cNvPr id="21" name="object 21"/>
          <p:cNvSpPr/>
          <p:nvPr/>
        </p:nvSpPr>
        <p:spPr>
          <a:xfrm>
            <a:off x="2738627" y="3966209"/>
            <a:ext cx="400050" cy="106680"/>
          </a:xfrm>
          <a:custGeom>
            <a:avLst/>
            <a:gdLst/>
            <a:ahLst/>
            <a:cxnLst/>
            <a:rect l="l" t="t" r="r" b="b"/>
            <a:pathLst>
              <a:path w="533400" h="142239">
                <a:moveTo>
                  <a:pt x="0" y="0"/>
                </a:moveTo>
                <a:lnTo>
                  <a:pt x="533400" y="0"/>
                </a:lnTo>
                <a:lnTo>
                  <a:pt x="533400" y="141732"/>
                </a:lnTo>
                <a:lnTo>
                  <a:pt x="0" y="141732"/>
                </a:lnTo>
                <a:lnTo>
                  <a:pt x="0" y="0"/>
                </a:lnTo>
                <a:close/>
              </a:path>
            </a:pathLst>
          </a:custGeom>
          <a:ln w="12192">
            <a:solidFill>
              <a:srgbClr val="FFFFFF"/>
            </a:solidFill>
          </a:ln>
        </p:spPr>
        <p:txBody>
          <a:bodyPr wrap="square" lIns="0" tIns="0" rIns="0" bIns="0" rtlCol="0"/>
          <a:lstStyle/>
          <a:p>
            <a:endParaRPr sz="1013"/>
          </a:p>
        </p:txBody>
      </p:sp>
      <p:sp>
        <p:nvSpPr>
          <p:cNvPr id="22" name="object 22"/>
          <p:cNvSpPr/>
          <p:nvPr/>
        </p:nvSpPr>
        <p:spPr>
          <a:xfrm>
            <a:off x="3440430" y="3893058"/>
            <a:ext cx="399098" cy="106680"/>
          </a:xfrm>
          <a:custGeom>
            <a:avLst/>
            <a:gdLst/>
            <a:ahLst/>
            <a:cxnLst/>
            <a:rect l="l" t="t" r="r" b="b"/>
            <a:pathLst>
              <a:path w="532129" h="142239">
                <a:moveTo>
                  <a:pt x="0" y="0"/>
                </a:moveTo>
                <a:lnTo>
                  <a:pt x="531876" y="0"/>
                </a:lnTo>
                <a:lnTo>
                  <a:pt x="531876" y="141731"/>
                </a:lnTo>
                <a:lnTo>
                  <a:pt x="0" y="141731"/>
                </a:lnTo>
                <a:lnTo>
                  <a:pt x="0" y="0"/>
                </a:lnTo>
                <a:close/>
              </a:path>
            </a:pathLst>
          </a:custGeom>
          <a:solidFill>
            <a:srgbClr val="FFFFFF"/>
          </a:solidFill>
        </p:spPr>
        <p:txBody>
          <a:bodyPr wrap="square" lIns="0" tIns="0" rIns="0" bIns="0" rtlCol="0"/>
          <a:lstStyle/>
          <a:p>
            <a:endParaRPr sz="1013"/>
          </a:p>
        </p:txBody>
      </p:sp>
      <p:sp>
        <p:nvSpPr>
          <p:cNvPr id="23" name="object 23"/>
          <p:cNvSpPr/>
          <p:nvPr/>
        </p:nvSpPr>
        <p:spPr>
          <a:xfrm>
            <a:off x="3440430" y="3893058"/>
            <a:ext cx="399098" cy="106680"/>
          </a:xfrm>
          <a:custGeom>
            <a:avLst/>
            <a:gdLst/>
            <a:ahLst/>
            <a:cxnLst/>
            <a:rect l="l" t="t" r="r" b="b"/>
            <a:pathLst>
              <a:path w="532129" h="142239">
                <a:moveTo>
                  <a:pt x="0" y="0"/>
                </a:moveTo>
                <a:lnTo>
                  <a:pt x="531876" y="0"/>
                </a:lnTo>
                <a:lnTo>
                  <a:pt x="531876" y="141731"/>
                </a:lnTo>
                <a:lnTo>
                  <a:pt x="0" y="141731"/>
                </a:lnTo>
                <a:lnTo>
                  <a:pt x="0" y="0"/>
                </a:lnTo>
                <a:close/>
              </a:path>
            </a:pathLst>
          </a:custGeom>
          <a:ln w="12192">
            <a:solidFill>
              <a:srgbClr val="FFFFFF"/>
            </a:solidFill>
          </a:ln>
        </p:spPr>
        <p:txBody>
          <a:bodyPr wrap="square" lIns="0" tIns="0" rIns="0" bIns="0" rtlCol="0"/>
          <a:lstStyle/>
          <a:p>
            <a:endParaRPr sz="1013"/>
          </a:p>
        </p:txBody>
      </p:sp>
      <p:sp>
        <p:nvSpPr>
          <p:cNvPr id="26" name="Titel 39">
            <a:extLst>
              <a:ext uri="{FF2B5EF4-FFF2-40B4-BE49-F238E27FC236}">
                <a16:creationId xmlns:a16="http://schemas.microsoft.com/office/drawing/2014/main" id="{D2B4F096-627C-4739-82A1-329FC6726BDF}"/>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de-DE" sz="1800" dirty="0">
                <a:solidFill>
                  <a:srgbClr val="49B8E7"/>
                </a:solidFill>
              </a:rPr>
              <a:t>CSP Orders – Viewing orders</a:t>
            </a:r>
          </a:p>
        </p:txBody>
      </p:sp>
      <p:sp>
        <p:nvSpPr>
          <p:cNvPr id="3" name="Foliennummernplatzhalter 2">
            <a:extLst>
              <a:ext uri="{FF2B5EF4-FFF2-40B4-BE49-F238E27FC236}">
                <a16:creationId xmlns:a16="http://schemas.microsoft.com/office/drawing/2014/main" id="{067A4746-CABB-4168-94F0-8F24DE8532A1}"/>
              </a:ext>
            </a:extLst>
          </p:cNvPr>
          <p:cNvSpPr>
            <a:spLocks noGrp="1"/>
          </p:cNvSpPr>
          <p:nvPr>
            <p:ph type="sldNum" sz="quarter" idx="12"/>
          </p:nvPr>
        </p:nvSpPr>
        <p:spPr/>
        <p:txBody>
          <a:bodyPr/>
          <a:lstStyle/>
          <a:p>
            <a:fld id="{D56DB8AA-803C-49D2-90AA-1140CE72DCD7}" type="slidenum">
              <a:rPr lang="de-DE" smtClean="0"/>
              <a:pPr/>
              <a:t>49</a:t>
            </a:fld>
            <a:endParaRPr lang="de-DE" dirty="0"/>
          </a:p>
        </p:txBody>
      </p:sp>
      <p:pic>
        <p:nvPicPr>
          <p:cNvPr id="16" name="Grafik 15">
            <a:extLst>
              <a:ext uri="{FF2B5EF4-FFF2-40B4-BE49-F238E27FC236}">
                <a16:creationId xmlns:a16="http://schemas.microsoft.com/office/drawing/2014/main" id="{5E1E0FBF-6FE9-46DD-8692-B61370FFDA8A}"/>
              </a:ext>
            </a:extLst>
          </p:cNvPr>
          <p:cNvPicPr>
            <a:picLocks noChangeAspect="1"/>
          </p:cNvPicPr>
          <p:nvPr/>
        </p:nvPicPr>
        <p:blipFill>
          <a:blip r:embed="rId2"/>
          <a:stretch>
            <a:fillRect/>
          </a:stretch>
        </p:blipFill>
        <p:spPr>
          <a:xfrm>
            <a:off x="1671111" y="2157814"/>
            <a:ext cx="5291997" cy="28662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6000" y="1112960"/>
            <a:ext cx="5354617" cy="445443"/>
          </a:xfrm>
          <a:prstGeom prst="rect">
            <a:avLst/>
          </a:prstGeom>
        </p:spPr>
        <p:txBody>
          <a:bodyPr vert="horz" wrap="square" lIns="0" tIns="9525" rIns="0" bIns="0" rtlCol="0">
            <a:spAutoFit/>
          </a:bodyPr>
          <a:lstStyle/>
          <a:p>
            <a:pPr marL="9525" marR="3810" algn="just">
              <a:lnSpc>
                <a:spcPct val="151000"/>
              </a:lnSpc>
              <a:spcBef>
                <a:spcPts val="75"/>
              </a:spcBef>
            </a:pPr>
            <a:r>
              <a:rPr sz="1000" spc="-4" dirty="0">
                <a:latin typeface="Arial" panose="020B0604020202020204" pitchFamily="34" charset="0"/>
                <a:cs typeface="Arial" panose="020B0604020202020204" pitchFamily="34" charset="0"/>
              </a:rPr>
              <a:t>By working with </a:t>
            </a:r>
            <a:r>
              <a:rPr lang="de-DE" sz="1000" spc="-4" dirty="0">
                <a:latin typeface="Arial" panose="020B0604020202020204" pitchFamily="34" charset="0"/>
                <a:cs typeface="Arial" panose="020B0604020202020204" pitchFamily="34" charset="0"/>
              </a:rPr>
              <a:t>Munich Re</a:t>
            </a:r>
            <a:r>
              <a:rPr sz="1000" spc="-4" dirty="0">
                <a:latin typeface="Arial" panose="020B0604020202020204" pitchFamily="34" charset="0"/>
                <a:cs typeface="Arial" panose="020B0604020202020204" pitchFamily="34" charset="0"/>
              </a:rPr>
              <a:t> </a:t>
            </a:r>
            <a:r>
              <a:rPr sz="1000" spc="-11" dirty="0">
                <a:latin typeface="Arial" panose="020B0604020202020204" pitchFamily="34" charset="0"/>
                <a:cs typeface="Arial" panose="020B0604020202020204" pitchFamily="34" charset="0"/>
              </a:rPr>
              <a:t>electronically, </a:t>
            </a:r>
            <a:r>
              <a:rPr sz="1000" dirty="0">
                <a:latin typeface="Arial" panose="020B0604020202020204" pitchFamily="34" charset="0"/>
                <a:cs typeface="Arial" panose="020B0604020202020204" pitchFamily="34" charset="0"/>
              </a:rPr>
              <a:t>you </a:t>
            </a:r>
            <a:r>
              <a:rPr sz="1000" spc="-4" dirty="0">
                <a:latin typeface="Arial" panose="020B0604020202020204" pitchFamily="34" charset="0"/>
                <a:cs typeface="Arial" panose="020B0604020202020204" pitchFamily="34" charset="0"/>
              </a:rPr>
              <a:t>will increase </a:t>
            </a:r>
            <a:r>
              <a:rPr sz="1000" dirty="0">
                <a:latin typeface="Arial" panose="020B0604020202020204" pitchFamily="34" charset="0"/>
                <a:cs typeface="Arial" panose="020B0604020202020204" pitchFamily="34" charset="0"/>
              </a:rPr>
              <a:t>your</a:t>
            </a:r>
            <a:r>
              <a:rPr lang="de-DE" sz="100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order-taking </a:t>
            </a:r>
            <a:r>
              <a:rPr sz="1000" spc="-11" dirty="0">
                <a:latin typeface="Arial" panose="020B0604020202020204" pitchFamily="34" charset="0"/>
                <a:cs typeface="Arial" panose="020B0604020202020204" pitchFamily="34" charset="0"/>
              </a:rPr>
              <a:t>efficiency, </a:t>
            </a:r>
            <a:r>
              <a:rPr sz="1000" dirty="0">
                <a:latin typeface="Arial" panose="020B0604020202020204" pitchFamily="34" charset="0"/>
                <a:cs typeface="Arial" panose="020B0604020202020204" pitchFamily="34" charset="0"/>
              </a:rPr>
              <a:t>reduce mistakes </a:t>
            </a:r>
            <a:r>
              <a:rPr sz="1000" spc="-4" dirty="0">
                <a:latin typeface="Arial" panose="020B0604020202020204" pitchFamily="34" charset="0"/>
                <a:cs typeface="Arial" panose="020B0604020202020204" pitchFamily="34" charset="0"/>
              </a:rPr>
              <a:t>and delays fulfilling orders, be able</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to </a:t>
            </a:r>
            <a:r>
              <a:rPr sz="1000" dirty="0">
                <a:latin typeface="Arial" panose="020B0604020202020204" pitchFamily="34" charset="0"/>
                <a:cs typeface="Arial" panose="020B0604020202020204" pitchFamily="34" charset="0"/>
              </a:rPr>
              <a:t>maintain a </a:t>
            </a:r>
            <a:r>
              <a:rPr sz="1000" spc="-4" dirty="0">
                <a:latin typeface="Arial" panose="020B0604020202020204" pitchFamily="34" charset="0"/>
                <a:cs typeface="Arial" panose="020B0604020202020204" pitchFamily="34" charset="0"/>
              </a:rPr>
              <a:t>better presence with </a:t>
            </a:r>
            <a:r>
              <a:rPr lang="de-DE" sz="1000" spc="-4" dirty="0">
                <a:latin typeface="Arial" panose="020B0604020202020204" pitchFamily="34" charset="0"/>
                <a:cs typeface="Arial" panose="020B0604020202020204" pitchFamily="34" charset="0"/>
              </a:rPr>
              <a:t>Munich Re</a:t>
            </a:r>
            <a:r>
              <a:rPr sz="1000" spc="-4"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p:txBody>
      </p:sp>
      <p:sp>
        <p:nvSpPr>
          <p:cNvPr id="5" name="object 5"/>
          <p:cNvSpPr/>
          <p:nvPr/>
        </p:nvSpPr>
        <p:spPr>
          <a:xfrm>
            <a:off x="7611128" y="975550"/>
            <a:ext cx="1018223" cy="1182529"/>
          </a:xfrm>
          <a:custGeom>
            <a:avLst/>
            <a:gdLst/>
            <a:ahLst/>
            <a:cxnLst/>
            <a:rect l="l" t="t" r="r" b="b"/>
            <a:pathLst>
              <a:path w="1357629" h="1576705">
                <a:moveTo>
                  <a:pt x="679720" y="1576220"/>
                </a:moveTo>
                <a:lnTo>
                  <a:pt x="0" y="1180280"/>
                </a:lnTo>
                <a:lnTo>
                  <a:pt x="0" y="395940"/>
                </a:lnTo>
                <a:lnTo>
                  <a:pt x="679720" y="0"/>
                </a:lnTo>
                <a:lnTo>
                  <a:pt x="1357563" y="395940"/>
                </a:lnTo>
                <a:lnTo>
                  <a:pt x="1357563" y="1180280"/>
                </a:lnTo>
                <a:lnTo>
                  <a:pt x="679720" y="1576220"/>
                </a:lnTo>
                <a:close/>
              </a:path>
            </a:pathLst>
          </a:custGeom>
          <a:solidFill>
            <a:srgbClr val="00A3A1"/>
          </a:solidFill>
        </p:spPr>
        <p:txBody>
          <a:bodyPr wrap="square" lIns="0" tIns="0" rIns="0" bIns="0" rtlCol="0"/>
          <a:lstStyle/>
          <a:p>
            <a:endParaRPr sz="1013"/>
          </a:p>
        </p:txBody>
      </p:sp>
      <p:sp>
        <p:nvSpPr>
          <p:cNvPr id="6" name="object 6"/>
          <p:cNvSpPr txBox="1"/>
          <p:nvPr/>
        </p:nvSpPr>
        <p:spPr>
          <a:xfrm>
            <a:off x="7825657" y="1316029"/>
            <a:ext cx="589598" cy="478977"/>
          </a:xfrm>
          <a:prstGeom prst="rect">
            <a:avLst/>
          </a:prstGeom>
        </p:spPr>
        <p:txBody>
          <a:bodyPr vert="horz" wrap="square" lIns="0" tIns="17145" rIns="0" bIns="0" rtlCol="0">
            <a:spAutoFit/>
          </a:bodyPr>
          <a:lstStyle/>
          <a:p>
            <a:pPr marL="9525" marR="3810" algn="ctr">
              <a:lnSpc>
                <a:spcPts val="1238"/>
              </a:lnSpc>
              <a:spcBef>
                <a:spcPts val="135"/>
              </a:spcBef>
            </a:pPr>
            <a:r>
              <a:rPr sz="1050" b="1" spc="-4" dirty="0">
                <a:solidFill>
                  <a:srgbClr val="FFFFFF"/>
                </a:solidFill>
                <a:latin typeface="Arial"/>
                <a:cs typeface="Arial"/>
              </a:rPr>
              <a:t>Reduced  </a:t>
            </a:r>
            <a:r>
              <a:rPr sz="1050" b="1" dirty="0">
                <a:solidFill>
                  <a:srgbClr val="FFFFFF"/>
                </a:solidFill>
                <a:latin typeface="Arial"/>
                <a:cs typeface="Arial"/>
              </a:rPr>
              <a:t>Manual  </a:t>
            </a:r>
            <a:r>
              <a:rPr sz="1050" b="1" spc="-4" dirty="0">
                <a:solidFill>
                  <a:srgbClr val="FFFFFF"/>
                </a:solidFill>
                <a:latin typeface="Arial"/>
                <a:cs typeface="Arial"/>
              </a:rPr>
              <a:t>Handling</a:t>
            </a:r>
            <a:endParaRPr sz="1050" dirty="0">
              <a:latin typeface="Arial"/>
              <a:cs typeface="Arial"/>
            </a:endParaRPr>
          </a:p>
        </p:txBody>
      </p:sp>
      <p:sp>
        <p:nvSpPr>
          <p:cNvPr id="7" name="object 7"/>
          <p:cNvSpPr/>
          <p:nvPr/>
        </p:nvSpPr>
        <p:spPr>
          <a:xfrm>
            <a:off x="6549439" y="975550"/>
            <a:ext cx="1018223" cy="1182529"/>
          </a:xfrm>
          <a:custGeom>
            <a:avLst/>
            <a:gdLst/>
            <a:ahLst/>
            <a:cxnLst/>
            <a:rect l="l" t="t" r="r" b="b"/>
            <a:pathLst>
              <a:path w="1357629" h="1576705">
                <a:moveTo>
                  <a:pt x="679720" y="1576220"/>
                </a:moveTo>
                <a:lnTo>
                  <a:pt x="0" y="1180280"/>
                </a:lnTo>
                <a:lnTo>
                  <a:pt x="0" y="395940"/>
                </a:lnTo>
                <a:lnTo>
                  <a:pt x="679720" y="0"/>
                </a:lnTo>
                <a:lnTo>
                  <a:pt x="1357563" y="395940"/>
                </a:lnTo>
                <a:lnTo>
                  <a:pt x="1357563" y="1180280"/>
                </a:lnTo>
                <a:lnTo>
                  <a:pt x="679720" y="1576220"/>
                </a:lnTo>
                <a:close/>
              </a:path>
            </a:pathLst>
          </a:custGeom>
          <a:solidFill>
            <a:srgbClr val="0091DA"/>
          </a:solidFill>
        </p:spPr>
        <p:txBody>
          <a:bodyPr wrap="square" lIns="0" tIns="0" rIns="0" bIns="0" rtlCol="0"/>
          <a:lstStyle/>
          <a:p>
            <a:endParaRPr sz="1013"/>
          </a:p>
        </p:txBody>
      </p:sp>
      <p:sp>
        <p:nvSpPr>
          <p:cNvPr id="8" name="object 8"/>
          <p:cNvSpPr txBox="1"/>
          <p:nvPr/>
        </p:nvSpPr>
        <p:spPr>
          <a:xfrm>
            <a:off x="6686171" y="1473192"/>
            <a:ext cx="745331" cy="171201"/>
          </a:xfrm>
          <a:prstGeom prst="rect">
            <a:avLst/>
          </a:prstGeom>
        </p:spPr>
        <p:txBody>
          <a:bodyPr vert="horz" wrap="square" lIns="0" tIns="9525" rIns="0" bIns="0" rtlCol="0">
            <a:spAutoFit/>
          </a:bodyPr>
          <a:lstStyle/>
          <a:p>
            <a:pPr marL="9525">
              <a:spcBef>
                <a:spcPts val="75"/>
              </a:spcBef>
            </a:pPr>
            <a:r>
              <a:rPr sz="1050" b="1" spc="-4" dirty="0">
                <a:solidFill>
                  <a:srgbClr val="FFFFFF"/>
                </a:solidFill>
                <a:latin typeface="Arial"/>
                <a:cs typeface="Arial"/>
              </a:rPr>
              <a:t>Convenient</a:t>
            </a:r>
            <a:endParaRPr sz="1050">
              <a:latin typeface="Arial"/>
              <a:cs typeface="Arial"/>
            </a:endParaRPr>
          </a:p>
        </p:txBody>
      </p:sp>
      <p:sp>
        <p:nvSpPr>
          <p:cNvPr id="9" name="object 9"/>
          <p:cNvSpPr/>
          <p:nvPr/>
        </p:nvSpPr>
        <p:spPr>
          <a:xfrm>
            <a:off x="7088468" y="1898211"/>
            <a:ext cx="1018223" cy="1182529"/>
          </a:xfrm>
          <a:custGeom>
            <a:avLst/>
            <a:gdLst/>
            <a:ahLst/>
            <a:cxnLst/>
            <a:rect l="l" t="t" r="r" b="b"/>
            <a:pathLst>
              <a:path w="1357629" h="1576704">
                <a:moveTo>
                  <a:pt x="678781" y="1576220"/>
                </a:moveTo>
                <a:lnTo>
                  <a:pt x="0" y="1183110"/>
                </a:lnTo>
                <a:lnTo>
                  <a:pt x="0" y="393110"/>
                </a:lnTo>
                <a:lnTo>
                  <a:pt x="678781" y="0"/>
                </a:lnTo>
                <a:lnTo>
                  <a:pt x="1357563" y="393110"/>
                </a:lnTo>
                <a:lnTo>
                  <a:pt x="1357563" y="1183110"/>
                </a:lnTo>
                <a:lnTo>
                  <a:pt x="678781" y="1576220"/>
                </a:lnTo>
                <a:close/>
              </a:path>
            </a:pathLst>
          </a:custGeom>
          <a:solidFill>
            <a:srgbClr val="EAAA00"/>
          </a:solidFill>
        </p:spPr>
        <p:txBody>
          <a:bodyPr wrap="square" lIns="0" tIns="0" rIns="0" bIns="0" rtlCol="0"/>
          <a:lstStyle/>
          <a:p>
            <a:endParaRPr sz="1013"/>
          </a:p>
        </p:txBody>
      </p:sp>
      <p:sp>
        <p:nvSpPr>
          <p:cNvPr id="10" name="object 10"/>
          <p:cNvSpPr txBox="1"/>
          <p:nvPr/>
        </p:nvSpPr>
        <p:spPr>
          <a:xfrm>
            <a:off x="7306608" y="2238691"/>
            <a:ext cx="581978" cy="478977"/>
          </a:xfrm>
          <a:prstGeom prst="rect">
            <a:avLst/>
          </a:prstGeom>
        </p:spPr>
        <p:txBody>
          <a:bodyPr vert="horz" wrap="square" lIns="0" tIns="17145" rIns="0" bIns="0" rtlCol="0">
            <a:spAutoFit/>
          </a:bodyPr>
          <a:lstStyle/>
          <a:p>
            <a:pPr marL="9049" marR="3810" algn="ctr">
              <a:lnSpc>
                <a:spcPts val="1238"/>
              </a:lnSpc>
              <a:spcBef>
                <a:spcPts val="135"/>
              </a:spcBef>
            </a:pPr>
            <a:r>
              <a:rPr sz="1050" b="1" spc="-4" dirty="0">
                <a:solidFill>
                  <a:srgbClr val="FFFFFF"/>
                </a:solidFill>
                <a:latin typeface="Arial"/>
                <a:cs typeface="Arial"/>
              </a:rPr>
              <a:t>Reduced  Supplier  Costs</a:t>
            </a:r>
            <a:endParaRPr sz="1050" dirty="0">
              <a:latin typeface="Arial"/>
              <a:cs typeface="Arial"/>
            </a:endParaRPr>
          </a:p>
        </p:txBody>
      </p:sp>
      <p:sp>
        <p:nvSpPr>
          <p:cNvPr id="11" name="object 11"/>
          <p:cNvSpPr/>
          <p:nvPr/>
        </p:nvSpPr>
        <p:spPr>
          <a:xfrm>
            <a:off x="6557623" y="2817937"/>
            <a:ext cx="1018223" cy="1182529"/>
          </a:xfrm>
          <a:custGeom>
            <a:avLst/>
            <a:gdLst/>
            <a:ahLst/>
            <a:cxnLst/>
            <a:rect l="l" t="t" r="r" b="b"/>
            <a:pathLst>
              <a:path w="1357629" h="1576704">
                <a:moveTo>
                  <a:pt x="679721" y="1576221"/>
                </a:moveTo>
                <a:lnTo>
                  <a:pt x="0" y="1183110"/>
                </a:lnTo>
                <a:lnTo>
                  <a:pt x="0" y="393110"/>
                </a:lnTo>
                <a:lnTo>
                  <a:pt x="679721" y="0"/>
                </a:lnTo>
                <a:lnTo>
                  <a:pt x="1357564" y="393110"/>
                </a:lnTo>
                <a:lnTo>
                  <a:pt x="1357564" y="1183110"/>
                </a:lnTo>
                <a:lnTo>
                  <a:pt x="679721" y="1576221"/>
                </a:lnTo>
                <a:close/>
              </a:path>
            </a:pathLst>
          </a:custGeom>
          <a:solidFill>
            <a:srgbClr val="005EB8"/>
          </a:solidFill>
        </p:spPr>
        <p:txBody>
          <a:bodyPr wrap="square" lIns="0" tIns="0" rIns="0" bIns="0" rtlCol="0"/>
          <a:lstStyle/>
          <a:p>
            <a:endParaRPr sz="1013"/>
          </a:p>
        </p:txBody>
      </p:sp>
      <p:sp>
        <p:nvSpPr>
          <p:cNvPr id="12" name="object 12"/>
          <p:cNvSpPr txBox="1"/>
          <p:nvPr/>
        </p:nvSpPr>
        <p:spPr>
          <a:xfrm>
            <a:off x="6705352" y="3236998"/>
            <a:ext cx="722948" cy="325089"/>
          </a:xfrm>
          <a:prstGeom prst="rect">
            <a:avLst/>
          </a:prstGeom>
        </p:spPr>
        <p:txBody>
          <a:bodyPr vert="horz" wrap="square" lIns="0" tIns="17145" rIns="0" bIns="0" rtlCol="0">
            <a:spAutoFit/>
          </a:bodyPr>
          <a:lstStyle/>
          <a:p>
            <a:pPr marL="98108" marR="3810" indent="-89059">
              <a:lnSpc>
                <a:spcPts val="1238"/>
              </a:lnSpc>
              <a:spcBef>
                <a:spcPts val="135"/>
              </a:spcBef>
            </a:pPr>
            <a:r>
              <a:rPr sz="1050" b="1" spc="-4" dirty="0">
                <a:solidFill>
                  <a:srgbClr val="FFFFFF"/>
                </a:solidFill>
                <a:latin typeface="Arial"/>
                <a:cs typeface="Arial"/>
              </a:rPr>
              <a:t>Accurate</a:t>
            </a:r>
            <a:r>
              <a:rPr sz="1050" b="1" spc="-68" dirty="0">
                <a:solidFill>
                  <a:srgbClr val="FFFFFF"/>
                </a:solidFill>
                <a:latin typeface="Arial"/>
                <a:cs typeface="Arial"/>
              </a:rPr>
              <a:t> </a:t>
            </a:r>
            <a:r>
              <a:rPr sz="1050" b="1" dirty="0">
                <a:solidFill>
                  <a:srgbClr val="FFFFFF"/>
                </a:solidFill>
                <a:latin typeface="Arial"/>
                <a:cs typeface="Arial"/>
              </a:rPr>
              <a:t>&amp;  </a:t>
            </a:r>
            <a:r>
              <a:rPr sz="1050" b="1" spc="-4" dirty="0">
                <a:solidFill>
                  <a:srgbClr val="FFFFFF"/>
                </a:solidFill>
                <a:latin typeface="Arial"/>
                <a:cs typeface="Arial"/>
              </a:rPr>
              <a:t>Efficient</a:t>
            </a:r>
            <a:endParaRPr sz="1050" dirty="0">
              <a:latin typeface="Arial"/>
              <a:cs typeface="Arial"/>
            </a:endParaRPr>
          </a:p>
        </p:txBody>
      </p:sp>
      <p:sp>
        <p:nvSpPr>
          <p:cNvPr id="13" name="object 13"/>
          <p:cNvSpPr/>
          <p:nvPr/>
        </p:nvSpPr>
        <p:spPr>
          <a:xfrm>
            <a:off x="6026778" y="1897625"/>
            <a:ext cx="1018223" cy="1183481"/>
          </a:xfrm>
          <a:custGeom>
            <a:avLst/>
            <a:gdLst/>
            <a:ahLst/>
            <a:cxnLst/>
            <a:rect l="l" t="t" r="r" b="b"/>
            <a:pathLst>
              <a:path w="1357629" h="1577975">
                <a:moveTo>
                  <a:pt x="679720" y="1577784"/>
                </a:moveTo>
                <a:lnTo>
                  <a:pt x="0" y="1181450"/>
                </a:lnTo>
                <a:lnTo>
                  <a:pt x="0" y="396333"/>
                </a:lnTo>
                <a:lnTo>
                  <a:pt x="679720" y="0"/>
                </a:lnTo>
                <a:lnTo>
                  <a:pt x="1357564" y="396333"/>
                </a:lnTo>
                <a:lnTo>
                  <a:pt x="1357564" y="1181450"/>
                </a:lnTo>
                <a:lnTo>
                  <a:pt x="679720" y="1577784"/>
                </a:lnTo>
                <a:close/>
              </a:path>
            </a:pathLst>
          </a:custGeom>
          <a:solidFill>
            <a:srgbClr val="CBDCF1"/>
          </a:solidFill>
        </p:spPr>
        <p:txBody>
          <a:bodyPr wrap="square" lIns="0" tIns="0" rIns="0" bIns="0" rtlCol="0"/>
          <a:lstStyle/>
          <a:p>
            <a:endParaRPr sz="1013"/>
          </a:p>
        </p:txBody>
      </p:sp>
      <p:sp>
        <p:nvSpPr>
          <p:cNvPr id="14" name="object 14"/>
          <p:cNvSpPr txBox="1"/>
          <p:nvPr/>
        </p:nvSpPr>
        <p:spPr>
          <a:xfrm>
            <a:off x="6152316" y="2317272"/>
            <a:ext cx="767239" cy="325089"/>
          </a:xfrm>
          <a:prstGeom prst="rect">
            <a:avLst/>
          </a:prstGeom>
        </p:spPr>
        <p:txBody>
          <a:bodyPr vert="horz" wrap="square" lIns="0" tIns="17145" rIns="0" bIns="0" rtlCol="0">
            <a:spAutoFit/>
          </a:bodyPr>
          <a:lstStyle/>
          <a:p>
            <a:pPr marL="231458" marR="3810" indent="-222409">
              <a:lnSpc>
                <a:spcPts val="1238"/>
              </a:lnSpc>
              <a:spcBef>
                <a:spcPts val="135"/>
              </a:spcBef>
            </a:pPr>
            <a:r>
              <a:rPr sz="1050" b="1" spc="-4" dirty="0">
                <a:solidFill>
                  <a:srgbClr val="FFFFFF"/>
                </a:solidFill>
                <a:latin typeface="Arial"/>
                <a:cs typeface="Arial"/>
              </a:rPr>
              <a:t>Better</a:t>
            </a:r>
            <a:r>
              <a:rPr sz="1050" b="1" spc="-68" dirty="0">
                <a:solidFill>
                  <a:srgbClr val="FFFFFF"/>
                </a:solidFill>
                <a:latin typeface="Arial"/>
                <a:cs typeface="Arial"/>
              </a:rPr>
              <a:t> </a:t>
            </a:r>
            <a:r>
              <a:rPr sz="1050" b="1" spc="-4" dirty="0">
                <a:solidFill>
                  <a:srgbClr val="FFFFFF"/>
                </a:solidFill>
                <a:latin typeface="Arial"/>
                <a:cs typeface="Arial"/>
              </a:rPr>
              <a:t>Cash  Flow</a:t>
            </a:r>
            <a:endParaRPr sz="1050" dirty="0">
              <a:latin typeface="Arial"/>
              <a:cs typeface="Arial"/>
            </a:endParaRPr>
          </a:p>
        </p:txBody>
      </p:sp>
      <p:sp>
        <p:nvSpPr>
          <p:cNvPr id="21" name="object 2">
            <a:extLst>
              <a:ext uri="{FF2B5EF4-FFF2-40B4-BE49-F238E27FC236}">
                <a16:creationId xmlns:a16="http://schemas.microsoft.com/office/drawing/2014/main" id="{754242B4-38A8-4D54-BE59-1FAA06A24DF4}"/>
              </a:ext>
            </a:extLst>
          </p:cNvPr>
          <p:cNvSpPr txBox="1"/>
          <p:nvPr/>
        </p:nvSpPr>
        <p:spPr>
          <a:xfrm>
            <a:off x="306000" y="1825143"/>
            <a:ext cx="7956550" cy="2988639"/>
          </a:xfrm>
          <a:prstGeom prst="rect">
            <a:avLst/>
          </a:prstGeom>
        </p:spPr>
        <p:txBody>
          <a:bodyPr vert="horz" wrap="square" lIns="0" tIns="13335" rIns="0" bIns="0" rtlCol="0">
            <a:spAutoFit/>
          </a:bodyPr>
          <a:lstStyle/>
          <a:p>
            <a:pPr marL="355600" indent="-342900">
              <a:lnSpc>
                <a:spcPct val="100000"/>
              </a:lnSpc>
              <a:spcBef>
                <a:spcPts val="1440"/>
              </a:spcBef>
              <a:buClr>
                <a:srgbClr val="49B8E7"/>
              </a:buClr>
              <a:buSzPct val="107142"/>
              <a:buFont typeface="Wingdings" panose="05000000000000000000" pitchFamily="2" charset="2"/>
              <a:buChar char="§"/>
              <a:tabLst>
                <a:tab pos="354965" algn="l"/>
                <a:tab pos="355600" algn="l"/>
              </a:tabLst>
            </a:pPr>
            <a:r>
              <a:rPr sz="1000" spc="-20" dirty="0">
                <a:solidFill>
                  <a:srgbClr val="535452"/>
                </a:solidFill>
                <a:latin typeface="Arial" panose="020B0604020202020204" pitchFamily="34" charset="0"/>
                <a:cs typeface="Arial" panose="020B0604020202020204" pitchFamily="34" charset="0"/>
              </a:rPr>
              <a:t>Greater control over the order processing.</a:t>
            </a:r>
          </a:p>
          <a:p>
            <a:pPr marL="355600" indent="-342900">
              <a:lnSpc>
                <a:spcPct val="100000"/>
              </a:lnSpc>
              <a:spcBef>
                <a:spcPts val="1440"/>
              </a:spcBef>
              <a:buClr>
                <a:srgbClr val="49B8E7"/>
              </a:buClr>
              <a:buSzPct val="107142"/>
              <a:buFont typeface="Wingdings" panose="05000000000000000000" pitchFamily="2" charset="2"/>
              <a:buChar char="§"/>
              <a:tabLst>
                <a:tab pos="354965" algn="l"/>
                <a:tab pos="355600" algn="l"/>
              </a:tabLst>
            </a:pPr>
            <a:r>
              <a:rPr sz="1000" spc="-20" dirty="0">
                <a:solidFill>
                  <a:srgbClr val="535452"/>
                </a:solidFill>
                <a:latin typeface="Arial" panose="020B0604020202020204" pitchFamily="34" charset="0"/>
                <a:cs typeface="Arial" panose="020B0604020202020204" pitchFamily="34" charset="0"/>
              </a:rPr>
              <a:t>Ability for all suppliers to create electronic invoices improving efficiency and quality of transactions.</a:t>
            </a:r>
          </a:p>
          <a:p>
            <a:pPr marL="355600" indent="-342900">
              <a:lnSpc>
                <a:spcPct val="100000"/>
              </a:lnSpc>
              <a:spcBef>
                <a:spcPts val="1440"/>
              </a:spcBef>
              <a:buClr>
                <a:srgbClr val="49B8E7"/>
              </a:buClr>
              <a:buSzPct val="107142"/>
              <a:buFont typeface="Wingdings" panose="05000000000000000000" pitchFamily="2" charset="2"/>
              <a:buChar char="§"/>
              <a:tabLst>
                <a:tab pos="354965" algn="l"/>
                <a:tab pos="355600" algn="l"/>
              </a:tabLst>
            </a:pPr>
            <a:r>
              <a:rPr sz="1000" spc="-20" dirty="0">
                <a:solidFill>
                  <a:srgbClr val="535452"/>
                </a:solidFill>
                <a:latin typeface="Arial" panose="020B0604020202020204" pitchFamily="34" charset="0"/>
                <a:cs typeface="Arial" panose="020B0604020202020204" pitchFamily="34" charset="0"/>
              </a:rPr>
              <a:t>Better communication and visibility with </a:t>
            </a:r>
            <a:r>
              <a:rPr lang="de-DE" sz="1000" spc="-20" dirty="0">
                <a:solidFill>
                  <a:srgbClr val="535452"/>
                </a:solidFill>
                <a:latin typeface="Arial" panose="020B0604020202020204" pitchFamily="34" charset="0"/>
                <a:cs typeface="Arial" panose="020B0604020202020204" pitchFamily="34" charset="0"/>
              </a:rPr>
              <a:t>Munich Re</a:t>
            </a:r>
            <a:r>
              <a:rPr sz="1000" spc="-20" dirty="0">
                <a:solidFill>
                  <a:srgbClr val="535452"/>
                </a:solidFill>
                <a:latin typeface="Arial" panose="020B0604020202020204" pitchFamily="34" charset="0"/>
                <a:cs typeface="Arial" panose="020B0604020202020204" pitchFamily="34" charset="0"/>
              </a:rPr>
              <a:t>.</a:t>
            </a:r>
          </a:p>
          <a:p>
            <a:pPr marL="355600" indent="-342900">
              <a:lnSpc>
                <a:spcPct val="100000"/>
              </a:lnSpc>
              <a:spcBef>
                <a:spcPts val="1440"/>
              </a:spcBef>
              <a:buClr>
                <a:srgbClr val="49B8E7"/>
              </a:buClr>
              <a:buSzPct val="107142"/>
              <a:buFont typeface="Wingdings" panose="05000000000000000000" pitchFamily="2" charset="2"/>
              <a:buChar char="§"/>
              <a:tabLst>
                <a:tab pos="354965" algn="l"/>
                <a:tab pos="355600" algn="l"/>
              </a:tabLst>
            </a:pPr>
            <a:r>
              <a:rPr sz="1000" spc="-20" dirty="0">
                <a:solidFill>
                  <a:srgbClr val="535452"/>
                </a:solidFill>
                <a:latin typeface="Arial" panose="020B0604020202020204" pitchFamily="34" charset="0"/>
                <a:cs typeface="Arial" panose="020B0604020202020204" pitchFamily="34" charset="0"/>
              </a:rPr>
              <a:t>Improved directed buy for users to accelerate spend with our preferred suppliers.</a:t>
            </a:r>
          </a:p>
          <a:p>
            <a:pPr marL="355600" marR="5080" indent="-342900">
              <a:lnSpc>
                <a:spcPct val="150000"/>
              </a:lnSpc>
              <a:spcBef>
                <a:spcPts val="1440"/>
              </a:spcBef>
              <a:buClr>
                <a:srgbClr val="49B8E7"/>
              </a:buClr>
              <a:buSzPct val="107142"/>
              <a:buFont typeface="Wingdings" panose="05000000000000000000" pitchFamily="2" charset="2"/>
              <a:buChar char="§"/>
              <a:tabLst>
                <a:tab pos="354965" algn="l"/>
                <a:tab pos="355600" algn="l"/>
              </a:tabLst>
            </a:pPr>
            <a:r>
              <a:rPr sz="1000" spc="-20" dirty="0">
                <a:solidFill>
                  <a:srgbClr val="535452"/>
                </a:solidFill>
                <a:latin typeface="Arial" panose="020B0604020202020204" pitchFamily="34" charset="0"/>
                <a:cs typeface="Arial" panose="020B0604020202020204" pitchFamily="34" charset="0"/>
              </a:rPr>
              <a:t>Improved quality &amp; faster invoice-to-pay process with convenient visibility into the status of your</a:t>
            </a:r>
            <a:r>
              <a:rPr lang="de-DE" sz="1000" spc="-20" dirty="0">
                <a:solidFill>
                  <a:srgbClr val="535452"/>
                </a:solidFill>
                <a:latin typeface="Arial" panose="020B0604020202020204" pitchFamily="34" charset="0"/>
                <a:cs typeface="Arial" panose="020B0604020202020204" pitchFamily="34" charset="0"/>
              </a:rPr>
              <a:t> </a:t>
            </a:r>
            <a:r>
              <a:rPr sz="1000" spc="-20" dirty="0">
                <a:solidFill>
                  <a:srgbClr val="535452"/>
                </a:solidFill>
                <a:latin typeface="Arial" panose="020B0604020202020204" pitchFamily="34" charset="0"/>
                <a:cs typeface="Arial" panose="020B0604020202020204" pitchFamily="34" charset="0"/>
              </a:rPr>
              <a:t>invoices</a:t>
            </a:r>
            <a:r>
              <a:rPr lang="de-DE" sz="1000" spc="-20" dirty="0">
                <a:solidFill>
                  <a:srgbClr val="535452"/>
                </a:solidFill>
                <a:latin typeface="Arial" panose="020B0604020202020204" pitchFamily="34" charset="0"/>
                <a:cs typeface="Arial" panose="020B0604020202020204" pitchFamily="34" charset="0"/>
              </a:rPr>
              <a:t>.</a:t>
            </a:r>
          </a:p>
          <a:p>
            <a:pPr marL="355600" indent="-342900">
              <a:lnSpc>
                <a:spcPct val="100000"/>
              </a:lnSpc>
              <a:spcBef>
                <a:spcPts val="1440"/>
              </a:spcBef>
              <a:buClr>
                <a:srgbClr val="49B8E7"/>
              </a:buClr>
              <a:buSzPct val="107142"/>
              <a:buFont typeface="Wingdings" panose="05000000000000000000" pitchFamily="2" charset="2"/>
              <a:buChar char="§"/>
              <a:tabLst>
                <a:tab pos="354965" algn="l"/>
                <a:tab pos="355600" algn="l"/>
              </a:tabLst>
            </a:pPr>
            <a:r>
              <a:rPr sz="1000" spc="-20" dirty="0">
                <a:solidFill>
                  <a:srgbClr val="535452"/>
                </a:solidFill>
                <a:latin typeface="Arial" panose="020B0604020202020204" pitchFamily="34" charset="0"/>
                <a:cs typeface="Arial" panose="020B0604020202020204" pitchFamily="34" charset="0"/>
              </a:rPr>
              <a:t>No installation of hardware or software required.</a:t>
            </a:r>
          </a:p>
          <a:p>
            <a:pPr marL="355600" indent="-342900">
              <a:lnSpc>
                <a:spcPct val="100000"/>
              </a:lnSpc>
              <a:spcBef>
                <a:spcPts val="1440"/>
              </a:spcBef>
              <a:buClr>
                <a:srgbClr val="49B8E7"/>
              </a:buClr>
              <a:buSzPct val="107142"/>
              <a:buFont typeface="Wingdings" panose="05000000000000000000" pitchFamily="2" charset="2"/>
              <a:buChar char="§"/>
              <a:tabLst>
                <a:tab pos="354965" algn="l"/>
                <a:tab pos="355600" algn="l"/>
              </a:tabLst>
            </a:pPr>
            <a:r>
              <a:rPr sz="1000" spc="-20" dirty="0">
                <a:solidFill>
                  <a:srgbClr val="535452"/>
                </a:solidFill>
                <a:latin typeface="Arial" panose="020B0604020202020204" pitchFamily="34" charset="0"/>
                <a:cs typeface="Arial" panose="020B0604020202020204" pitchFamily="34" charset="0"/>
              </a:rPr>
              <a:t>Web applications that are quick to set up and easy to use.</a:t>
            </a:r>
          </a:p>
          <a:p>
            <a:pPr marL="355600" marR="6985" indent="-342900">
              <a:lnSpc>
                <a:spcPct val="150000"/>
              </a:lnSpc>
              <a:spcBef>
                <a:spcPts val="1440"/>
              </a:spcBef>
              <a:buClr>
                <a:srgbClr val="49B8E7"/>
              </a:buClr>
              <a:buSzPct val="107142"/>
              <a:buFont typeface="Wingdings" panose="05000000000000000000" pitchFamily="2" charset="2"/>
              <a:buChar char="§"/>
              <a:tabLst>
                <a:tab pos="354965" algn="l"/>
                <a:tab pos="355600" algn="l"/>
              </a:tabLst>
            </a:pPr>
            <a:r>
              <a:rPr lang="en-US" sz="1000" spc="-20" dirty="0">
                <a:solidFill>
                  <a:srgbClr val="535452"/>
                </a:solidFill>
                <a:latin typeface="Arial" panose="020B0604020202020204" pitchFamily="34" charset="0"/>
                <a:cs typeface="Arial" panose="020B0604020202020204" pitchFamily="34" charset="0"/>
              </a:rPr>
              <a:t>Reduced manual paper transaction processing</a:t>
            </a:r>
            <a:endParaRPr sz="1000" spc="-20" dirty="0">
              <a:solidFill>
                <a:srgbClr val="535452"/>
              </a:solidFill>
              <a:latin typeface="Arial" panose="020B0604020202020204" pitchFamily="34" charset="0"/>
              <a:cs typeface="Arial" panose="020B0604020202020204" pitchFamily="34" charset="0"/>
            </a:endParaRPr>
          </a:p>
          <a:p>
            <a:pPr marL="355600" indent="-342900">
              <a:spcBef>
                <a:spcPts val="1440"/>
              </a:spcBef>
              <a:buClr>
                <a:srgbClr val="49B8E7"/>
              </a:buClr>
              <a:buSzPct val="107142"/>
              <a:buFont typeface="Wingdings" panose="05000000000000000000" pitchFamily="2" charset="2"/>
              <a:buChar char="§"/>
              <a:tabLst>
                <a:tab pos="354965" algn="l"/>
                <a:tab pos="355600" algn="l"/>
              </a:tabLst>
            </a:pPr>
            <a:r>
              <a:rPr sz="1000" spc="-20" dirty="0">
                <a:solidFill>
                  <a:srgbClr val="535452"/>
                </a:solidFill>
                <a:latin typeface="Arial" panose="020B0604020202020204" pitchFamily="34" charset="0"/>
                <a:cs typeface="Arial" panose="020B0604020202020204" pitchFamily="34" charset="0"/>
              </a:rPr>
              <a:t>Best of all, it’s free of charge! There is no cost for you to transact through this application.</a:t>
            </a:r>
          </a:p>
        </p:txBody>
      </p:sp>
      <p:sp>
        <p:nvSpPr>
          <p:cNvPr id="24" name="Titel 39">
            <a:extLst>
              <a:ext uri="{FF2B5EF4-FFF2-40B4-BE49-F238E27FC236}">
                <a16:creationId xmlns:a16="http://schemas.microsoft.com/office/drawing/2014/main" id="{E07297E4-06F6-4CE7-A34F-35F134BCB1F4}"/>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Introduction to Coupa</a:t>
            </a:r>
          </a:p>
          <a:p>
            <a:r>
              <a:rPr lang="de-DE" sz="1800" dirty="0">
                <a:solidFill>
                  <a:srgbClr val="49B8E7"/>
                </a:solidFill>
              </a:rPr>
              <a:t>How will you </a:t>
            </a:r>
            <a:r>
              <a:rPr lang="en-US" sz="1800" dirty="0">
                <a:solidFill>
                  <a:srgbClr val="49B8E7"/>
                </a:solidFill>
              </a:rPr>
              <a:t>benefit</a:t>
            </a:r>
            <a:r>
              <a:rPr lang="de-DE" sz="1800" dirty="0">
                <a:solidFill>
                  <a:srgbClr val="49B8E7"/>
                </a:solidFill>
              </a:rPr>
              <a:t>?</a:t>
            </a:r>
          </a:p>
        </p:txBody>
      </p:sp>
      <p:sp>
        <p:nvSpPr>
          <p:cNvPr id="2" name="Foliennummernplatzhalter 1">
            <a:extLst>
              <a:ext uri="{FF2B5EF4-FFF2-40B4-BE49-F238E27FC236}">
                <a16:creationId xmlns:a16="http://schemas.microsoft.com/office/drawing/2014/main" id="{C4009EC0-9389-47C7-8176-721F969C1FC0}"/>
              </a:ext>
            </a:extLst>
          </p:cNvPr>
          <p:cNvSpPr>
            <a:spLocks noGrp="1"/>
          </p:cNvSpPr>
          <p:nvPr>
            <p:ph type="sldNum" sz="quarter" idx="12"/>
          </p:nvPr>
        </p:nvSpPr>
        <p:spPr/>
        <p:txBody>
          <a:bodyPr/>
          <a:lstStyle/>
          <a:p>
            <a:fld id="{D56DB8AA-803C-49D2-90AA-1140CE72DCD7}" type="slidenum">
              <a:rPr lang="de-DE" smtClean="0"/>
              <a:pPr/>
              <a:t>5</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1007" y="1793367"/>
            <a:ext cx="5125211" cy="2897495"/>
          </a:xfrm>
          <a:prstGeom prst="rect">
            <a:avLst/>
          </a:prstGeom>
          <a:blipFill>
            <a:blip r:embed="rId2" cstate="print"/>
            <a:stretch>
              <a:fillRect/>
            </a:stretch>
          </a:blipFill>
        </p:spPr>
        <p:txBody>
          <a:bodyPr wrap="square" lIns="0" tIns="0" rIns="0" bIns="0" rtlCol="0"/>
          <a:lstStyle/>
          <a:p>
            <a:endParaRPr sz="1013"/>
          </a:p>
        </p:txBody>
      </p:sp>
      <p:sp>
        <p:nvSpPr>
          <p:cNvPr id="3" name="object 3"/>
          <p:cNvSpPr/>
          <p:nvPr/>
        </p:nvSpPr>
        <p:spPr>
          <a:xfrm>
            <a:off x="1337311" y="1939671"/>
            <a:ext cx="4684013" cy="2456306"/>
          </a:xfrm>
          <a:prstGeom prst="rect">
            <a:avLst/>
          </a:prstGeom>
          <a:blipFill>
            <a:blip r:embed="rId3" cstate="print"/>
            <a:stretch>
              <a:fillRect/>
            </a:stretch>
          </a:blipFill>
        </p:spPr>
        <p:txBody>
          <a:bodyPr wrap="square" lIns="0" tIns="0" rIns="0" bIns="0" rtlCol="0"/>
          <a:lstStyle/>
          <a:p>
            <a:endParaRPr sz="1013"/>
          </a:p>
        </p:txBody>
      </p:sp>
      <p:sp>
        <p:nvSpPr>
          <p:cNvPr id="4" name="object 4"/>
          <p:cNvSpPr/>
          <p:nvPr/>
        </p:nvSpPr>
        <p:spPr>
          <a:xfrm>
            <a:off x="5173218" y="2864359"/>
            <a:ext cx="2978657" cy="2013965"/>
          </a:xfrm>
          <a:prstGeom prst="rect">
            <a:avLst/>
          </a:prstGeom>
          <a:blipFill>
            <a:blip r:embed="rId4" cstate="print"/>
            <a:stretch>
              <a:fillRect/>
            </a:stretch>
          </a:blipFill>
        </p:spPr>
        <p:txBody>
          <a:bodyPr wrap="square" lIns="0" tIns="0" rIns="0" bIns="0" rtlCol="0"/>
          <a:lstStyle/>
          <a:p>
            <a:endParaRPr sz="1013"/>
          </a:p>
        </p:txBody>
      </p:sp>
      <p:sp>
        <p:nvSpPr>
          <p:cNvPr id="5" name="object 5"/>
          <p:cNvSpPr/>
          <p:nvPr/>
        </p:nvSpPr>
        <p:spPr>
          <a:xfrm>
            <a:off x="5319522" y="3010662"/>
            <a:ext cx="2537459" cy="1572767"/>
          </a:xfrm>
          <a:prstGeom prst="rect">
            <a:avLst/>
          </a:prstGeom>
          <a:blipFill>
            <a:blip r:embed="rId5" cstate="print"/>
            <a:stretch>
              <a:fillRect/>
            </a:stretch>
          </a:blipFill>
        </p:spPr>
        <p:txBody>
          <a:bodyPr wrap="square" lIns="0" tIns="0" rIns="0" bIns="0" rtlCol="0"/>
          <a:lstStyle/>
          <a:p>
            <a:endParaRPr sz="1013"/>
          </a:p>
        </p:txBody>
      </p:sp>
      <p:sp>
        <p:nvSpPr>
          <p:cNvPr id="6" name="object 6"/>
          <p:cNvSpPr/>
          <p:nvPr/>
        </p:nvSpPr>
        <p:spPr>
          <a:xfrm>
            <a:off x="5769292" y="2688907"/>
            <a:ext cx="305753" cy="240030"/>
          </a:xfrm>
          <a:custGeom>
            <a:avLst/>
            <a:gdLst/>
            <a:ahLst/>
            <a:cxnLst/>
            <a:rect l="l" t="t" r="r" b="b"/>
            <a:pathLst>
              <a:path w="407670" h="320039">
                <a:moveTo>
                  <a:pt x="0" y="0"/>
                </a:moveTo>
                <a:lnTo>
                  <a:pt x="407250" y="319570"/>
                </a:lnTo>
              </a:path>
            </a:pathLst>
          </a:custGeom>
          <a:ln w="19812">
            <a:solidFill>
              <a:srgbClr val="FF3300"/>
            </a:solidFill>
          </a:ln>
        </p:spPr>
        <p:txBody>
          <a:bodyPr wrap="square" lIns="0" tIns="0" rIns="0" bIns="0" rtlCol="0"/>
          <a:lstStyle/>
          <a:p>
            <a:endParaRPr sz="1013"/>
          </a:p>
        </p:txBody>
      </p:sp>
      <p:sp>
        <p:nvSpPr>
          <p:cNvPr id="7" name="object 7"/>
          <p:cNvSpPr/>
          <p:nvPr/>
        </p:nvSpPr>
        <p:spPr>
          <a:xfrm>
            <a:off x="6049595" y="2900226"/>
            <a:ext cx="62865" cy="58103"/>
          </a:xfrm>
          <a:custGeom>
            <a:avLst/>
            <a:gdLst/>
            <a:ahLst/>
            <a:cxnLst/>
            <a:rect l="l" t="t" r="r" b="b"/>
            <a:pathLst>
              <a:path w="83820" h="77470">
                <a:moveTo>
                  <a:pt x="47040" y="0"/>
                </a:moveTo>
                <a:lnTo>
                  <a:pt x="0" y="59944"/>
                </a:lnTo>
                <a:lnTo>
                  <a:pt x="83464" y="77012"/>
                </a:lnTo>
                <a:lnTo>
                  <a:pt x="47040" y="0"/>
                </a:lnTo>
                <a:close/>
              </a:path>
            </a:pathLst>
          </a:custGeom>
          <a:solidFill>
            <a:srgbClr val="FF3300"/>
          </a:solidFill>
        </p:spPr>
        <p:txBody>
          <a:bodyPr wrap="square" lIns="0" tIns="0" rIns="0" bIns="0" rtlCol="0"/>
          <a:lstStyle/>
          <a:p>
            <a:endParaRPr sz="1013"/>
          </a:p>
        </p:txBody>
      </p:sp>
      <p:sp>
        <p:nvSpPr>
          <p:cNvPr id="8" name="object 8"/>
          <p:cNvSpPr txBox="1"/>
          <p:nvPr/>
        </p:nvSpPr>
        <p:spPr>
          <a:xfrm>
            <a:off x="305999" y="1065929"/>
            <a:ext cx="7936757" cy="653095"/>
          </a:xfrm>
          <a:prstGeom prst="rect">
            <a:avLst/>
          </a:prstGeom>
        </p:spPr>
        <p:txBody>
          <a:bodyPr vert="horz" wrap="square" lIns="0" tIns="10001" rIns="0" bIns="0" rtlCol="0">
            <a:spAutoFit/>
          </a:bodyPr>
          <a:lstStyle/>
          <a:p>
            <a:pPr marL="180975" indent="-171450">
              <a:spcBef>
                <a:spcPts val="79"/>
              </a:spcBef>
              <a:buClr>
                <a:srgbClr val="49B8E7"/>
              </a:buClr>
              <a:buFont typeface="Wingdings" panose="05000000000000000000" pitchFamily="2" charset="2"/>
              <a:buChar char="§"/>
            </a:pPr>
            <a:r>
              <a:rPr sz="1000" spc="-4" dirty="0">
                <a:latin typeface="Arial" panose="020B0604020202020204" pitchFamily="34" charset="0"/>
                <a:cs typeface="Arial" panose="020B0604020202020204" pitchFamily="34" charset="0"/>
              </a:rPr>
              <a:t>Set </a:t>
            </a:r>
            <a:r>
              <a:rPr sz="1000" spc="-8" dirty="0">
                <a:latin typeface="Arial" panose="020B0604020202020204" pitchFamily="34" charset="0"/>
                <a:cs typeface="Arial" panose="020B0604020202020204" pitchFamily="34" charset="0"/>
              </a:rPr>
              <a:t>your </a:t>
            </a:r>
            <a:r>
              <a:rPr sz="1000" dirty="0">
                <a:latin typeface="Arial" panose="020B0604020202020204" pitchFamily="34" charset="0"/>
                <a:cs typeface="Arial" panose="020B0604020202020204" pitchFamily="34" charset="0"/>
              </a:rPr>
              <a:t>PO </a:t>
            </a:r>
            <a:r>
              <a:rPr sz="1000" spc="-4" dirty="0">
                <a:latin typeface="Arial" panose="020B0604020202020204" pitchFamily="34" charset="0"/>
                <a:cs typeface="Arial" panose="020B0604020202020204" pitchFamily="34" charset="0"/>
              </a:rPr>
              <a:t>delivery preferences by </a:t>
            </a:r>
            <a:r>
              <a:rPr sz="1000" dirty="0">
                <a:latin typeface="Arial" panose="020B0604020202020204" pitchFamily="34" charset="0"/>
                <a:cs typeface="Arial" panose="020B0604020202020204" pitchFamily="34" charset="0"/>
              </a:rPr>
              <a:t>clicking the </a:t>
            </a:r>
            <a:r>
              <a:rPr sz="1000" spc="-4" dirty="0">
                <a:latin typeface="Arial" panose="020B0604020202020204" pitchFamily="34" charset="0"/>
                <a:cs typeface="Arial" panose="020B0604020202020204" pitchFamily="34" charset="0"/>
              </a:rPr>
              <a:t>Configure </a:t>
            </a:r>
            <a:r>
              <a:rPr sz="1000" dirty="0">
                <a:latin typeface="Arial" panose="020B0604020202020204" pitchFamily="34" charset="0"/>
                <a:cs typeface="Arial" panose="020B0604020202020204" pitchFamily="34" charset="0"/>
              </a:rPr>
              <a:t>PO </a:t>
            </a:r>
            <a:r>
              <a:rPr sz="1000" spc="-8" dirty="0">
                <a:latin typeface="Arial" panose="020B0604020202020204" pitchFamily="34" charset="0"/>
                <a:cs typeface="Arial" panose="020B0604020202020204" pitchFamily="34" charset="0"/>
              </a:rPr>
              <a:t>Delivery</a:t>
            </a:r>
            <a:r>
              <a:rPr sz="1000" spc="-98"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button.</a:t>
            </a:r>
          </a:p>
          <a:p>
            <a:pPr marL="180499" marR="3810" indent="-171450">
              <a:lnSpc>
                <a:spcPct val="150000"/>
              </a:lnSpc>
              <a:spcBef>
                <a:spcPts val="446"/>
              </a:spcBef>
              <a:buClr>
                <a:srgbClr val="49B8E7"/>
              </a:buClr>
              <a:buFont typeface="Wingdings" panose="05000000000000000000" pitchFamily="2" charset="2"/>
              <a:buChar char="§"/>
            </a:pPr>
            <a:r>
              <a:rPr sz="1000" spc="-4" dirty="0">
                <a:latin typeface="Arial" panose="020B0604020202020204" pitchFamily="34" charset="0"/>
                <a:cs typeface="Arial" panose="020B0604020202020204" pitchFamily="34" charset="0"/>
              </a:rPr>
              <a:t>Let </a:t>
            </a:r>
            <a:r>
              <a:rPr lang="de-DE" sz="1000" spc="-15" dirty="0">
                <a:latin typeface="Arial" panose="020B0604020202020204" pitchFamily="34" charset="0"/>
                <a:cs typeface="Arial" panose="020B0604020202020204" pitchFamily="34" charset="0"/>
              </a:rPr>
              <a:t>Munich Re</a:t>
            </a:r>
            <a:r>
              <a:rPr sz="1000" spc="-15"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know how you’d like to </a:t>
            </a:r>
            <a:r>
              <a:rPr sz="1000" spc="-8" dirty="0">
                <a:latin typeface="Arial" panose="020B0604020202020204" pitchFamily="34" charset="0"/>
                <a:cs typeface="Arial" panose="020B0604020202020204" pitchFamily="34" charset="0"/>
              </a:rPr>
              <a:t>receive purchase </a:t>
            </a:r>
            <a:r>
              <a:rPr sz="1000" spc="-4" dirty="0">
                <a:latin typeface="Arial" panose="020B0604020202020204" pitchFamily="34" charset="0"/>
                <a:cs typeface="Arial" panose="020B0604020202020204" pitchFamily="34" charset="0"/>
              </a:rPr>
              <a:t>orders by entering </a:t>
            </a:r>
            <a:r>
              <a:rPr sz="1000" spc="-8" dirty="0">
                <a:latin typeface="Arial" panose="020B0604020202020204" pitchFamily="34" charset="0"/>
                <a:cs typeface="Arial" panose="020B0604020202020204" pitchFamily="34" charset="0"/>
              </a:rPr>
              <a:t>an </a:t>
            </a:r>
            <a:r>
              <a:rPr sz="1000" spc="-4" dirty="0">
                <a:latin typeface="Arial" panose="020B0604020202020204" pitchFamily="34" charset="0"/>
                <a:cs typeface="Arial" panose="020B0604020202020204" pitchFamily="34" charset="0"/>
              </a:rPr>
              <a:t>email </a:t>
            </a:r>
            <a:r>
              <a:rPr sz="1000" spc="-8" dirty="0">
                <a:latin typeface="Arial" panose="020B0604020202020204" pitchFamily="34" charset="0"/>
                <a:cs typeface="Arial" panose="020B0604020202020204" pitchFamily="34" charset="0"/>
              </a:rPr>
              <a:t>address</a:t>
            </a:r>
            <a:r>
              <a:rPr lang="de-DE" sz="1000" spc="-8"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or</a:t>
            </a:r>
            <a:r>
              <a:rPr sz="1000" spc="-15"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cXML</a:t>
            </a:r>
            <a:r>
              <a:rPr sz="1000" spc="-56"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credentials.</a:t>
            </a:r>
            <a:r>
              <a:rPr sz="1000" spc="-3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For </a:t>
            </a:r>
            <a:r>
              <a:rPr sz="1000" dirty="0">
                <a:latin typeface="Arial" panose="020B0604020202020204" pitchFamily="34" charset="0"/>
                <a:cs typeface="Arial" panose="020B0604020202020204" pitchFamily="34" charset="0"/>
              </a:rPr>
              <a:t>cXML</a:t>
            </a:r>
            <a:r>
              <a:rPr sz="1000" spc="-56"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requests,</a:t>
            </a:r>
            <a:r>
              <a:rPr sz="1000" spc="-26"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please</a:t>
            </a:r>
            <a:r>
              <a:rPr sz="1000" spc="-19"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reach</a:t>
            </a:r>
            <a:r>
              <a:rPr sz="1000" spc="-19"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out</a:t>
            </a:r>
            <a:r>
              <a:rPr sz="1000" spc="-8"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to</a:t>
            </a:r>
            <a:r>
              <a:rPr sz="1000" spc="-11"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us</a:t>
            </a:r>
            <a:r>
              <a:rPr sz="1000" spc="-8"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at:</a:t>
            </a:r>
            <a:r>
              <a:rPr sz="1000" spc="-15" dirty="0">
                <a:latin typeface="Arial" panose="020B0604020202020204" pitchFamily="34" charset="0"/>
                <a:cs typeface="Arial" panose="020B0604020202020204" pitchFamily="34" charset="0"/>
              </a:rPr>
              <a:t> </a:t>
            </a:r>
            <a:r>
              <a:rPr lang="de-DE" sz="1000" spc="-11" dirty="0">
                <a:latin typeface="Arial" panose="020B0604020202020204" pitchFamily="34" charset="0"/>
                <a:cs typeface="Arial" panose="020B0604020202020204" pitchFamily="34" charset="0"/>
                <a:hlinkClick r:id="rId6"/>
              </a:rPr>
              <a:t>Procurement@munichre.com</a:t>
            </a:r>
            <a:endParaRPr sz="1000" dirty="0">
              <a:latin typeface="Arial" panose="020B0604020202020204" pitchFamily="34" charset="0"/>
              <a:cs typeface="Arial" panose="020B0604020202020204" pitchFamily="34" charset="0"/>
            </a:endParaRPr>
          </a:p>
        </p:txBody>
      </p:sp>
      <p:sp>
        <p:nvSpPr>
          <p:cNvPr id="11" name="object 11"/>
          <p:cNvSpPr/>
          <p:nvPr/>
        </p:nvSpPr>
        <p:spPr>
          <a:xfrm>
            <a:off x="6230492" y="3106675"/>
            <a:ext cx="400050" cy="105251"/>
          </a:xfrm>
          <a:custGeom>
            <a:avLst/>
            <a:gdLst/>
            <a:ahLst/>
            <a:cxnLst/>
            <a:rect l="l" t="t" r="r" b="b"/>
            <a:pathLst>
              <a:path w="533400" h="140335">
                <a:moveTo>
                  <a:pt x="0" y="0"/>
                </a:moveTo>
                <a:lnTo>
                  <a:pt x="533400" y="0"/>
                </a:lnTo>
                <a:lnTo>
                  <a:pt x="533400" y="140208"/>
                </a:lnTo>
                <a:lnTo>
                  <a:pt x="0" y="140208"/>
                </a:lnTo>
                <a:lnTo>
                  <a:pt x="0" y="0"/>
                </a:lnTo>
                <a:close/>
              </a:path>
            </a:pathLst>
          </a:custGeom>
          <a:solidFill>
            <a:srgbClr val="FFFFFF"/>
          </a:solidFill>
        </p:spPr>
        <p:txBody>
          <a:bodyPr wrap="square" lIns="0" tIns="0" rIns="0" bIns="0" rtlCol="0"/>
          <a:lstStyle/>
          <a:p>
            <a:endParaRPr sz="1013"/>
          </a:p>
        </p:txBody>
      </p:sp>
      <p:sp>
        <p:nvSpPr>
          <p:cNvPr id="20" name="Titel 39">
            <a:extLst>
              <a:ext uri="{FF2B5EF4-FFF2-40B4-BE49-F238E27FC236}">
                <a16:creationId xmlns:a16="http://schemas.microsoft.com/office/drawing/2014/main" id="{695D2045-923D-4939-84BD-17151D638585}"/>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de-DE" sz="1800" dirty="0">
                <a:solidFill>
                  <a:srgbClr val="49B8E7"/>
                </a:solidFill>
              </a:rPr>
              <a:t>CSP Orders – Viewing orders</a:t>
            </a:r>
          </a:p>
        </p:txBody>
      </p:sp>
      <p:sp>
        <p:nvSpPr>
          <p:cNvPr id="9" name="Foliennummernplatzhalter 8">
            <a:extLst>
              <a:ext uri="{FF2B5EF4-FFF2-40B4-BE49-F238E27FC236}">
                <a16:creationId xmlns:a16="http://schemas.microsoft.com/office/drawing/2014/main" id="{B3666EA3-B153-4101-93DF-4774606D5739}"/>
              </a:ext>
            </a:extLst>
          </p:cNvPr>
          <p:cNvSpPr>
            <a:spLocks noGrp="1"/>
          </p:cNvSpPr>
          <p:nvPr>
            <p:ph type="sldNum" sz="quarter" idx="12"/>
          </p:nvPr>
        </p:nvSpPr>
        <p:spPr/>
        <p:txBody>
          <a:bodyPr/>
          <a:lstStyle/>
          <a:p>
            <a:fld id="{D56DB8AA-803C-49D2-90AA-1140CE72DCD7}" type="slidenum">
              <a:rPr lang="de-DE" smtClean="0"/>
              <a:pPr/>
              <a:t>50</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6000" y="1009563"/>
            <a:ext cx="4742021" cy="163987"/>
          </a:xfrm>
          <a:prstGeom prst="rect">
            <a:avLst/>
          </a:prstGeom>
        </p:spPr>
        <p:txBody>
          <a:bodyPr vert="horz" wrap="square" lIns="0" tIns="10001" rIns="0" bIns="0" rtlCol="0">
            <a:spAutoFit/>
          </a:bodyPr>
          <a:lstStyle/>
          <a:p>
            <a:pPr marL="180975" indent="-171450">
              <a:spcBef>
                <a:spcPts val="79"/>
              </a:spcBef>
              <a:buClr>
                <a:srgbClr val="49B8E7"/>
              </a:buClr>
              <a:buFont typeface="Wingdings" panose="05000000000000000000" pitchFamily="2" charset="2"/>
              <a:buChar char="§"/>
            </a:pPr>
            <a:r>
              <a:rPr sz="1000" dirty="0">
                <a:latin typeface="Arial" panose="020B0604020202020204" pitchFamily="34" charset="0"/>
                <a:cs typeface="Arial" panose="020B0604020202020204" pitchFamily="34" charset="0"/>
              </a:rPr>
              <a:t>When </a:t>
            </a:r>
            <a:r>
              <a:rPr sz="1000" spc="-8" dirty="0">
                <a:latin typeface="Arial" panose="020B0604020202020204" pitchFamily="34" charset="0"/>
                <a:cs typeface="Arial" panose="020B0604020202020204" pitchFamily="34" charset="0"/>
              </a:rPr>
              <a:t>you </a:t>
            </a:r>
            <a:r>
              <a:rPr sz="1000" dirty="0">
                <a:latin typeface="Arial" panose="020B0604020202020204" pitchFamily="34" charset="0"/>
                <a:cs typeface="Arial" panose="020B0604020202020204" pitchFamily="34" charset="0"/>
              </a:rPr>
              <a:t>click </a:t>
            </a:r>
            <a:r>
              <a:rPr sz="1000" spc="-4" dirty="0">
                <a:latin typeface="Arial" panose="020B0604020202020204" pitchFamily="34" charset="0"/>
                <a:cs typeface="Arial" panose="020B0604020202020204" pitchFamily="34" charset="0"/>
              </a:rPr>
              <a:t>on </a:t>
            </a:r>
            <a:r>
              <a:rPr sz="1000" dirty="0">
                <a:latin typeface="Arial" panose="020B0604020202020204" pitchFamily="34" charset="0"/>
                <a:cs typeface="Arial" panose="020B0604020202020204" pitchFamily="34" charset="0"/>
              </a:rPr>
              <a:t>a purchase </a:t>
            </a:r>
            <a:r>
              <a:rPr sz="1000" spc="-4" dirty="0">
                <a:latin typeface="Arial" panose="020B0604020202020204" pitchFamily="34" charset="0"/>
                <a:cs typeface="Arial" panose="020B0604020202020204" pitchFamily="34" charset="0"/>
              </a:rPr>
              <a:t>order blue hyperlink </a:t>
            </a:r>
            <a:r>
              <a:rPr sz="1000" dirty="0">
                <a:latin typeface="Arial" panose="020B0604020202020204" pitchFamily="34" charset="0"/>
                <a:cs typeface="Arial" panose="020B0604020202020204" pitchFamily="34" charset="0"/>
              </a:rPr>
              <a:t>the purchase </a:t>
            </a:r>
            <a:r>
              <a:rPr sz="1000" spc="-4" dirty="0">
                <a:latin typeface="Arial" panose="020B0604020202020204" pitchFamily="34" charset="0"/>
                <a:cs typeface="Arial" panose="020B0604020202020204" pitchFamily="34" charset="0"/>
              </a:rPr>
              <a:t>order will</a:t>
            </a:r>
            <a:r>
              <a:rPr sz="1000" spc="-139"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open.</a:t>
            </a:r>
            <a:endParaRPr sz="1000" dirty="0">
              <a:latin typeface="Arial" panose="020B0604020202020204" pitchFamily="34" charset="0"/>
              <a:cs typeface="Arial" panose="020B0604020202020204" pitchFamily="34" charset="0"/>
            </a:endParaRPr>
          </a:p>
        </p:txBody>
      </p:sp>
      <p:sp>
        <p:nvSpPr>
          <p:cNvPr id="5" name="object 5"/>
          <p:cNvSpPr/>
          <p:nvPr/>
        </p:nvSpPr>
        <p:spPr>
          <a:xfrm>
            <a:off x="3044712" y="2407927"/>
            <a:ext cx="4748021" cy="2034530"/>
          </a:xfrm>
          <a:prstGeom prst="rect">
            <a:avLst/>
          </a:prstGeom>
          <a:blipFill>
            <a:blip r:embed="rId2" cstate="print"/>
            <a:stretch>
              <a:fillRect/>
            </a:stretch>
          </a:blipFill>
          <a:effectLst>
            <a:outerShdw blurRad="50800" dist="38100" dir="2700000" algn="tl" rotWithShape="0">
              <a:prstClr val="black">
                <a:alpha val="40000"/>
              </a:prstClr>
            </a:outerShdw>
          </a:effectLst>
        </p:spPr>
        <p:txBody>
          <a:bodyPr wrap="square" lIns="0" tIns="0" rIns="0" bIns="0" rtlCol="0"/>
          <a:lstStyle/>
          <a:p>
            <a:pPr marL="171450" indent="-171450">
              <a:buFont typeface="Arial" panose="020B0604020202020204" pitchFamily="34" charset="0"/>
              <a:buChar char="•"/>
            </a:pPr>
            <a:endParaRPr sz="1013"/>
          </a:p>
        </p:txBody>
      </p:sp>
      <p:sp>
        <p:nvSpPr>
          <p:cNvPr id="6" name="object 6"/>
          <p:cNvSpPr/>
          <p:nvPr/>
        </p:nvSpPr>
        <p:spPr>
          <a:xfrm>
            <a:off x="5150689" y="3097728"/>
            <a:ext cx="1985486" cy="1159193"/>
          </a:xfrm>
          <a:custGeom>
            <a:avLst/>
            <a:gdLst/>
            <a:ahLst/>
            <a:cxnLst/>
            <a:rect l="l" t="t" r="r" b="b"/>
            <a:pathLst>
              <a:path w="2647315" h="1545589">
                <a:moveTo>
                  <a:pt x="0" y="0"/>
                </a:moveTo>
                <a:lnTo>
                  <a:pt x="2647187" y="0"/>
                </a:lnTo>
                <a:lnTo>
                  <a:pt x="2647187" y="1545336"/>
                </a:lnTo>
                <a:lnTo>
                  <a:pt x="0" y="1545336"/>
                </a:lnTo>
                <a:lnTo>
                  <a:pt x="0" y="0"/>
                </a:lnTo>
                <a:close/>
              </a:path>
            </a:pathLst>
          </a:custGeom>
          <a:ln w="28956">
            <a:solidFill>
              <a:srgbClr val="C00000"/>
            </a:solidFill>
          </a:ln>
        </p:spPr>
        <p:txBody>
          <a:bodyPr wrap="square" lIns="0" tIns="0" rIns="0" bIns="0" rtlCol="0"/>
          <a:lstStyle/>
          <a:p>
            <a:pPr marL="171450" indent="-171450">
              <a:buFont typeface="Arial" panose="020B0604020202020204" pitchFamily="34" charset="0"/>
              <a:buChar char="•"/>
            </a:pPr>
            <a:endParaRPr sz="1013"/>
          </a:p>
        </p:txBody>
      </p:sp>
      <p:sp>
        <p:nvSpPr>
          <p:cNvPr id="7" name="object 7"/>
          <p:cNvSpPr/>
          <p:nvPr/>
        </p:nvSpPr>
        <p:spPr>
          <a:xfrm>
            <a:off x="3139009" y="3097728"/>
            <a:ext cx="627698" cy="1159193"/>
          </a:xfrm>
          <a:custGeom>
            <a:avLst/>
            <a:gdLst/>
            <a:ahLst/>
            <a:cxnLst/>
            <a:rect l="l" t="t" r="r" b="b"/>
            <a:pathLst>
              <a:path w="836929" h="1545589">
                <a:moveTo>
                  <a:pt x="0" y="0"/>
                </a:moveTo>
                <a:lnTo>
                  <a:pt x="836676" y="0"/>
                </a:lnTo>
                <a:lnTo>
                  <a:pt x="836676" y="1545336"/>
                </a:lnTo>
                <a:lnTo>
                  <a:pt x="0" y="1545336"/>
                </a:lnTo>
                <a:lnTo>
                  <a:pt x="0" y="0"/>
                </a:lnTo>
                <a:close/>
              </a:path>
            </a:pathLst>
          </a:custGeom>
          <a:ln w="28956">
            <a:solidFill>
              <a:srgbClr val="C00000"/>
            </a:solidFill>
          </a:ln>
        </p:spPr>
        <p:txBody>
          <a:bodyPr wrap="square" lIns="0" tIns="0" rIns="0" bIns="0" rtlCol="0"/>
          <a:lstStyle/>
          <a:p>
            <a:pPr marL="171450" indent="-171450">
              <a:buFont typeface="Arial" panose="020B0604020202020204" pitchFamily="34" charset="0"/>
              <a:buChar char="•"/>
            </a:pPr>
            <a:endParaRPr sz="1013"/>
          </a:p>
        </p:txBody>
      </p:sp>
      <p:sp>
        <p:nvSpPr>
          <p:cNvPr id="9" name="object 9"/>
          <p:cNvSpPr/>
          <p:nvPr/>
        </p:nvSpPr>
        <p:spPr>
          <a:xfrm>
            <a:off x="2554491" y="1261634"/>
            <a:ext cx="5234702" cy="963478"/>
          </a:xfrm>
          <a:prstGeom prst="rect">
            <a:avLst/>
          </a:prstGeom>
          <a:blipFill>
            <a:blip r:embed="rId3"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sz="1013"/>
          </a:p>
        </p:txBody>
      </p:sp>
      <p:sp>
        <p:nvSpPr>
          <p:cNvPr id="10" name="object 10"/>
          <p:cNvSpPr txBox="1"/>
          <p:nvPr/>
        </p:nvSpPr>
        <p:spPr>
          <a:xfrm>
            <a:off x="387116" y="2407927"/>
            <a:ext cx="6662613" cy="2355292"/>
          </a:xfrm>
          <a:prstGeom prst="rect">
            <a:avLst/>
          </a:prstGeom>
        </p:spPr>
        <p:txBody>
          <a:bodyPr vert="horz" wrap="square" lIns="0" tIns="71914" rIns="0" bIns="0" rtlCol="0">
            <a:spAutoFit/>
          </a:bodyPr>
          <a:lstStyle/>
          <a:p>
            <a:pPr marL="180975" indent="-171450">
              <a:spcBef>
                <a:spcPts val="566"/>
              </a:spcBef>
              <a:buClr>
                <a:srgbClr val="49B8E7"/>
              </a:buClr>
              <a:buFont typeface="Wingdings" panose="05000000000000000000" pitchFamily="2" charset="2"/>
              <a:buChar char="§"/>
            </a:pPr>
            <a:r>
              <a:rPr sz="1000" spc="-15" dirty="0">
                <a:latin typeface="Arial" panose="020B0604020202020204" pitchFamily="34" charset="0"/>
                <a:cs typeface="Arial" panose="020B0604020202020204" pitchFamily="34" charset="0"/>
              </a:rPr>
              <a:t>At </a:t>
            </a:r>
            <a:r>
              <a:rPr sz="1000" spc="-4" dirty="0">
                <a:latin typeface="Arial" panose="020B0604020202020204" pitchFamily="34" charset="0"/>
                <a:cs typeface="Arial" panose="020B0604020202020204" pitchFamily="34" charset="0"/>
              </a:rPr>
              <a:t>the top </a:t>
            </a:r>
            <a:r>
              <a:rPr sz="1000" dirty="0">
                <a:latin typeface="Arial" panose="020B0604020202020204" pitchFamily="34" charset="0"/>
                <a:cs typeface="Arial" panose="020B0604020202020204" pitchFamily="34" charset="0"/>
              </a:rPr>
              <a:t>it will </a:t>
            </a:r>
            <a:r>
              <a:rPr sz="1000" spc="-4" dirty="0">
                <a:latin typeface="Arial" panose="020B0604020202020204" pitchFamily="34" charset="0"/>
                <a:cs typeface="Arial" panose="020B0604020202020204" pitchFamily="34" charset="0"/>
              </a:rPr>
              <a:t>show</a:t>
            </a:r>
            <a:r>
              <a:rPr sz="1000" spc="-8"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you:</a:t>
            </a:r>
            <a:endParaRPr sz="1000" dirty="0">
              <a:latin typeface="Arial" panose="020B0604020202020204" pitchFamily="34" charset="0"/>
              <a:cs typeface="Arial" panose="020B0604020202020204" pitchFamily="34" charset="0"/>
            </a:endParaRPr>
          </a:p>
          <a:p>
            <a:pPr marL="180499" indent="-171450">
              <a:spcBef>
                <a:spcPts val="641"/>
              </a:spcBef>
              <a:buClr>
                <a:srgbClr val="49B8E7"/>
              </a:buClr>
              <a:buSzPct val="107142"/>
              <a:buFont typeface="Wingdings" panose="05000000000000000000" pitchFamily="2" charset="2"/>
              <a:buChar char="§"/>
              <a:tabLst>
                <a:tab pos="224314" algn="l"/>
                <a:tab pos="224790" algn="l"/>
              </a:tabLst>
            </a:pPr>
            <a:r>
              <a:rPr sz="1000" spc="-4" dirty="0">
                <a:latin typeface="Arial" panose="020B0604020202020204" pitchFamily="34" charset="0"/>
                <a:cs typeface="Arial" panose="020B0604020202020204" pitchFamily="34" charset="0"/>
              </a:rPr>
              <a:t>Status,</a:t>
            </a:r>
            <a:endParaRPr sz="1000" dirty="0">
              <a:latin typeface="Arial" panose="020B0604020202020204" pitchFamily="34" charset="0"/>
              <a:cs typeface="Arial" panose="020B0604020202020204" pitchFamily="34" charset="0"/>
            </a:endParaRPr>
          </a:p>
          <a:p>
            <a:pPr marL="180499" indent="-171450">
              <a:spcBef>
                <a:spcPts val="450"/>
              </a:spcBef>
              <a:buClr>
                <a:srgbClr val="49B8E7"/>
              </a:buClr>
              <a:buSzPct val="107142"/>
              <a:buFont typeface="Wingdings" panose="05000000000000000000" pitchFamily="2" charset="2"/>
              <a:buChar char="§"/>
              <a:tabLst>
                <a:tab pos="224314" algn="l"/>
                <a:tab pos="224790" algn="l"/>
              </a:tabLst>
            </a:pPr>
            <a:r>
              <a:rPr sz="1000" spc="-8" dirty="0">
                <a:latin typeface="Arial" panose="020B0604020202020204" pitchFamily="34" charset="0"/>
                <a:cs typeface="Arial" panose="020B0604020202020204" pitchFamily="34" charset="0"/>
              </a:rPr>
              <a:t>Order</a:t>
            </a:r>
            <a:r>
              <a:rPr sz="1000" spc="4"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Date,</a:t>
            </a:r>
            <a:endParaRPr sz="1000" dirty="0">
              <a:latin typeface="Arial" panose="020B0604020202020204" pitchFamily="34" charset="0"/>
              <a:cs typeface="Arial" panose="020B0604020202020204" pitchFamily="34" charset="0"/>
            </a:endParaRPr>
          </a:p>
          <a:p>
            <a:pPr marL="180499" indent="-171450">
              <a:spcBef>
                <a:spcPts val="450"/>
              </a:spcBef>
              <a:buClr>
                <a:srgbClr val="49B8E7"/>
              </a:buClr>
              <a:buSzPct val="107142"/>
              <a:buFont typeface="Wingdings" panose="05000000000000000000" pitchFamily="2" charset="2"/>
              <a:buChar char="§"/>
              <a:tabLst>
                <a:tab pos="224314" algn="l"/>
                <a:tab pos="224790" algn="l"/>
              </a:tabLst>
            </a:pPr>
            <a:r>
              <a:rPr sz="1000" spc="-4" dirty="0">
                <a:latin typeface="Arial" panose="020B0604020202020204" pitchFamily="34" charset="0"/>
                <a:cs typeface="Arial" panose="020B0604020202020204" pitchFamily="34" charset="0"/>
              </a:rPr>
              <a:t>Revision</a:t>
            </a:r>
            <a:r>
              <a:rPr sz="1000" spc="-15"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Date,</a:t>
            </a:r>
            <a:endParaRPr sz="1000" dirty="0">
              <a:latin typeface="Arial" panose="020B0604020202020204" pitchFamily="34" charset="0"/>
              <a:cs typeface="Arial" panose="020B0604020202020204" pitchFamily="34" charset="0"/>
            </a:endParaRPr>
          </a:p>
          <a:p>
            <a:pPr marL="180499" indent="-171450">
              <a:spcBef>
                <a:spcPts val="450"/>
              </a:spcBef>
              <a:buClr>
                <a:srgbClr val="49B8E7"/>
              </a:buClr>
              <a:buSzPct val="107142"/>
              <a:buFont typeface="Wingdings" panose="05000000000000000000" pitchFamily="2" charset="2"/>
              <a:buChar char="§"/>
              <a:tabLst>
                <a:tab pos="224314" algn="l"/>
                <a:tab pos="224790" algn="l"/>
              </a:tabLst>
            </a:pPr>
            <a:r>
              <a:rPr sz="1000" spc="-4" dirty="0">
                <a:latin typeface="Arial" panose="020B0604020202020204" pitchFamily="34" charset="0"/>
                <a:cs typeface="Arial" panose="020B0604020202020204" pitchFamily="34" charset="0"/>
              </a:rPr>
              <a:t>the original</a:t>
            </a:r>
            <a:r>
              <a:rPr sz="1000" spc="8"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Requester,</a:t>
            </a:r>
            <a:endParaRPr sz="1000" dirty="0">
              <a:latin typeface="Arial" panose="020B0604020202020204" pitchFamily="34" charset="0"/>
              <a:cs typeface="Arial" panose="020B0604020202020204" pitchFamily="34" charset="0"/>
            </a:endParaRPr>
          </a:p>
          <a:p>
            <a:pPr marL="180499" indent="-171450">
              <a:spcBef>
                <a:spcPts val="450"/>
              </a:spcBef>
              <a:buClr>
                <a:srgbClr val="49B8E7"/>
              </a:buClr>
              <a:buSzPct val="107142"/>
              <a:buFont typeface="Wingdings" panose="05000000000000000000" pitchFamily="2" charset="2"/>
              <a:buChar char="§"/>
              <a:tabLst>
                <a:tab pos="224314" algn="l"/>
                <a:tab pos="224790" algn="l"/>
              </a:tabLst>
            </a:pPr>
            <a:r>
              <a:rPr sz="1000" spc="-4" dirty="0">
                <a:latin typeface="Arial" panose="020B0604020202020204" pitchFamily="34" charset="0"/>
                <a:cs typeface="Arial" panose="020B0604020202020204" pitchFamily="34" charset="0"/>
              </a:rPr>
              <a:t>the </a:t>
            </a:r>
            <a:r>
              <a:rPr sz="1000" spc="-8" dirty="0">
                <a:latin typeface="Arial" panose="020B0604020202020204" pitchFamily="34" charset="0"/>
                <a:cs typeface="Arial" panose="020B0604020202020204" pitchFamily="34" charset="0"/>
              </a:rPr>
              <a:t>requester’s</a:t>
            </a:r>
            <a:r>
              <a:rPr sz="1000" spc="15"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Email,</a:t>
            </a:r>
            <a:endParaRPr sz="1000" dirty="0">
              <a:latin typeface="Arial" panose="020B0604020202020204" pitchFamily="34" charset="0"/>
              <a:cs typeface="Arial" panose="020B0604020202020204" pitchFamily="34" charset="0"/>
            </a:endParaRPr>
          </a:p>
          <a:p>
            <a:pPr marL="180499" marR="4256246" indent="-171450" algn="just">
              <a:spcBef>
                <a:spcPts val="450"/>
              </a:spcBef>
              <a:buClr>
                <a:srgbClr val="49B8E7"/>
              </a:buClr>
              <a:buSzPct val="107142"/>
              <a:buFont typeface="Wingdings" panose="05000000000000000000" pitchFamily="2" charset="2"/>
              <a:buChar char="§"/>
              <a:tabLst>
                <a:tab pos="224790" algn="l"/>
              </a:tabLst>
            </a:pPr>
            <a:r>
              <a:rPr sz="1000" spc="-4" dirty="0">
                <a:latin typeface="Arial" panose="020B0604020202020204" pitchFamily="34" charset="0"/>
                <a:cs typeface="Arial" panose="020B0604020202020204" pitchFamily="34" charset="0"/>
              </a:rPr>
              <a:t>the </a:t>
            </a:r>
            <a:r>
              <a:rPr sz="1000" spc="-8" dirty="0">
                <a:latin typeface="Arial" panose="020B0604020202020204" pitchFamily="34" charset="0"/>
                <a:cs typeface="Arial" panose="020B0604020202020204" pitchFamily="34" charset="0"/>
              </a:rPr>
              <a:t>Payment </a:t>
            </a:r>
            <a:r>
              <a:rPr sz="1000" spc="-19" dirty="0">
                <a:latin typeface="Arial" panose="020B0604020202020204" pitchFamily="34" charset="0"/>
                <a:cs typeface="Arial" panose="020B0604020202020204" pitchFamily="34" charset="0"/>
              </a:rPr>
              <a:t>Terms</a:t>
            </a:r>
            <a:r>
              <a:rPr lang="de-DE" sz="1000" spc="-19"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you’ve </a:t>
            </a:r>
            <a:r>
              <a:rPr sz="1000" spc="-4" dirty="0">
                <a:latin typeface="Arial" panose="020B0604020202020204" pitchFamily="34" charset="0"/>
                <a:cs typeface="Arial" panose="020B0604020202020204" pitchFamily="34" charset="0"/>
              </a:rPr>
              <a:t>negotiated with</a:t>
            </a:r>
            <a:r>
              <a:rPr lang="de-DE" sz="1000" spc="-4" dirty="0">
                <a:latin typeface="Arial" panose="020B0604020202020204" pitchFamily="34" charset="0"/>
                <a:cs typeface="Arial" panose="020B0604020202020204" pitchFamily="34" charset="0"/>
              </a:rPr>
              <a:t> </a:t>
            </a:r>
            <a:r>
              <a:rPr lang="de-DE" sz="1000" spc="-19" dirty="0">
                <a:latin typeface="Arial" panose="020B0604020202020204" pitchFamily="34" charset="0"/>
                <a:cs typeface="Arial" panose="020B0604020202020204" pitchFamily="34" charset="0"/>
              </a:rPr>
              <a:t>Munich Re</a:t>
            </a:r>
            <a:r>
              <a:rPr sz="1000" spc="-11"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marL="180499" indent="-171450" algn="just">
              <a:spcBef>
                <a:spcPts val="450"/>
              </a:spcBef>
              <a:buClr>
                <a:srgbClr val="49B8E7"/>
              </a:buClr>
              <a:buSzPct val="107142"/>
              <a:buFont typeface="Wingdings" panose="05000000000000000000" pitchFamily="2" charset="2"/>
              <a:buChar char="§"/>
              <a:tabLst>
                <a:tab pos="224790" algn="l"/>
              </a:tabLst>
            </a:pPr>
            <a:r>
              <a:rPr sz="1000" spc="-11" dirty="0">
                <a:latin typeface="Arial" panose="020B0604020202020204" pitchFamily="34" charset="0"/>
                <a:cs typeface="Arial" panose="020B0604020202020204" pitchFamily="34" charset="0"/>
              </a:rPr>
              <a:t>Attachments.</a:t>
            </a:r>
            <a:endParaRPr lang="de-DE" sz="1000" spc="-11" dirty="0">
              <a:latin typeface="Arial" panose="020B0604020202020204" pitchFamily="34" charset="0"/>
              <a:cs typeface="Arial" panose="020B0604020202020204" pitchFamily="34" charset="0"/>
            </a:endParaRPr>
          </a:p>
          <a:p>
            <a:pPr marL="180499" indent="-171450" algn="just">
              <a:spcBef>
                <a:spcPts val="450"/>
              </a:spcBef>
              <a:buClr>
                <a:srgbClr val="49B8E7"/>
              </a:buClr>
              <a:buSzPct val="107142"/>
              <a:buFont typeface="Wingdings" panose="05000000000000000000" pitchFamily="2" charset="2"/>
              <a:buChar char="§"/>
              <a:tabLst>
                <a:tab pos="224790" algn="l"/>
              </a:tabLst>
            </a:pPr>
            <a:endParaRPr sz="1000" dirty="0">
              <a:latin typeface="Arial" panose="020B0604020202020204" pitchFamily="34" charset="0"/>
              <a:cs typeface="Arial" panose="020B0604020202020204" pitchFamily="34" charset="0"/>
            </a:endParaRPr>
          </a:p>
          <a:p>
            <a:pPr marL="180499" indent="-171450" algn="just">
              <a:spcBef>
                <a:spcPts val="450"/>
              </a:spcBef>
              <a:buClr>
                <a:srgbClr val="49B8E7"/>
              </a:buClr>
              <a:buSzPct val="107142"/>
              <a:buFont typeface="Wingdings" panose="05000000000000000000" pitchFamily="2" charset="2"/>
              <a:buChar char="§"/>
              <a:tabLst>
                <a:tab pos="224790" algn="l"/>
              </a:tabLst>
            </a:pPr>
            <a:r>
              <a:rPr sz="1000" spc="-11" dirty="0">
                <a:latin typeface="Arial" panose="020B0604020202020204" pitchFamily="34" charset="0"/>
                <a:cs typeface="Arial" panose="020B0604020202020204" pitchFamily="34" charset="0"/>
              </a:rPr>
              <a:t>In the upper right hand corner you can see the shipping address.</a:t>
            </a:r>
          </a:p>
        </p:txBody>
      </p:sp>
      <p:sp>
        <p:nvSpPr>
          <p:cNvPr id="11" name="object 11"/>
          <p:cNvSpPr/>
          <p:nvPr/>
        </p:nvSpPr>
        <p:spPr>
          <a:xfrm>
            <a:off x="6393701" y="2510797"/>
            <a:ext cx="400050" cy="106680"/>
          </a:xfrm>
          <a:custGeom>
            <a:avLst/>
            <a:gdLst/>
            <a:ahLst/>
            <a:cxnLst/>
            <a:rect l="l" t="t" r="r" b="b"/>
            <a:pathLst>
              <a:path w="533400" h="142239">
                <a:moveTo>
                  <a:pt x="0" y="0"/>
                </a:moveTo>
                <a:lnTo>
                  <a:pt x="533400" y="0"/>
                </a:lnTo>
                <a:lnTo>
                  <a:pt x="533400" y="141732"/>
                </a:lnTo>
                <a:lnTo>
                  <a:pt x="0" y="141732"/>
                </a:lnTo>
                <a:lnTo>
                  <a:pt x="0" y="0"/>
                </a:lnTo>
                <a:close/>
              </a:path>
            </a:pathLst>
          </a:custGeom>
          <a:solidFill>
            <a:srgbClr val="FFFFFF"/>
          </a:solidFill>
        </p:spPr>
        <p:txBody>
          <a:bodyPr wrap="square" lIns="0" tIns="0" rIns="0" bIns="0" rtlCol="0"/>
          <a:lstStyle/>
          <a:p>
            <a:pPr marL="171450" indent="-171450">
              <a:buFont typeface="Arial" panose="020B0604020202020204" pitchFamily="34" charset="0"/>
              <a:buChar char="•"/>
            </a:pPr>
            <a:endParaRPr sz="1013"/>
          </a:p>
        </p:txBody>
      </p:sp>
      <p:sp>
        <p:nvSpPr>
          <p:cNvPr id="12" name="object 12"/>
          <p:cNvSpPr/>
          <p:nvPr/>
        </p:nvSpPr>
        <p:spPr>
          <a:xfrm>
            <a:off x="6393701" y="2510797"/>
            <a:ext cx="400050" cy="106680"/>
          </a:xfrm>
          <a:custGeom>
            <a:avLst/>
            <a:gdLst/>
            <a:ahLst/>
            <a:cxnLst/>
            <a:rect l="l" t="t" r="r" b="b"/>
            <a:pathLst>
              <a:path w="533400" h="142239">
                <a:moveTo>
                  <a:pt x="0" y="0"/>
                </a:moveTo>
                <a:lnTo>
                  <a:pt x="533400" y="0"/>
                </a:lnTo>
                <a:lnTo>
                  <a:pt x="533400" y="141732"/>
                </a:lnTo>
                <a:lnTo>
                  <a:pt x="0" y="141732"/>
                </a:lnTo>
                <a:lnTo>
                  <a:pt x="0" y="0"/>
                </a:lnTo>
                <a:close/>
              </a:path>
            </a:pathLst>
          </a:custGeom>
          <a:ln w="12192">
            <a:solidFill>
              <a:srgbClr val="FFFFFF"/>
            </a:solidFill>
          </a:ln>
        </p:spPr>
        <p:txBody>
          <a:bodyPr wrap="square" lIns="0" tIns="0" rIns="0" bIns="0" rtlCol="0"/>
          <a:lstStyle/>
          <a:p>
            <a:pPr marL="171450" indent="-171450">
              <a:buFont typeface="Arial" panose="020B0604020202020204" pitchFamily="34" charset="0"/>
              <a:buChar char="•"/>
            </a:pPr>
            <a:endParaRPr sz="1013"/>
          </a:p>
        </p:txBody>
      </p:sp>
      <p:sp>
        <p:nvSpPr>
          <p:cNvPr id="15" name="Titel 39">
            <a:extLst>
              <a:ext uri="{FF2B5EF4-FFF2-40B4-BE49-F238E27FC236}">
                <a16:creationId xmlns:a16="http://schemas.microsoft.com/office/drawing/2014/main" id="{53555BE3-9CC2-4655-B2C4-47F14E7CD16A}"/>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de-DE" sz="1800" dirty="0">
                <a:solidFill>
                  <a:srgbClr val="49B8E7"/>
                </a:solidFill>
              </a:rPr>
              <a:t>CSP Orders – Viewing orders</a:t>
            </a:r>
          </a:p>
        </p:txBody>
      </p:sp>
      <p:sp>
        <p:nvSpPr>
          <p:cNvPr id="3" name="Foliennummernplatzhalter 2">
            <a:extLst>
              <a:ext uri="{FF2B5EF4-FFF2-40B4-BE49-F238E27FC236}">
                <a16:creationId xmlns:a16="http://schemas.microsoft.com/office/drawing/2014/main" id="{CDB0F4D6-C1B4-4930-BBD5-54BB6FBA5E1D}"/>
              </a:ext>
            </a:extLst>
          </p:cNvPr>
          <p:cNvSpPr>
            <a:spLocks noGrp="1"/>
          </p:cNvSpPr>
          <p:nvPr>
            <p:ph type="sldNum" sz="quarter" idx="12"/>
          </p:nvPr>
        </p:nvSpPr>
        <p:spPr/>
        <p:txBody>
          <a:bodyPr/>
          <a:lstStyle/>
          <a:p>
            <a:fld id="{D56DB8AA-803C-49D2-90AA-1140CE72DCD7}" type="slidenum">
              <a:rPr lang="de-DE" smtClean="0"/>
              <a:pPr/>
              <a:t>51</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25911" y="1619423"/>
            <a:ext cx="4476501" cy="1548981"/>
          </a:xfrm>
          <a:prstGeom prst="rect">
            <a:avLst/>
          </a:prstGeom>
        </p:spPr>
        <p:txBody>
          <a:bodyPr vert="horz" wrap="square" lIns="0" tIns="10001" rIns="0" bIns="0" rtlCol="0">
            <a:spAutoFit/>
          </a:bodyPr>
          <a:lstStyle/>
          <a:p>
            <a:pPr marL="171450" indent="-171450">
              <a:spcBef>
                <a:spcPts val="79"/>
              </a:spcBef>
              <a:buClr>
                <a:srgbClr val="49B8E7"/>
              </a:buClr>
              <a:buSzPct val="107142"/>
              <a:buFont typeface="Wingdings" panose="05000000000000000000" pitchFamily="2" charset="2"/>
              <a:buChar char="§"/>
              <a:tabLst>
                <a:tab pos="214789" algn="l"/>
                <a:tab pos="215265" algn="l"/>
              </a:tabLst>
            </a:pPr>
            <a:r>
              <a:rPr sz="1000" spc="-4" dirty="0">
                <a:latin typeface="Arial" panose="020B0604020202020204" pitchFamily="34" charset="0"/>
                <a:cs typeface="Arial" panose="020B0604020202020204" pitchFamily="34" charset="0"/>
              </a:rPr>
              <a:t>The type of order </a:t>
            </a:r>
            <a:r>
              <a:rPr sz="1000" b="1" spc="-4" dirty="0">
                <a:latin typeface="Arial" panose="020B0604020202020204" pitchFamily="34" charset="0"/>
                <a:cs typeface="Arial" panose="020B0604020202020204" pitchFamily="34" charset="0"/>
              </a:rPr>
              <a:t>QTY </a:t>
            </a:r>
            <a:r>
              <a:rPr sz="1000" spc="-4" dirty="0">
                <a:latin typeface="Arial" panose="020B0604020202020204" pitchFamily="34" charset="0"/>
                <a:cs typeface="Arial" panose="020B0604020202020204" pitchFamily="34" charset="0"/>
              </a:rPr>
              <a:t>or</a:t>
            </a:r>
            <a:r>
              <a:rPr sz="1000" spc="-60" dirty="0">
                <a:latin typeface="Arial" panose="020B0604020202020204" pitchFamily="34" charset="0"/>
                <a:cs typeface="Arial" panose="020B0604020202020204" pitchFamily="34" charset="0"/>
              </a:rPr>
              <a:t> </a:t>
            </a:r>
            <a:r>
              <a:rPr sz="1000" b="1" spc="-8" dirty="0">
                <a:latin typeface="Arial" panose="020B0604020202020204" pitchFamily="34" charset="0"/>
                <a:cs typeface="Arial" panose="020B0604020202020204" pitchFamily="34" charset="0"/>
              </a:rPr>
              <a:t>AMT</a:t>
            </a:r>
            <a:br>
              <a:rPr lang="de-DE" sz="1000" b="1" spc="-8" dirty="0">
                <a:latin typeface="Arial" panose="020B0604020202020204" pitchFamily="34" charset="0"/>
                <a:cs typeface="Arial" panose="020B0604020202020204" pitchFamily="34" charset="0"/>
              </a:rPr>
            </a:br>
            <a:endParaRPr sz="1000" dirty="0">
              <a:latin typeface="Arial" panose="020B0604020202020204" pitchFamily="34" charset="0"/>
              <a:cs typeface="Arial" panose="020B0604020202020204" pitchFamily="34" charset="0"/>
            </a:endParaRPr>
          </a:p>
          <a:p>
            <a:pPr marL="171450" indent="-171450">
              <a:buClr>
                <a:srgbClr val="49B8E7"/>
              </a:buClr>
              <a:buSzPct val="107142"/>
              <a:buFont typeface="Wingdings" panose="05000000000000000000" pitchFamily="2" charset="2"/>
              <a:buChar char="§"/>
              <a:tabLst>
                <a:tab pos="214789" algn="l"/>
                <a:tab pos="215265" algn="l"/>
              </a:tabLst>
            </a:pPr>
            <a:r>
              <a:rPr sz="1000" b="1" spc="-4" dirty="0">
                <a:latin typeface="Arial" panose="020B0604020202020204" pitchFamily="34" charset="0"/>
                <a:cs typeface="Arial" panose="020B0604020202020204" pitchFamily="34" charset="0"/>
              </a:rPr>
              <a:t>Quantity </a:t>
            </a:r>
            <a:r>
              <a:rPr sz="1000" dirty="0">
                <a:latin typeface="Arial" panose="020B0604020202020204" pitchFamily="34" charset="0"/>
                <a:cs typeface="Arial" panose="020B0604020202020204" pitchFamily="34" charset="0"/>
              </a:rPr>
              <a:t>Ordered </a:t>
            </a:r>
            <a:r>
              <a:rPr sz="1000" spc="-4" dirty="0">
                <a:latin typeface="Arial" panose="020B0604020202020204" pitchFamily="34" charset="0"/>
                <a:cs typeface="Arial" panose="020B0604020202020204" pitchFamily="34" charset="0"/>
              </a:rPr>
              <a:t>and</a:t>
            </a:r>
            <a:r>
              <a:rPr sz="1000" spc="-79" dirty="0">
                <a:latin typeface="Arial" panose="020B0604020202020204" pitchFamily="34" charset="0"/>
                <a:cs typeface="Arial" panose="020B0604020202020204" pitchFamily="34" charset="0"/>
              </a:rPr>
              <a:t> </a:t>
            </a:r>
            <a:r>
              <a:rPr sz="1000" b="1" dirty="0">
                <a:latin typeface="Arial" panose="020B0604020202020204" pitchFamily="34" charset="0"/>
                <a:cs typeface="Arial" panose="020B0604020202020204" pitchFamily="34" charset="0"/>
              </a:rPr>
              <a:t>Price</a:t>
            </a:r>
            <a:br>
              <a:rPr lang="de-DE" sz="1000" b="1" dirty="0">
                <a:latin typeface="Arial" panose="020B0604020202020204" pitchFamily="34" charset="0"/>
                <a:cs typeface="Arial" panose="020B0604020202020204" pitchFamily="34" charset="0"/>
              </a:rPr>
            </a:br>
            <a:endParaRPr lang="de-DE" sz="1000" b="1" dirty="0">
              <a:latin typeface="Arial" panose="020B0604020202020204" pitchFamily="34" charset="0"/>
              <a:cs typeface="Arial" panose="020B0604020202020204" pitchFamily="34" charset="0"/>
            </a:endParaRPr>
          </a:p>
          <a:p>
            <a:pPr marL="171450" indent="-171450">
              <a:buClr>
                <a:srgbClr val="49B8E7"/>
              </a:buClr>
              <a:buSzPct val="107142"/>
              <a:buFont typeface="Wingdings" panose="05000000000000000000" pitchFamily="2" charset="2"/>
              <a:buChar char="§"/>
              <a:tabLst>
                <a:tab pos="214789" algn="l"/>
                <a:tab pos="215265" algn="l"/>
              </a:tabLst>
            </a:pPr>
            <a:r>
              <a:rPr lang="en-US" sz="1000" b="1" spc="-4" dirty="0">
                <a:latin typeface="Arial" panose="020B0604020202020204" pitchFamily="34" charset="0"/>
                <a:cs typeface="Arial" panose="020B0604020202020204" pitchFamily="34" charset="0"/>
              </a:rPr>
              <a:t>A Description of what has been ordered</a:t>
            </a:r>
            <a:br>
              <a:rPr lang="en-US" sz="1000" b="1" spc="-4" dirty="0">
                <a:latin typeface="Arial" panose="020B0604020202020204" pitchFamily="34" charset="0"/>
                <a:cs typeface="Arial" panose="020B0604020202020204" pitchFamily="34" charset="0"/>
              </a:rPr>
            </a:br>
            <a:endParaRPr lang="en-US" sz="1000" b="1" spc="-4" dirty="0">
              <a:latin typeface="Arial" panose="020B0604020202020204" pitchFamily="34" charset="0"/>
              <a:cs typeface="Arial" panose="020B0604020202020204" pitchFamily="34" charset="0"/>
            </a:endParaRPr>
          </a:p>
          <a:p>
            <a:pPr marL="171450" indent="-171450">
              <a:buClr>
                <a:srgbClr val="49B8E7"/>
              </a:buClr>
              <a:buSzPct val="107142"/>
              <a:buFont typeface="Wingdings" panose="05000000000000000000" pitchFamily="2" charset="2"/>
              <a:buChar char="§"/>
              <a:tabLst>
                <a:tab pos="214789" algn="l"/>
                <a:tab pos="215265" algn="l"/>
              </a:tabLst>
            </a:pPr>
            <a:r>
              <a:rPr sz="1000" spc="-4" dirty="0">
                <a:latin typeface="Arial" panose="020B0604020202020204" pitchFamily="34" charset="0"/>
                <a:cs typeface="Arial" panose="020B0604020202020204" pitchFamily="34" charset="0"/>
              </a:rPr>
              <a:t>How</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much</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has</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been</a:t>
            </a:r>
            <a:r>
              <a:rPr lang="de-DE" sz="1000" spc="-4" dirty="0">
                <a:latin typeface="Arial" panose="020B0604020202020204" pitchFamily="34" charset="0"/>
                <a:cs typeface="Arial" panose="020B0604020202020204" pitchFamily="34" charset="0"/>
              </a:rPr>
              <a:t> </a:t>
            </a:r>
            <a:r>
              <a:rPr lang="de-DE" sz="1000" b="1" spc="-8" dirty="0">
                <a:latin typeface="Arial" panose="020B0604020202020204" pitchFamily="34" charset="0"/>
                <a:cs typeface="Arial" panose="020B0604020202020204" pitchFamily="34" charset="0"/>
              </a:rPr>
              <a:t>i</a:t>
            </a:r>
            <a:r>
              <a:rPr sz="1000" b="1" spc="-8" dirty="0" err="1">
                <a:latin typeface="Arial" panose="020B0604020202020204" pitchFamily="34" charset="0"/>
                <a:cs typeface="Arial" panose="020B0604020202020204" pitchFamily="34" charset="0"/>
              </a:rPr>
              <a:t>nvoiced</a:t>
            </a:r>
            <a:r>
              <a:rPr lang="de-DE" sz="1000" b="1" dirty="0">
                <a:latin typeface="Arial" panose="020B0604020202020204" pitchFamily="34" charset="0"/>
                <a:cs typeface="Arial" panose="020B0604020202020204" pitchFamily="34" charset="0"/>
              </a:rPr>
              <a:t> </a:t>
            </a:r>
            <a:r>
              <a:rPr lang="de-DE" sz="1000" spc="-4" dirty="0" err="1">
                <a:latin typeface="Arial" panose="020B0604020202020204" pitchFamily="34" charset="0"/>
                <a:cs typeface="Arial" panose="020B0604020202020204" pitchFamily="34" charset="0"/>
              </a:rPr>
              <a:t>against</a:t>
            </a:r>
            <a:r>
              <a:rPr lang="de-DE" sz="1000" spc="-4" dirty="0">
                <a:latin typeface="Arial" panose="020B0604020202020204" pitchFamily="34" charset="0"/>
                <a:cs typeface="Arial" panose="020B0604020202020204" pitchFamily="34" charset="0"/>
              </a:rPr>
              <a:t> </a:t>
            </a:r>
            <a:r>
              <a:rPr lang="de-DE" sz="1000" dirty="0">
                <a:latin typeface="Arial" panose="020B0604020202020204" pitchFamily="34" charset="0"/>
                <a:cs typeface="Arial" panose="020B0604020202020204" pitchFamily="34" charset="0"/>
              </a:rPr>
              <a:t>the </a:t>
            </a:r>
            <a:r>
              <a:rPr lang="de-DE" sz="1000" dirty="0" err="1">
                <a:latin typeface="Arial" panose="020B0604020202020204" pitchFamily="34" charset="0"/>
                <a:cs typeface="Arial" panose="020B0604020202020204" pitchFamily="34" charset="0"/>
              </a:rPr>
              <a:t>purchase</a:t>
            </a:r>
            <a:r>
              <a:rPr lang="de-DE" sz="1000" spc="-86" dirty="0">
                <a:latin typeface="Arial" panose="020B0604020202020204" pitchFamily="34" charset="0"/>
                <a:cs typeface="Arial" panose="020B0604020202020204" pitchFamily="34" charset="0"/>
              </a:rPr>
              <a:t> </a:t>
            </a:r>
            <a:r>
              <a:rPr lang="de-DE" sz="1000" spc="-11" dirty="0" err="1">
                <a:latin typeface="Arial" panose="020B0604020202020204" pitchFamily="34" charset="0"/>
                <a:cs typeface="Arial" panose="020B0604020202020204" pitchFamily="34" charset="0"/>
              </a:rPr>
              <a:t>order</a:t>
            </a:r>
            <a:r>
              <a:rPr lang="de-DE" sz="1000" spc="-11" dirty="0">
                <a:latin typeface="Arial" panose="020B0604020202020204" pitchFamily="34" charset="0"/>
                <a:cs typeface="Arial" panose="020B0604020202020204" pitchFamily="34" charset="0"/>
              </a:rPr>
              <a:t>.</a:t>
            </a:r>
            <a:br>
              <a:rPr lang="de-DE" sz="1000" spc="-11" dirty="0">
                <a:latin typeface="Arial" panose="020B0604020202020204" pitchFamily="34" charset="0"/>
                <a:cs typeface="Arial" panose="020B0604020202020204" pitchFamily="34" charset="0"/>
              </a:rPr>
            </a:br>
            <a:endParaRPr lang="de-DE" sz="1000" spc="-11" dirty="0">
              <a:latin typeface="Arial" panose="020B0604020202020204" pitchFamily="34" charset="0"/>
              <a:cs typeface="Arial" panose="020B0604020202020204" pitchFamily="34" charset="0"/>
            </a:endParaRPr>
          </a:p>
          <a:p>
            <a:pPr marL="171450" indent="-171450">
              <a:buClr>
                <a:srgbClr val="49B8E7"/>
              </a:buClr>
              <a:buSzPct val="107142"/>
              <a:buFont typeface="Wingdings" panose="05000000000000000000" pitchFamily="2" charset="2"/>
              <a:buChar char="§"/>
              <a:tabLst>
                <a:tab pos="214789" algn="l"/>
                <a:tab pos="215265" algn="l"/>
              </a:tabLst>
            </a:pPr>
            <a:r>
              <a:rPr lang="en-US" sz="1000" b="1" spc="-11" dirty="0">
                <a:latin typeface="Arial" panose="020B0604020202020204" pitchFamily="34" charset="0"/>
                <a:cs typeface="Arial" panose="020B0604020202020204" pitchFamily="34" charset="0"/>
              </a:rPr>
              <a:t>By clicking on "acknowledged" you confirm the receipt and content of the order.</a:t>
            </a:r>
            <a:endParaRPr lang="de-DE" sz="1000" b="1" dirty="0">
              <a:latin typeface="Arial" panose="020B0604020202020204" pitchFamily="34" charset="0"/>
              <a:cs typeface="Arial" panose="020B0604020202020204" pitchFamily="34" charset="0"/>
            </a:endParaRPr>
          </a:p>
        </p:txBody>
      </p:sp>
      <p:sp>
        <p:nvSpPr>
          <p:cNvPr id="12" name="object 12"/>
          <p:cNvSpPr txBox="1"/>
          <p:nvPr/>
        </p:nvSpPr>
        <p:spPr>
          <a:xfrm>
            <a:off x="306000" y="1194594"/>
            <a:ext cx="4726305" cy="163987"/>
          </a:xfrm>
          <a:prstGeom prst="rect">
            <a:avLst/>
          </a:prstGeom>
        </p:spPr>
        <p:txBody>
          <a:bodyPr vert="horz" wrap="square" lIns="0" tIns="10001" rIns="0" bIns="0" rtlCol="0">
            <a:spAutoFit/>
          </a:bodyPr>
          <a:lstStyle/>
          <a:p>
            <a:pPr marL="180975" indent="-171450">
              <a:spcBef>
                <a:spcPts val="79"/>
              </a:spcBef>
              <a:buClr>
                <a:srgbClr val="49B8E7"/>
              </a:buClr>
              <a:buFont typeface="Wingdings" panose="05000000000000000000" pitchFamily="2" charset="2"/>
              <a:buChar char="§"/>
            </a:pPr>
            <a:r>
              <a:rPr lang="en-US" sz="1000" dirty="0">
                <a:latin typeface="Arial" panose="020B0604020202020204" pitchFamily="34" charset="0"/>
                <a:cs typeface="Arial" panose="020B0604020202020204" pitchFamily="34" charset="0"/>
              </a:rPr>
              <a:t>Scrolling </a:t>
            </a:r>
            <a:r>
              <a:rPr lang="en-US" sz="1000" spc="-8" dirty="0">
                <a:latin typeface="Arial" panose="020B0604020202020204" pitchFamily="34" charset="0"/>
                <a:cs typeface="Arial" panose="020B0604020202020204" pitchFamily="34" charset="0"/>
              </a:rPr>
              <a:t>down you </a:t>
            </a:r>
            <a:r>
              <a:rPr lang="en-US" sz="1000" dirty="0">
                <a:latin typeface="Arial" panose="020B0604020202020204" pitchFamily="34" charset="0"/>
                <a:cs typeface="Arial" panose="020B0604020202020204" pitchFamily="34" charset="0"/>
              </a:rPr>
              <a:t>can see the </a:t>
            </a:r>
            <a:r>
              <a:rPr lang="en-US" sz="1000" b="1" spc="-4" dirty="0">
                <a:latin typeface="Arial" panose="020B0604020202020204" pitchFamily="34" charset="0"/>
                <a:cs typeface="Arial" panose="020B0604020202020204" pitchFamily="34" charset="0"/>
              </a:rPr>
              <a:t>Lines </a:t>
            </a:r>
            <a:r>
              <a:rPr lang="en-US" sz="1000" spc="-4" dirty="0">
                <a:latin typeface="Arial" panose="020B0604020202020204" pitchFamily="34" charset="0"/>
                <a:cs typeface="Arial" panose="020B0604020202020204" pitchFamily="34" charset="0"/>
              </a:rPr>
              <a:t>on </a:t>
            </a:r>
            <a:r>
              <a:rPr lang="en-US" sz="1000" dirty="0">
                <a:latin typeface="Arial" panose="020B0604020202020204" pitchFamily="34" charset="0"/>
                <a:cs typeface="Arial" panose="020B0604020202020204" pitchFamily="34" charset="0"/>
              </a:rPr>
              <a:t>the purchase </a:t>
            </a:r>
            <a:r>
              <a:rPr lang="en-US" sz="1000" spc="-11" dirty="0">
                <a:latin typeface="Arial" panose="020B0604020202020204" pitchFamily="34" charset="0"/>
                <a:cs typeface="Arial" panose="020B0604020202020204" pitchFamily="34" charset="0"/>
              </a:rPr>
              <a:t>order. </a:t>
            </a:r>
            <a:r>
              <a:rPr lang="en-US" sz="1000" spc="-4" dirty="0">
                <a:latin typeface="Arial" panose="020B0604020202020204" pitchFamily="34" charset="0"/>
                <a:cs typeface="Arial" panose="020B0604020202020204" pitchFamily="34" charset="0"/>
              </a:rPr>
              <a:t>Here </a:t>
            </a:r>
            <a:r>
              <a:rPr lang="en-US" sz="1000" spc="-8" dirty="0">
                <a:latin typeface="Arial" panose="020B0604020202020204" pitchFamily="34" charset="0"/>
                <a:cs typeface="Arial" panose="020B0604020202020204" pitchFamily="34" charset="0"/>
              </a:rPr>
              <a:t>you </a:t>
            </a:r>
            <a:r>
              <a:rPr lang="en-US" sz="1000" dirty="0">
                <a:latin typeface="Arial" panose="020B0604020202020204" pitchFamily="34" charset="0"/>
                <a:cs typeface="Arial" panose="020B0604020202020204" pitchFamily="34" charset="0"/>
              </a:rPr>
              <a:t>can</a:t>
            </a:r>
            <a:r>
              <a:rPr lang="en-US" sz="1000" spc="-146" dirty="0">
                <a:latin typeface="Arial" panose="020B0604020202020204" pitchFamily="34" charset="0"/>
                <a:cs typeface="Arial" panose="020B0604020202020204" pitchFamily="34" charset="0"/>
              </a:rPr>
              <a:t>  see:</a:t>
            </a:r>
            <a:endParaRPr lang="en-US" sz="1000" dirty="0">
              <a:latin typeface="Arial" panose="020B0604020202020204" pitchFamily="34" charset="0"/>
              <a:cs typeface="Arial" panose="020B0604020202020204" pitchFamily="34" charset="0"/>
            </a:endParaRPr>
          </a:p>
        </p:txBody>
      </p:sp>
      <p:sp>
        <p:nvSpPr>
          <p:cNvPr id="13" name="object 13"/>
          <p:cNvSpPr txBox="1"/>
          <p:nvPr/>
        </p:nvSpPr>
        <p:spPr>
          <a:xfrm>
            <a:off x="425911" y="3287199"/>
            <a:ext cx="4406770" cy="1150956"/>
          </a:xfrm>
          <a:prstGeom prst="rect">
            <a:avLst/>
          </a:prstGeom>
        </p:spPr>
        <p:txBody>
          <a:bodyPr vert="horz" wrap="square" lIns="0" tIns="9525" rIns="0" bIns="0" rtlCol="0">
            <a:spAutoFit/>
          </a:bodyPr>
          <a:lstStyle/>
          <a:p>
            <a:pPr marL="180499" indent="-171450">
              <a:spcBef>
                <a:spcPts val="75"/>
              </a:spcBef>
              <a:buClr>
                <a:srgbClr val="49B8E7"/>
              </a:buClr>
              <a:buSzPct val="107142"/>
              <a:buFont typeface="Wingdings" panose="05000000000000000000" pitchFamily="2" charset="2"/>
              <a:buChar char="§"/>
              <a:tabLst>
                <a:tab pos="224314" algn="l"/>
                <a:tab pos="224790" algn="l"/>
              </a:tabLst>
            </a:pPr>
            <a:r>
              <a:rPr sz="1000" b="1" spc="-4" dirty="0">
                <a:latin typeface="Arial" panose="020B0604020202020204" pitchFamily="34" charset="0"/>
                <a:cs typeface="Arial" panose="020B0604020202020204" pitchFamily="34" charset="0"/>
              </a:rPr>
              <a:t>Create Invoice </a:t>
            </a:r>
            <a:r>
              <a:rPr sz="1000" spc="-8" dirty="0">
                <a:latin typeface="Arial" panose="020B0604020202020204" pitchFamily="34" charset="0"/>
                <a:cs typeface="Arial" panose="020B0604020202020204" pitchFamily="34" charset="0"/>
              </a:rPr>
              <a:t>will </a:t>
            </a:r>
            <a:r>
              <a:rPr sz="1000" dirty="0">
                <a:latin typeface="Arial" panose="020B0604020202020204" pitchFamily="34" charset="0"/>
                <a:cs typeface="Arial" panose="020B0604020202020204" pitchFamily="34" charset="0"/>
              </a:rPr>
              <a:t>take </a:t>
            </a:r>
            <a:r>
              <a:rPr sz="1000" spc="-4" dirty="0">
                <a:latin typeface="Arial" panose="020B0604020202020204" pitchFamily="34" charset="0"/>
                <a:cs typeface="Arial" panose="020B0604020202020204" pitchFamily="34" charset="0"/>
              </a:rPr>
              <a:t>all of </a:t>
            </a:r>
            <a:r>
              <a:rPr sz="1000" dirty="0">
                <a:latin typeface="Arial" panose="020B0604020202020204" pitchFamily="34" charset="0"/>
                <a:cs typeface="Arial" panose="020B0604020202020204" pitchFamily="34" charset="0"/>
              </a:rPr>
              <a:t>the PO </a:t>
            </a:r>
            <a:r>
              <a:rPr sz="1000" spc="-4" dirty="0">
                <a:latin typeface="Arial" panose="020B0604020202020204" pitchFamily="34" charset="0"/>
                <a:cs typeface="Arial" panose="020B0604020202020204" pitchFamily="34" charset="0"/>
              </a:rPr>
              <a:t>information and </a:t>
            </a:r>
            <a:r>
              <a:rPr sz="1000" dirty="0">
                <a:latin typeface="Arial" panose="020B0604020202020204" pitchFamily="34" charset="0"/>
                <a:cs typeface="Arial" panose="020B0604020202020204" pitchFamily="34" charset="0"/>
              </a:rPr>
              <a:t>turn </a:t>
            </a:r>
            <a:r>
              <a:rPr sz="1000" spc="-4" dirty="0">
                <a:latin typeface="Arial" panose="020B0604020202020204" pitchFamily="34" charset="0"/>
                <a:cs typeface="Arial" panose="020B0604020202020204" pitchFamily="34" charset="0"/>
              </a:rPr>
              <a:t>it </a:t>
            </a:r>
            <a:r>
              <a:rPr sz="1000" dirty="0">
                <a:latin typeface="Arial" panose="020B0604020202020204" pitchFamily="34" charset="0"/>
                <a:cs typeface="Arial" panose="020B0604020202020204" pitchFamily="34" charset="0"/>
              </a:rPr>
              <a:t>into </a:t>
            </a:r>
            <a:r>
              <a:rPr sz="1000" spc="-4" dirty="0">
                <a:latin typeface="Arial" panose="020B0604020202020204" pitchFamily="34" charset="0"/>
                <a:cs typeface="Arial" panose="020B0604020202020204" pitchFamily="34" charset="0"/>
              </a:rPr>
              <a:t>an</a:t>
            </a:r>
            <a:r>
              <a:rPr sz="1000" spc="-135"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invoice.</a:t>
            </a:r>
            <a:endParaRPr sz="1000" dirty="0">
              <a:latin typeface="Arial" panose="020B0604020202020204" pitchFamily="34" charset="0"/>
              <a:cs typeface="Arial" panose="020B0604020202020204" pitchFamily="34" charset="0"/>
            </a:endParaRPr>
          </a:p>
          <a:p>
            <a:pPr marL="180499" marR="3810" indent="-171450">
              <a:lnSpc>
                <a:spcPct val="150000"/>
              </a:lnSpc>
              <a:spcBef>
                <a:spcPts val="454"/>
              </a:spcBef>
              <a:buClr>
                <a:srgbClr val="49B8E7"/>
              </a:buClr>
              <a:buSzPct val="107142"/>
              <a:buFont typeface="Wingdings" panose="05000000000000000000" pitchFamily="2" charset="2"/>
              <a:buChar char="§"/>
              <a:tabLst>
                <a:tab pos="224314" algn="l"/>
                <a:tab pos="224790" algn="l"/>
              </a:tabLst>
            </a:pPr>
            <a:r>
              <a:rPr sz="1000" b="1" dirty="0">
                <a:latin typeface="Arial" panose="020B0604020202020204" pitchFamily="34" charset="0"/>
                <a:cs typeface="Arial" panose="020B0604020202020204" pitchFamily="34" charset="0"/>
              </a:rPr>
              <a:t>Print </a:t>
            </a:r>
            <a:r>
              <a:rPr sz="1000" b="1" spc="-11" dirty="0">
                <a:latin typeface="Arial" panose="020B0604020202020204" pitchFamily="34" charset="0"/>
                <a:cs typeface="Arial" panose="020B0604020202020204" pitchFamily="34" charset="0"/>
              </a:rPr>
              <a:t>View </a:t>
            </a:r>
            <a:r>
              <a:rPr sz="1000" spc="-8" dirty="0">
                <a:latin typeface="Arial" panose="020B0604020202020204" pitchFamily="34" charset="0"/>
                <a:cs typeface="Arial" panose="020B0604020202020204" pitchFamily="34" charset="0"/>
              </a:rPr>
              <a:t>will </a:t>
            </a:r>
            <a:r>
              <a:rPr sz="1000" spc="-4" dirty="0">
                <a:latin typeface="Arial" panose="020B0604020202020204" pitchFamily="34" charset="0"/>
                <a:cs typeface="Arial" panose="020B0604020202020204" pitchFamily="34" charset="0"/>
              </a:rPr>
              <a:t>open </a:t>
            </a:r>
            <a:r>
              <a:rPr sz="1000" spc="-8" dirty="0">
                <a:latin typeface="Arial" panose="020B0604020202020204" pitchFamily="34" charset="0"/>
                <a:cs typeface="Arial" panose="020B0604020202020204" pitchFamily="34" charset="0"/>
              </a:rPr>
              <a:t>another </a:t>
            </a:r>
            <a:r>
              <a:rPr sz="1000" spc="-4" dirty="0">
                <a:latin typeface="Arial" panose="020B0604020202020204" pitchFamily="34" charset="0"/>
                <a:cs typeface="Arial" panose="020B0604020202020204" pitchFamily="34" charset="0"/>
              </a:rPr>
              <a:t>window displaying additional information, such as currency </a:t>
            </a:r>
            <a:r>
              <a:rPr sz="1000" spc="-8" dirty="0">
                <a:latin typeface="Arial" panose="020B0604020202020204" pitchFamily="34" charset="0"/>
                <a:cs typeface="Arial" panose="020B0604020202020204" pitchFamily="34" charset="0"/>
              </a:rPr>
              <a:t>and</a:t>
            </a:r>
            <a:r>
              <a:rPr lang="de-DE" sz="1000" spc="-8"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contact information </a:t>
            </a:r>
            <a:r>
              <a:rPr sz="1000" spc="-4" dirty="0">
                <a:latin typeface="Arial" panose="020B0604020202020204" pitchFamily="34" charset="0"/>
                <a:cs typeface="Arial" panose="020B0604020202020204" pitchFamily="34" charset="0"/>
              </a:rPr>
              <a:t>and </a:t>
            </a:r>
            <a:r>
              <a:rPr lang="de-DE" sz="1000" spc="-11" dirty="0">
                <a:latin typeface="Arial" panose="020B0604020202020204" pitchFamily="34" charset="0"/>
                <a:cs typeface="Arial" panose="020B0604020202020204" pitchFamily="34" charset="0"/>
              </a:rPr>
              <a:t>Munich Re</a:t>
            </a:r>
            <a:r>
              <a:rPr sz="1000" spc="-11"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Terms </a:t>
            </a:r>
            <a:r>
              <a:rPr sz="1000" dirty="0">
                <a:latin typeface="Arial" panose="020B0604020202020204" pitchFamily="34" charset="0"/>
                <a:cs typeface="Arial" panose="020B0604020202020204" pitchFamily="34" charset="0"/>
              </a:rPr>
              <a:t>&amp;</a:t>
            </a:r>
            <a:r>
              <a:rPr sz="1000" spc="-172"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Conditions.</a:t>
            </a:r>
            <a:endParaRPr sz="1000" dirty="0">
              <a:latin typeface="Arial" panose="020B0604020202020204" pitchFamily="34" charset="0"/>
              <a:cs typeface="Arial" panose="020B0604020202020204" pitchFamily="34" charset="0"/>
            </a:endParaRPr>
          </a:p>
          <a:p>
            <a:pPr marL="171450" indent="-171450">
              <a:lnSpc>
                <a:spcPct val="100000"/>
              </a:lnSpc>
              <a:buClr>
                <a:srgbClr val="49B8E7"/>
              </a:buClr>
              <a:buFont typeface="Wingdings" panose="05000000000000000000" pitchFamily="2" charset="2"/>
              <a:buChar char="§"/>
            </a:pPr>
            <a:endParaRPr sz="1000" dirty="0">
              <a:latin typeface="Arial" panose="020B0604020202020204" pitchFamily="34" charset="0"/>
              <a:cs typeface="Arial" panose="020B0604020202020204" pitchFamily="34" charset="0"/>
            </a:endParaRPr>
          </a:p>
          <a:p>
            <a:pPr marL="180499" indent="-171450">
              <a:buClr>
                <a:srgbClr val="49B8E7"/>
              </a:buClr>
              <a:buSzPct val="107142"/>
              <a:buFont typeface="Wingdings" panose="05000000000000000000" pitchFamily="2" charset="2"/>
              <a:buChar char="§"/>
              <a:tabLst>
                <a:tab pos="224314" algn="l"/>
                <a:tab pos="224790" algn="l"/>
              </a:tabLst>
            </a:pPr>
            <a:r>
              <a:rPr sz="1000" spc="-4" dirty="0">
                <a:latin typeface="Arial" panose="020B0604020202020204" pitchFamily="34" charset="0"/>
                <a:cs typeface="Arial" panose="020B0604020202020204" pitchFamily="34" charset="0"/>
              </a:rPr>
              <a:t>The </a:t>
            </a:r>
            <a:r>
              <a:rPr sz="1000" b="1" spc="-4" dirty="0">
                <a:latin typeface="Arial" panose="020B0604020202020204" pitchFamily="34" charset="0"/>
                <a:cs typeface="Arial" panose="020B0604020202020204" pitchFamily="34" charset="0"/>
              </a:rPr>
              <a:t>Comments </a:t>
            </a:r>
            <a:r>
              <a:rPr sz="1000" dirty="0">
                <a:latin typeface="Arial" panose="020B0604020202020204" pitchFamily="34" charset="0"/>
                <a:cs typeface="Arial" panose="020B0604020202020204" pitchFamily="34" charset="0"/>
              </a:rPr>
              <a:t>section </a:t>
            </a:r>
            <a:r>
              <a:rPr sz="1000" spc="-8" dirty="0">
                <a:latin typeface="Arial" panose="020B0604020202020204" pitchFamily="34" charset="0"/>
                <a:cs typeface="Arial" panose="020B0604020202020204" pitchFamily="34" charset="0"/>
              </a:rPr>
              <a:t>will </a:t>
            </a:r>
            <a:r>
              <a:rPr sz="1000" spc="-4" dirty="0">
                <a:latin typeface="Arial" panose="020B0604020202020204" pitchFamily="34" charset="0"/>
                <a:cs typeface="Arial" panose="020B0604020202020204" pitchFamily="34" charset="0"/>
              </a:rPr>
              <a:t>allow </a:t>
            </a:r>
            <a:r>
              <a:rPr sz="1000" spc="-8" dirty="0">
                <a:latin typeface="Arial" panose="020B0604020202020204" pitchFamily="34" charset="0"/>
                <a:cs typeface="Arial" panose="020B0604020202020204" pitchFamily="34" charset="0"/>
              </a:rPr>
              <a:t>you </a:t>
            </a:r>
            <a:r>
              <a:rPr sz="1000" dirty="0">
                <a:latin typeface="Arial" panose="020B0604020202020204" pitchFamily="34" charset="0"/>
                <a:cs typeface="Arial" panose="020B0604020202020204" pitchFamily="34" charset="0"/>
              </a:rPr>
              <a:t>to </a:t>
            </a:r>
            <a:r>
              <a:rPr sz="1000" spc="-4" dirty="0">
                <a:latin typeface="Arial" panose="020B0604020202020204" pitchFamily="34" charset="0"/>
                <a:cs typeface="Arial" panose="020B0604020202020204" pitchFamily="34" charset="0"/>
              </a:rPr>
              <a:t>add comments </a:t>
            </a:r>
            <a:r>
              <a:rPr sz="1000" dirty="0">
                <a:latin typeface="Arial" panose="020B0604020202020204" pitchFamily="34" charset="0"/>
                <a:cs typeface="Arial" panose="020B0604020202020204" pitchFamily="34" charset="0"/>
              </a:rPr>
              <a:t>to the purchase</a:t>
            </a:r>
            <a:r>
              <a:rPr sz="1000" spc="-131" dirty="0">
                <a:latin typeface="Arial" panose="020B0604020202020204" pitchFamily="34" charset="0"/>
                <a:cs typeface="Arial" panose="020B0604020202020204" pitchFamily="34" charset="0"/>
              </a:rPr>
              <a:t> </a:t>
            </a:r>
            <a:r>
              <a:rPr sz="1000" spc="-11" dirty="0">
                <a:latin typeface="Arial" panose="020B0604020202020204" pitchFamily="34" charset="0"/>
                <a:cs typeface="Arial" panose="020B0604020202020204" pitchFamily="34" charset="0"/>
              </a:rPr>
              <a:t>order.</a:t>
            </a:r>
            <a:endParaRPr sz="1000" dirty="0">
              <a:latin typeface="Arial" panose="020B0604020202020204" pitchFamily="34" charset="0"/>
              <a:cs typeface="Arial" panose="020B0604020202020204" pitchFamily="34" charset="0"/>
            </a:endParaRPr>
          </a:p>
        </p:txBody>
      </p:sp>
      <p:sp>
        <p:nvSpPr>
          <p:cNvPr id="16" name="Titel 39">
            <a:extLst>
              <a:ext uri="{FF2B5EF4-FFF2-40B4-BE49-F238E27FC236}">
                <a16:creationId xmlns:a16="http://schemas.microsoft.com/office/drawing/2014/main" id="{75894E00-1B38-4E43-A0A7-30A718C59F1F}"/>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de-DE" sz="1800" dirty="0">
                <a:solidFill>
                  <a:srgbClr val="49B8E7"/>
                </a:solidFill>
              </a:rPr>
              <a:t>CSP Orders – Viewing orders</a:t>
            </a:r>
          </a:p>
        </p:txBody>
      </p:sp>
      <p:sp>
        <p:nvSpPr>
          <p:cNvPr id="2" name="Foliennummernplatzhalter 1">
            <a:extLst>
              <a:ext uri="{FF2B5EF4-FFF2-40B4-BE49-F238E27FC236}">
                <a16:creationId xmlns:a16="http://schemas.microsoft.com/office/drawing/2014/main" id="{1FDFDC88-E1EC-485C-8645-72B8DF9B4EA2}"/>
              </a:ext>
            </a:extLst>
          </p:cNvPr>
          <p:cNvSpPr>
            <a:spLocks noGrp="1"/>
          </p:cNvSpPr>
          <p:nvPr>
            <p:ph type="sldNum" sz="quarter" idx="12"/>
          </p:nvPr>
        </p:nvSpPr>
        <p:spPr/>
        <p:txBody>
          <a:bodyPr/>
          <a:lstStyle/>
          <a:p>
            <a:fld id="{D56DB8AA-803C-49D2-90AA-1140CE72DCD7}" type="slidenum">
              <a:rPr lang="de-DE" smtClean="0"/>
              <a:pPr/>
              <a:t>52</a:t>
            </a:fld>
            <a:endParaRPr lang="de-DE" dirty="0"/>
          </a:p>
        </p:txBody>
      </p:sp>
      <p:pic>
        <p:nvPicPr>
          <p:cNvPr id="15" name="Grafik 14">
            <a:extLst>
              <a:ext uri="{FF2B5EF4-FFF2-40B4-BE49-F238E27FC236}">
                <a16:creationId xmlns:a16="http://schemas.microsoft.com/office/drawing/2014/main" id="{D7259D4A-0C61-448C-925F-19FB0C221CB5}"/>
              </a:ext>
            </a:extLst>
          </p:cNvPr>
          <p:cNvPicPr>
            <a:picLocks noChangeAspect="1"/>
          </p:cNvPicPr>
          <p:nvPr/>
        </p:nvPicPr>
        <p:blipFill>
          <a:blip r:embed="rId2"/>
          <a:stretch>
            <a:fillRect/>
          </a:stretch>
        </p:blipFill>
        <p:spPr>
          <a:xfrm>
            <a:off x="5032305" y="901158"/>
            <a:ext cx="3398101" cy="40344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10513" y="2119122"/>
            <a:ext cx="5460110" cy="2651759"/>
          </a:xfrm>
          <a:prstGeom prst="rect">
            <a:avLst/>
          </a:prstGeom>
          <a:blipFill>
            <a:blip r:embed="rId2"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sz="1013"/>
          </a:p>
        </p:txBody>
      </p:sp>
      <p:sp>
        <p:nvSpPr>
          <p:cNvPr id="4" name="object 4"/>
          <p:cNvSpPr/>
          <p:nvPr/>
        </p:nvSpPr>
        <p:spPr>
          <a:xfrm>
            <a:off x="2621471" y="2411158"/>
            <a:ext cx="297180" cy="173831"/>
          </a:xfrm>
          <a:custGeom>
            <a:avLst/>
            <a:gdLst/>
            <a:ahLst/>
            <a:cxnLst/>
            <a:rect l="l" t="t" r="r" b="b"/>
            <a:pathLst>
              <a:path w="396239" h="231775">
                <a:moveTo>
                  <a:pt x="0" y="0"/>
                </a:moveTo>
                <a:lnTo>
                  <a:pt x="396239" y="0"/>
                </a:lnTo>
                <a:lnTo>
                  <a:pt x="396239" y="231648"/>
                </a:lnTo>
                <a:lnTo>
                  <a:pt x="0" y="231648"/>
                </a:lnTo>
                <a:lnTo>
                  <a:pt x="0" y="0"/>
                </a:lnTo>
                <a:close/>
              </a:path>
            </a:pathLst>
          </a:custGeom>
          <a:ln w="28956">
            <a:solidFill>
              <a:srgbClr val="FF3300"/>
            </a:solidFill>
          </a:ln>
        </p:spPr>
        <p:txBody>
          <a:bodyPr wrap="square" lIns="0" tIns="0" rIns="0" bIns="0" rtlCol="0"/>
          <a:lstStyle/>
          <a:p>
            <a:endParaRPr sz="1013"/>
          </a:p>
        </p:txBody>
      </p:sp>
      <p:sp>
        <p:nvSpPr>
          <p:cNvPr id="5" name="object 5"/>
          <p:cNvSpPr txBox="1">
            <a:spLocks noGrp="1"/>
          </p:cNvSpPr>
          <p:nvPr>
            <p:ph type="body" idx="1"/>
          </p:nvPr>
        </p:nvSpPr>
        <p:spPr>
          <a:xfrm>
            <a:off x="305999" y="1081777"/>
            <a:ext cx="7643381" cy="932948"/>
          </a:xfrm>
          <a:prstGeom prst="rect">
            <a:avLst/>
          </a:prstGeom>
        </p:spPr>
        <p:txBody>
          <a:bodyPr vert="horz" wrap="square" lIns="0" tIns="9525" rIns="0" bIns="0" rtlCol="0">
            <a:spAutoFit/>
          </a:bodyPr>
          <a:lstStyle/>
          <a:p>
            <a:pPr marL="59055" marR="3810">
              <a:lnSpc>
                <a:spcPct val="150000"/>
              </a:lnSpc>
              <a:spcBef>
                <a:spcPts val="75"/>
              </a:spcBef>
              <a:buClr>
                <a:srgbClr val="49B8E7"/>
              </a:buClr>
            </a:pPr>
            <a:r>
              <a:rPr sz="1000" dirty="0">
                <a:latin typeface="Arial" panose="020B0604020202020204" pitchFamily="34" charset="0"/>
                <a:cs typeface="Arial" panose="020B0604020202020204" pitchFamily="34" charset="0"/>
              </a:rPr>
              <a:t>As </a:t>
            </a:r>
            <a:r>
              <a:rPr sz="1000" spc="-4" dirty="0">
                <a:latin typeface="Arial" panose="020B0604020202020204" pitchFamily="34" charset="0"/>
                <a:cs typeface="Arial" panose="020B0604020202020204" pitchFamily="34" charset="0"/>
              </a:rPr>
              <a:t>seen </a:t>
            </a:r>
            <a:r>
              <a:rPr sz="1000" dirty="0">
                <a:latin typeface="Arial" panose="020B0604020202020204" pitchFamily="34" charset="0"/>
                <a:cs typeface="Arial" panose="020B0604020202020204" pitchFamily="34" charset="0"/>
              </a:rPr>
              <a:t>in the </a:t>
            </a:r>
            <a:r>
              <a:rPr sz="1000" spc="-4" dirty="0">
                <a:latin typeface="Arial" panose="020B0604020202020204" pitchFamily="34" charset="0"/>
                <a:cs typeface="Arial" panose="020B0604020202020204" pitchFamily="34" charset="0"/>
              </a:rPr>
              <a:t>previous slide, you </a:t>
            </a:r>
            <a:r>
              <a:rPr sz="1000" spc="-8" dirty="0">
                <a:latin typeface="Arial" panose="020B0604020202020204" pitchFamily="34" charset="0"/>
                <a:cs typeface="Arial" panose="020B0604020202020204" pitchFamily="34" charset="0"/>
              </a:rPr>
              <a:t>can create </a:t>
            </a:r>
            <a:r>
              <a:rPr sz="1000" dirty="0">
                <a:latin typeface="Arial" panose="020B0604020202020204" pitchFamily="34" charset="0"/>
                <a:cs typeface="Arial" panose="020B0604020202020204" pitchFamily="34" charset="0"/>
              </a:rPr>
              <a:t>an </a:t>
            </a:r>
            <a:r>
              <a:rPr sz="1000" spc="-4" dirty="0">
                <a:latin typeface="Arial" panose="020B0604020202020204" pitchFamily="34" charset="0"/>
                <a:cs typeface="Arial" panose="020B0604020202020204" pitchFamily="34" charset="0"/>
              </a:rPr>
              <a:t>invoice </a:t>
            </a:r>
            <a:r>
              <a:rPr sz="1000" spc="-8" dirty="0">
                <a:latin typeface="Arial" panose="020B0604020202020204" pitchFamily="34" charset="0"/>
                <a:cs typeface="Arial" panose="020B0604020202020204" pitchFamily="34" charset="0"/>
              </a:rPr>
              <a:t>by </a:t>
            </a:r>
            <a:r>
              <a:rPr sz="1000" spc="-4" dirty="0">
                <a:latin typeface="Arial" panose="020B0604020202020204" pitchFamily="34" charset="0"/>
                <a:cs typeface="Arial" panose="020B0604020202020204" pitchFamily="34" charset="0"/>
              </a:rPr>
              <a:t>clicking </a:t>
            </a:r>
            <a:r>
              <a:rPr sz="1000" dirty="0">
                <a:latin typeface="Arial" panose="020B0604020202020204" pitchFamily="34" charset="0"/>
                <a:cs typeface="Arial" panose="020B0604020202020204" pitchFamily="34" charset="0"/>
              </a:rPr>
              <a:t>on </a:t>
            </a:r>
            <a:r>
              <a:rPr sz="1000" spc="-4" dirty="0">
                <a:latin typeface="Arial" panose="020B0604020202020204" pitchFamily="34" charset="0"/>
                <a:cs typeface="Arial" panose="020B0604020202020204" pitchFamily="34" charset="0"/>
              </a:rPr>
              <a:t>the </a:t>
            </a:r>
            <a:r>
              <a:rPr sz="1000" spc="-8" dirty="0">
                <a:latin typeface="Arial" panose="020B0604020202020204" pitchFamily="34" charset="0"/>
                <a:cs typeface="Arial" panose="020B0604020202020204" pitchFamily="34" charset="0"/>
              </a:rPr>
              <a:t>create invoice button </a:t>
            </a:r>
            <a:r>
              <a:rPr sz="1000" spc="-4" dirty="0">
                <a:latin typeface="Arial" panose="020B0604020202020204" pitchFamily="34" charset="0"/>
                <a:cs typeface="Arial" panose="020B0604020202020204" pitchFamily="34" charset="0"/>
              </a:rPr>
              <a:t>when you</a:t>
            </a:r>
            <a:r>
              <a:rPr lang="de-DE" sz="1000" spc="-4"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review </a:t>
            </a:r>
            <a:r>
              <a:rPr sz="1000" spc="-4" dirty="0">
                <a:latin typeface="Arial" panose="020B0604020202020204" pitchFamily="34" charset="0"/>
                <a:cs typeface="Arial" panose="020B0604020202020204" pitchFamily="34" charset="0"/>
              </a:rPr>
              <a:t>your</a:t>
            </a:r>
            <a:r>
              <a:rPr sz="1000" dirty="0">
                <a:latin typeface="Arial" panose="020B0604020202020204" pitchFamily="34" charset="0"/>
                <a:cs typeface="Arial" panose="020B0604020202020204" pitchFamily="34" charset="0"/>
              </a:rPr>
              <a:t> </a:t>
            </a:r>
            <a:r>
              <a:rPr sz="1000" spc="-11" dirty="0">
                <a:latin typeface="Arial" panose="020B0604020202020204" pitchFamily="34" charset="0"/>
                <a:cs typeface="Arial" panose="020B0604020202020204" pitchFamily="34" charset="0"/>
              </a:rPr>
              <a:t>PO.</a:t>
            </a:r>
          </a:p>
          <a:p>
            <a:pPr marL="59055">
              <a:lnSpc>
                <a:spcPct val="100000"/>
              </a:lnSpc>
              <a:spcBef>
                <a:spcPts val="881"/>
              </a:spcBef>
              <a:buClr>
                <a:srgbClr val="49B8E7"/>
              </a:buClr>
            </a:pPr>
            <a:r>
              <a:rPr sz="1000" spc="-26" dirty="0">
                <a:latin typeface="Arial" panose="020B0604020202020204" pitchFamily="34" charset="0"/>
                <a:cs typeface="Arial" panose="020B0604020202020204" pitchFamily="34" charset="0"/>
              </a:rPr>
              <a:t>You </a:t>
            </a:r>
            <a:r>
              <a:rPr sz="1000" spc="-8" dirty="0">
                <a:latin typeface="Arial" panose="020B0604020202020204" pitchFamily="34" charset="0"/>
                <a:cs typeface="Arial" panose="020B0604020202020204" pitchFamily="34" charset="0"/>
              </a:rPr>
              <a:t>can </a:t>
            </a:r>
            <a:r>
              <a:rPr sz="1000" dirty="0">
                <a:latin typeface="Arial" panose="020B0604020202020204" pitchFamily="34" charset="0"/>
                <a:cs typeface="Arial" panose="020B0604020202020204" pitchFamily="34" charset="0"/>
              </a:rPr>
              <a:t>also </a:t>
            </a:r>
            <a:r>
              <a:rPr sz="1000" spc="-8" dirty="0">
                <a:latin typeface="Arial" panose="020B0604020202020204" pitchFamily="34" charset="0"/>
                <a:cs typeface="Arial" panose="020B0604020202020204" pitchFamily="34" charset="0"/>
              </a:rPr>
              <a:t>create </a:t>
            </a:r>
            <a:r>
              <a:rPr sz="1000" dirty="0">
                <a:latin typeface="Arial" panose="020B0604020202020204" pitchFamily="34" charset="0"/>
                <a:cs typeface="Arial" panose="020B0604020202020204" pitchFamily="34" charset="0"/>
              </a:rPr>
              <a:t>an </a:t>
            </a:r>
            <a:r>
              <a:rPr sz="1000" spc="-8" dirty="0">
                <a:latin typeface="Arial" panose="020B0604020202020204" pitchFamily="34" charset="0"/>
                <a:cs typeface="Arial" panose="020B0604020202020204" pitchFamily="34" charset="0"/>
              </a:rPr>
              <a:t>invoice </a:t>
            </a:r>
            <a:r>
              <a:rPr sz="1000" dirty="0">
                <a:latin typeface="Arial" panose="020B0604020202020204" pitchFamily="34" charset="0"/>
                <a:cs typeface="Arial" panose="020B0604020202020204" pitchFamily="34" charset="0"/>
              </a:rPr>
              <a:t>in </a:t>
            </a:r>
            <a:r>
              <a:rPr sz="1000" spc="-4" dirty="0">
                <a:latin typeface="Arial" panose="020B0604020202020204" pitchFamily="34" charset="0"/>
                <a:cs typeface="Arial" panose="020B0604020202020204" pitchFamily="34" charset="0"/>
              </a:rPr>
              <a:t>the </a:t>
            </a:r>
            <a:r>
              <a:rPr sz="1000" spc="-11" dirty="0">
                <a:latin typeface="Arial" panose="020B0604020202020204" pitchFamily="34" charset="0"/>
                <a:cs typeface="Arial" panose="020B0604020202020204" pitchFamily="34" charset="0"/>
              </a:rPr>
              <a:t>Orders</a:t>
            </a:r>
            <a:r>
              <a:rPr sz="1000" spc="30"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view.</a:t>
            </a:r>
          </a:p>
          <a:p>
            <a:pPr marL="59055">
              <a:lnSpc>
                <a:spcPct val="100000"/>
              </a:lnSpc>
              <a:spcBef>
                <a:spcPts val="881"/>
              </a:spcBef>
              <a:buClr>
                <a:srgbClr val="49B8E7"/>
              </a:buClr>
            </a:pPr>
            <a:r>
              <a:rPr sz="1000" spc="-4" dirty="0">
                <a:latin typeface="Arial" panose="020B0604020202020204" pitchFamily="34" charset="0"/>
                <a:cs typeface="Arial" panose="020B0604020202020204" pitchFamily="34" charset="0"/>
              </a:rPr>
              <a:t>On the Home </a:t>
            </a:r>
            <a:r>
              <a:rPr sz="1000" spc="-8" dirty="0">
                <a:latin typeface="Arial" panose="020B0604020202020204" pitchFamily="34" charset="0"/>
                <a:cs typeface="Arial" panose="020B0604020202020204" pitchFamily="34" charset="0"/>
              </a:rPr>
              <a:t>page </a:t>
            </a:r>
            <a:r>
              <a:rPr sz="1000" dirty="0">
                <a:latin typeface="Arial" panose="020B0604020202020204" pitchFamily="34" charset="0"/>
                <a:cs typeface="Arial" panose="020B0604020202020204" pitchFamily="34" charset="0"/>
              </a:rPr>
              <a:t>of </a:t>
            </a:r>
            <a:r>
              <a:rPr sz="1000" spc="-4" dirty="0">
                <a:latin typeface="Arial" panose="020B0604020202020204" pitchFamily="34" charset="0"/>
                <a:cs typeface="Arial" panose="020B0604020202020204" pitchFamily="34" charset="0"/>
              </a:rPr>
              <a:t>the Coupa Supplier </a:t>
            </a:r>
            <a:r>
              <a:rPr sz="1000" spc="-8" dirty="0">
                <a:latin typeface="Arial" panose="020B0604020202020204" pitchFamily="34" charset="0"/>
                <a:cs typeface="Arial" panose="020B0604020202020204" pitchFamily="34" charset="0"/>
              </a:rPr>
              <a:t>Portal </a:t>
            </a:r>
            <a:r>
              <a:rPr sz="1000" spc="-4" dirty="0">
                <a:latin typeface="Arial" panose="020B0604020202020204" pitchFamily="34" charset="0"/>
                <a:cs typeface="Arial" panose="020B0604020202020204" pitchFamily="34" charset="0"/>
              </a:rPr>
              <a:t>click </a:t>
            </a:r>
            <a:r>
              <a:rPr sz="1000" dirty="0">
                <a:latin typeface="Arial" panose="020B0604020202020204" pitchFamily="34" charset="0"/>
                <a:cs typeface="Arial" panose="020B0604020202020204" pitchFamily="34" charset="0"/>
              </a:rPr>
              <a:t>on </a:t>
            </a:r>
            <a:r>
              <a:rPr sz="1000" spc="-4" dirty="0">
                <a:latin typeface="Arial" panose="020B0604020202020204" pitchFamily="34" charset="0"/>
                <a:cs typeface="Arial" panose="020B0604020202020204" pitchFamily="34" charset="0"/>
              </a:rPr>
              <a:t>the </a:t>
            </a:r>
            <a:r>
              <a:rPr sz="1000" spc="-8" dirty="0">
                <a:latin typeface="Arial" panose="020B0604020202020204" pitchFamily="34" charset="0"/>
                <a:cs typeface="Arial" panose="020B0604020202020204" pitchFamily="34" charset="0"/>
              </a:rPr>
              <a:t>“Orders”</a:t>
            </a:r>
            <a:r>
              <a:rPr sz="1000" spc="34"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tab.</a:t>
            </a:r>
          </a:p>
        </p:txBody>
      </p:sp>
      <p:sp>
        <p:nvSpPr>
          <p:cNvPr id="10" name="Titel 39">
            <a:extLst>
              <a:ext uri="{FF2B5EF4-FFF2-40B4-BE49-F238E27FC236}">
                <a16:creationId xmlns:a16="http://schemas.microsoft.com/office/drawing/2014/main" id="{8B0D2AFE-0B3E-473E-BDE4-655E8167C695}"/>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de-DE" sz="1800" dirty="0">
                <a:solidFill>
                  <a:srgbClr val="49B8E7"/>
                </a:solidFill>
              </a:rPr>
              <a:t>CSP Orders – Creating an invoice</a:t>
            </a:r>
          </a:p>
        </p:txBody>
      </p:sp>
      <p:sp>
        <p:nvSpPr>
          <p:cNvPr id="6" name="Foliennummernplatzhalter 5">
            <a:extLst>
              <a:ext uri="{FF2B5EF4-FFF2-40B4-BE49-F238E27FC236}">
                <a16:creationId xmlns:a16="http://schemas.microsoft.com/office/drawing/2014/main" id="{CEF076C4-2F08-43D0-8C7A-589786F5996A}"/>
              </a:ext>
            </a:extLst>
          </p:cNvPr>
          <p:cNvSpPr>
            <a:spLocks noGrp="1"/>
          </p:cNvSpPr>
          <p:nvPr>
            <p:ph type="sldNum" sz="quarter" idx="12"/>
          </p:nvPr>
        </p:nvSpPr>
        <p:spPr/>
        <p:txBody>
          <a:bodyPr/>
          <a:lstStyle/>
          <a:p>
            <a:fld id="{D56DB8AA-803C-49D2-90AA-1140CE72DCD7}" type="slidenum">
              <a:rPr lang="de-DE" smtClean="0"/>
              <a:pPr/>
              <a:t>53</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D1151023-D815-4639-9A3E-0965717EC07A}"/>
              </a:ext>
            </a:extLst>
          </p:cNvPr>
          <p:cNvPicPr>
            <a:picLocks noChangeAspect="1"/>
          </p:cNvPicPr>
          <p:nvPr/>
        </p:nvPicPr>
        <p:blipFill>
          <a:blip r:embed="rId2"/>
          <a:stretch>
            <a:fillRect/>
          </a:stretch>
        </p:blipFill>
        <p:spPr>
          <a:xfrm>
            <a:off x="986689" y="2873473"/>
            <a:ext cx="2859699" cy="2091738"/>
          </a:xfrm>
          <a:prstGeom prst="rect">
            <a:avLst/>
          </a:prstGeom>
          <a:effectLst>
            <a:outerShdw blurRad="50800" dist="38100" dir="2700000" algn="tl" rotWithShape="0">
              <a:prstClr val="black">
                <a:alpha val="40000"/>
              </a:prstClr>
            </a:outerShdw>
          </a:effectLst>
        </p:spPr>
      </p:pic>
      <p:sp>
        <p:nvSpPr>
          <p:cNvPr id="2" name="object 2"/>
          <p:cNvSpPr txBox="1"/>
          <p:nvPr/>
        </p:nvSpPr>
        <p:spPr>
          <a:xfrm>
            <a:off x="306000" y="1794611"/>
            <a:ext cx="8252521" cy="879023"/>
          </a:xfrm>
          <a:prstGeom prst="rect">
            <a:avLst/>
          </a:prstGeom>
        </p:spPr>
        <p:txBody>
          <a:bodyPr vert="horz" wrap="square" lIns="0" tIns="9525" rIns="0" bIns="0" rtlCol="0">
            <a:spAutoFit/>
          </a:bodyPr>
          <a:lstStyle/>
          <a:p>
            <a:pPr marL="180975" marR="3810" indent="-171450" algn="just">
              <a:lnSpc>
                <a:spcPct val="150000"/>
              </a:lnSpc>
              <a:spcBef>
                <a:spcPts val="75"/>
              </a:spcBef>
              <a:buClr>
                <a:srgbClr val="49B8E7"/>
              </a:buClr>
              <a:buFont typeface="Wingdings" panose="05000000000000000000" pitchFamily="2" charset="2"/>
              <a:buChar char="§"/>
            </a:pPr>
            <a:r>
              <a:rPr sz="900" spc="-38" dirty="0">
                <a:latin typeface="Arial" panose="020B0604020202020204" pitchFamily="34" charset="0"/>
                <a:cs typeface="Arial" panose="020B0604020202020204" pitchFamily="34" charset="0"/>
              </a:rPr>
              <a:t>You </a:t>
            </a:r>
            <a:r>
              <a:rPr sz="900" spc="-4" dirty="0">
                <a:latin typeface="Arial" panose="020B0604020202020204" pitchFamily="34" charset="0"/>
                <a:cs typeface="Arial" panose="020B0604020202020204" pitchFamily="34" charset="0"/>
              </a:rPr>
              <a:t>will be taken </a:t>
            </a:r>
            <a:r>
              <a:rPr sz="900" dirty="0">
                <a:latin typeface="Arial" panose="020B0604020202020204" pitchFamily="34" charset="0"/>
                <a:cs typeface="Arial" panose="020B0604020202020204" pitchFamily="34" charset="0"/>
              </a:rPr>
              <a:t>to </a:t>
            </a:r>
            <a:r>
              <a:rPr sz="900" spc="-4" dirty="0">
                <a:latin typeface="Arial" panose="020B0604020202020204" pitchFamily="34" charset="0"/>
                <a:cs typeface="Arial" panose="020B0604020202020204" pitchFamily="34" charset="0"/>
              </a:rPr>
              <a:t>the </a:t>
            </a:r>
            <a:r>
              <a:rPr sz="900" spc="-8" dirty="0">
                <a:latin typeface="Arial" panose="020B0604020202020204" pitchFamily="34" charset="0"/>
                <a:cs typeface="Arial" panose="020B0604020202020204" pitchFamily="34" charset="0"/>
              </a:rPr>
              <a:t>Create </a:t>
            </a:r>
            <a:r>
              <a:rPr sz="900" spc="-4" dirty="0">
                <a:latin typeface="Arial" panose="020B0604020202020204" pitchFamily="34" charset="0"/>
                <a:cs typeface="Arial" panose="020B0604020202020204" pitchFamily="34" charset="0"/>
              </a:rPr>
              <a:t>Invoice page and the </a:t>
            </a:r>
            <a:r>
              <a:rPr sz="900" spc="-8" dirty="0">
                <a:latin typeface="Arial" panose="020B0604020202020204" pitchFamily="34" charset="0"/>
                <a:cs typeface="Arial" panose="020B0604020202020204" pitchFamily="34" charset="0"/>
              </a:rPr>
              <a:t>Choose </a:t>
            </a:r>
            <a:r>
              <a:rPr sz="900" spc="-19" dirty="0">
                <a:latin typeface="Arial" panose="020B0604020202020204" pitchFamily="34" charset="0"/>
                <a:cs typeface="Arial" panose="020B0604020202020204" pitchFamily="34" charset="0"/>
              </a:rPr>
              <a:t>Remit-To </a:t>
            </a:r>
            <a:r>
              <a:rPr sz="900" spc="-8" dirty="0">
                <a:latin typeface="Arial" panose="020B0604020202020204" pitchFamily="34" charset="0"/>
                <a:cs typeface="Arial" panose="020B0604020202020204" pitchFamily="34" charset="0"/>
              </a:rPr>
              <a:t>Address </a:t>
            </a:r>
            <a:r>
              <a:rPr sz="900" spc="-4" dirty="0">
                <a:latin typeface="Arial" panose="020B0604020202020204" pitchFamily="34" charset="0"/>
                <a:cs typeface="Arial" panose="020B0604020202020204" pitchFamily="34" charset="0"/>
              </a:rPr>
              <a:t>pop-up </a:t>
            </a:r>
            <a:r>
              <a:rPr sz="900" spc="-8" dirty="0">
                <a:latin typeface="Arial" panose="020B0604020202020204" pitchFamily="34" charset="0"/>
                <a:cs typeface="Arial" panose="020B0604020202020204" pitchFamily="34" charset="0"/>
              </a:rPr>
              <a:t>will </a:t>
            </a:r>
            <a:r>
              <a:rPr sz="900" spc="-15" dirty="0">
                <a:latin typeface="Arial" panose="020B0604020202020204" pitchFamily="34" charset="0"/>
                <a:cs typeface="Arial" panose="020B0604020202020204" pitchFamily="34" charset="0"/>
              </a:rPr>
              <a:t>display.</a:t>
            </a:r>
            <a:r>
              <a:rPr lang="de-DE" sz="900" spc="-15" dirty="0">
                <a:latin typeface="Arial" panose="020B0604020202020204" pitchFamily="34" charset="0"/>
                <a:cs typeface="Arial" panose="020B0604020202020204" pitchFamily="34" charset="0"/>
              </a:rPr>
              <a:t> </a:t>
            </a:r>
            <a:r>
              <a:rPr sz="900" dirty="0">
                <a:latin typeface="Arial" panose="020B0604020202020204" pitchFamily="34" charset="0"/>
                <a:cs typeface="Arial" panose="020B0604020202020204" pitchFamily="34" charset="0"/>
              </a:rPr>
              <a:t>Select the </a:t>
            </a:r>
            <a:r>
              <a:rPr sz="900" spc="-4" dirty="0">
                <a:latin typeface="Arial" panose="020B0604020202020204" pitchFamily="34" charset="0"/>
                <a:cs typeface="Arial" panose="020B0604020202020204" pitchFamily="34" charset="0"/>
              </a:rPr>
              <a:t>address </a:t>
            </a:r>
            <a:r>
              <a:rPr sz="900" spc="-8" dirty="0">
                <a:latin typeface="Arial" panose="020B0604020202020204" pitchFamily="34" charset="0"/>
                <a:cs typeface="Arial" panose="020B0604020202020204" pitchFamily="34" charset="0"/>
              </a:rPr>
              <a:t>you </a:t>
            </a:r>
            <a:r>
              <a:rPr sz="900" spc="-4" dirty="0">
                <a:latin typeface="Arial" panose="020B0604020202020204" pitchFamily="34" charset="0"/>
                <a:cs typeface="Arial" panose="020B0604020202020204" pitchFamily="34" charset="0"/>
              </a:rPr>
              <a:t>would </a:t>
            </a:r>
            <a:r>
              <a:rPr sz="900" dirty="0">
                <a:latin typeface="Arial" panose="020B0604020202020204" pitchFamily="34" charset="0"/>
                <a:cs typeface="Arial" panose="020B0604020202020204" pitchFamily="34" charset="0"/>
              </a:rPr>
              <a:t>like to remit-to </a:t>
            </a:r>
            <a:r>
              <a:rPr sz="900" spc="-4" dirty="0">
                <a:latin typeface="Arial" panose="020B0604020202020204" pitchFamily="34" charset="0"/>
                <a:cs typeface="Arial" panose="020B0604020202020204" pitchFamily="34" charset="0"/>
              </a:rPr>
              <a:t>by </a:t>
            </a:r>
            <a:r>
              <a:rPr sz="900" dirty="0">
                <a:latin typeface="Arial" panose="020B0604020202020204" pitchFamily="34" charset="0"/>
                <a:cs typeface="Arial" panose="020B0604020202020204" pitchFamily="34" charset="0"/>
              </a:rPr>
              <a:t>clicking</a:t>
            </a:r>
            <a:r>
              <a:rPr sz="900" spc="-143"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Choose.</a:t>
            </a:r>
            <a:endParaRPr sz="900" dirty="0">
              <a:latin typeface="Arial" panose="020B0604020202020204" pitchFamily="34" charset="0"/>
              <a:cs typeface="Arial" panose="020B0604020202020204" pitchFamily="34" charset="0"/>
            </a:endParaRPr>
          </a:p>
          <a:p>
            <a:pPr marL="180975" marR="4286" indent="-171450" algn="just">
              <a:lnSpc>
                <a:spcPct val="150000"/>
              </a:lnSpc>
              <a:spcBef>
                <a:spcPts val="450"/>
              </a:spcBef>
              <a:buClr>
                <a:srgbClr val="49B8E7"/>
              </a:buClr>
              <a:buFont typeface="Wingdings" panose="05000000000000000000" pitchFamily="2" charset="2"/>
              <a:buChar char="§"/>
            </a:pPr>
            <a:r>
              <a:rPr sz="900" dirty="0">
                <a:latin typeface="Arial" panose="020B0604020202020204" pitchFamily="34" charset="0"/>
                <a:cs typeface="Arial" panose="020B0604020202020204" pitchFamily="34" charset="0"/>
              </a:rPr>
              <a:t>If </a:t>
            </a:r>
            <a:r>
              <a:rPr sz="900" spc="-4" dirty="0">
                <a:latin typeface="Arial" panose="020B0604020202020204" pitchFamily="34" charset="0"/>
                <a:cs typeface="Arial" panose="020B0604020202020204" pitchFamily="34" charset="0"/>
              </a:rPr>
              <a:t>there </a:t>
            </a:r>
            <a:r>
              <a:rPr sz="900" spc="-8" dirty="0">
                <a:latin typeface="Arial" panose="020B0604020202020204" pitchFamily="34" charset="0"/>
                <a:cs typeface="Arial" panose="020B0604020202020204" pitchFamily="34" charset="0"/>
              </a:rPr>
              <a:t>is </a:t>
            </a:r>
            <a:r>
              <a:rPr sz="900" spc="-4" dirty="0">
                <a:latin typeface="Arial" panose="020B0604020202020204" pitchFamily="34" charset="0"/>
                <a:cs typeface="Arial" panose="020B0604020202020204" pitchFamily="34" charset="0"/>
              </a:rPr>
              <a:t>only one </a:t>
            </a:r>
            <a:r>
              <a:rPr sz="900" spc="-19" dirty="0">
                <a:latin typeface="Arial" panose="020B0604020202020204" pitchFamily="34" charset="0"/>
                <a:cs typeface="Arial" panose="020B0604020202020204" pitchFamily="34" charset="0"/>
              </a:rPr>
              <a:t>Remit-To </a:t>
            </a:r>
            <a:r>
              <a:rPr sz="900" spc="-8" dirty="0">
                <a:latin typeface="Arial" panose="020B0604020202020204" pitchFamily="34" charset="0"/>
                <a:cs typeface="Arial" panose="020B0604020202020204" pitchFamily="34" charset="0"/>
              </a:rPr>
              <a:t>address </a:t>
            </a:r>
            <a:r>
              <a:rPr sz="900" spc="-4" dirty="0">
                <a:latin typeface="Arial" panose="020B0604020202020204" pitchFamily="34" charset="0"/>
                <a:cs typeface="Arial" panose="020B0604020202020204" pitchFamily="34" charset="0"/>
              </a:rPr>
              <a:t>stored </a:t>
            </a:r>
            <a:r>
              <a:rPr sz="900" spc="-8" dirty="0">
                <a:latin typeface="Arial" panose="020B0604020202020204" pitchFamily="34" charset="0"/>
                <a:cs typeface="Arial" panose="020B0604020202020204" pitchFamily="34" charset="0"/>
              </a:rPr>
              <a:t>in your </a:t>
            </a:r>
            <a:r>
              <a:rPr sz="900" spc="-4" dirty="0">
                <a:latin typeface="Arial" panose="020B0604020202020204" pitchFamily="34" charset="0"/>
                <a:cs typeface="Arial" panose="020B0604020202020204" pitchFamily="34" charset="0"/>
              </a:rPr>
              <a:t>profile, then </a:t>
            </a:r>
            <a:r>
              <a:rPr sz="900" spc="-8" dirty="0">
                <a:latin typeface="Arial" panose="020B0604020202020204" pitchFamily="34" charset="0"/>
                <a:cs typeface="Arial" panose="020B0604020202020204" pitchFamily="34" charset="0"/>
              </a:rPr>
              <a:t>Coupa will </a:t>
            </a:r>
            <a:r>
              <a:rPr sz="900" spc="-4" dirty="0">
                <a:latin typeface="Arial" panose="020B0604020202020204" pitchFamily="34" charset="0"/>
                <a:cs typeface="Arial" panose="020B0604020202020204" pitchFamily="34" charset="0"/>
              </a:rPr>
              <a:t>default </a:t>
            </a:r>
            <a:r>
              <a:rPr sz="900" dirty="0">
                <a:latin typeface="Arial" panose="020B0604020202020204" pitchFamily="34" charset="0"/>
                <a:cs typeface="Arial" panose="020B0604020202020204" pitchFamily="34" charset="0"/>
              </a:rPr>
              <a:t>to </a:t>
            </a:r>
            <a:r>
              <a:rPr sz="900" spc="-8" dirty="0">
                <a:latin typeface="Arial" panose="020B0604020202020204" pitchFamily="34" charset="0"/>
                <a:cs typeface="Arial" panose="020B0604020202020204" pitchFamily="34" charset="0"/>
              </a:rPr>
              <a:t>that address</a:t>
            </a:r>
            <a:r>
              <a:rPr lang="de-DE" sz="900" spc="-8"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and there </a:t>
            </a:r>
            <a:r>
              <a:rPr sz="900" spc="-8" dirty="0">
                <a:latin typeface="Arial" panose="020B0604020202020204" pitchFamily="34" charset="0"/>
                <a:cs typeface="Arial" panose="020B0604020202020204" pitchFamily="34" charset="0"/>
              </a:rPr>
              <a:t>will be </a:t>
            </a:r>
            <a:r>
              <a:rPr sz="900" spc="-4" dirty="0">
                <a:latin typeface="Arial" panose="020B0604020202020204" pitchFamily="34" charset="0"/>
                <a:cs typeface="Arial" panose="020B0604020202020204" pitchFamily="34" charset="0"/>
              </a:rPr>
              <a:t>no pop-up </a:t>
            </a:r>
            <a:r>
              <a:rPr sz="900" dirty="0">
                <a:latin typeface="Arial" panose="020B0604020202020204" pitchFamily="34" charset="0"/>
                <a:cs typeface="Arial" panose="020B0604020202020204" pitchFamily="34" charset="0"/>
              </a:rPr>
              <a:t>to </a:t>
            </a:r>
            <a:r>
              <a:rPr sz="900" spc="-4" dirty="0">
                <a:latin typeface="Arial" panose="020B0604020202020204" pitchFamily="34" charset="0"/>
                <a:cs typeface="Arial" panose="020B0604020202020204" pitchFamily="34" charset="0"/>
              </a:rPr>
              <a:t>choose an </a:t>
            </a:r>
            <a:r>
              <a:rPr sz="900" spc="-8" dirty="0">
                <a:latin typeface="Arial" panose="020B0604020202020204" pitchFamily="34" charset="0"/>
                <a:cs typeface="Arial" panose="020B0604020202020204" pitchFamily="34" charset="0"/>
              </a:rPr>
              <a:t>address. </a:t>
            </a:r>
            <a:r>
              <a:rPr sz="900" spc="-4" dirty="0">
                <a:latin typeface="Arial" panose="020B0604020202020204" pitchFamily="34" charset="0"/>
                <a:cs typeface="Arial" panose="020B0604020202020204" pitchFamily="34" charset="0"/>
              </a:rPr>
              <a:t>If there is no </a:t>
            </a:r>
            <a:r>
              <a:rPr sz="900" spc="-19" dirty="0">
                <a:latin typeface="Arial" panose="020B0604020202020204" pitchFamily="34" charset="0"/>
                <a:cs typeface="Arial" panose="020B0604020202020204" pitchFamily="34" charset="0"/>
              </a:rPr>
              <a:t>Remit-To </a:t>
            </a:r>
            <a:r>
              <a:rPr sz="900" spc="-4" dirty="0">
                <a:latin typeface="Arial" panose="020B0604020202020204" pitchFamily="34" charset="0"/>
                <a:cs typeface="Arial" panose="020B0604020202020204" pitchFamily="34" charset="0"/>
              </a:rPr>
              <a:t>address stored, Coupa will</a:t>
            </a:r>
            <a:r>
              <a:rPr lang="de-DE" sz="900" spc="-4" dirty="0">
                <a:latin typeface="Arial" panose="020B0604020202020204" pitchFamily="34" charset="0"/>
                <a:cs typeface="Arial" panose="020B0604020202020204" pitchFamily="34" charset="0"/>
              </a:rPr>
              <a:t> </a:t>
            </a:r>
            <a:r>
              <a:rPr sz="900" dirty="0">
                <a:latin typeface="Arial" panose="020B0604020202020204" pitchFamily="34" charset="0"/>
                <a:cs typeface="Arial" panose="020B0604020202020204" pitchFamily="34" charset="0"/>
              </a:rPr>
              <a:t>ask </a:t>
            </a:r>
            <a:r>
              <a:rPr sz="900" spc="-8" dirty="0">
                <a:latin typeface="Arial" panose="020B0604020202020204" pitchFamily="34" charset="0"/>
                <a:cs typeface="Arial" panose="020B0604020202020204" pitchFamily="34" charset="0"/>
              </a:rPr>
              <a:t>you </a:t>
            </a:r>
            <a:r>
              <a:rPr sz="900" dirty="0">
                <a:latin typeface="Arial" panose="020B0604020202020204" pitchFamily="34" charset="0"/>
                <a:cs typeface="Arial" panose="020B0604020202020204" pitchFamily="34" charset="0"/>
              </a:rPr>
              <a:t>to create </a:t>
            </a:r>
            <a:r>
              <a:rPr sz="900" spc="-4" dirty="0">
                <a:latin typeface="Arial" panose="020B0604020202020204" pitchFamily="34" charset="0"/>
                <a:cs typeface="Arial" panose="020B0604020202020204" pitchFamily="34" charset="0"/>
              </a:rPr>
              <a:t>one. </a:t>
            </a:r>
            <a:r>
              <a:rPr sz="900" dirty="0">
                <a:latin typeface="Arial" panose="020B0604020202020204" pitchFamily="34" charset="0"/>
                <a:cs typeface="Arial" panose="020B0604020202020204" pitchFamily="34" charset="0"/>
              </a:rPr>
              <a:t>After the </a:t>
            </a:r>
            <a:r>
              <a:rPr sz="900" spc="-4" dirty="0">
                <a:latin typeface="Arial" panose="020B0604020202020204" pitchFamily="34" charset="0"/>
                <a:cs typeface="Arial" panose="020B0604020202020204" pitchFamily="34" charset="0"/>
              </a:rPr>
              <a:t>address is selected/entered, </a:t>
            </a:r>
            <a:r>
              <a:rPr sz="900" spc="-8" dirty="0">
                <a:latin typeface="Arial" panose="020B0604020202020204" pitchFamily="34" charset="0"/>
                <a:cs typeface="Arial" panose="020B0604020202020204" pitchFamily="34" charset="0"/>
              </a:rPr>
              <a:t>you </a:t>
            </a:r>
            <a:r>
              <a:rPr sz="900" dirty="0">
                <a:latin typeface="Arial" panose="020B0604020202020204" pitchFamily="34" charset="0"/>
                <a:cs typeface="Arial" panose="020B0604020202020204" pitchFamily="34" charset="0"/>
              </a:rPr>
              <a:t>can </a:t>
            </a:r>
            <a:r>
              <a:rPr sz="900" spc="-4" dirty="0">
                <a:latin typeface="Arial" panose="020B0604020202020204" pitchFamily="34" charset="0"/>
                <a:cs typeface="Arial" panose="020B0604020202020204" pitchFamily="34" charset="0"/>
              </a:rPr>
              <a:t>begin </a:t>
            </a:r>
            <a:r>
              <a:rPr sz="900" dirty="0">
                <a:latin typeface="Arial" panose="020B0604020202020204" pitchFamily="34" charset="0"/>
                <a:cs typeface="Arial" panose="020B0604020202020204" pitchFamily="34" charset="0"/>
              </a:rPr>
              <a:t>to </a:t>
            </a:r>
            <a:r>
              <a:rPr sz="900" spc="-4" dirty="0">
                <a:latin typeface="Arial" panose="020B0604020202020204" pitchFamily="34" charset="0"/>
                <a:cs typeface="Arial" panose="020B0604020202020204" pitchFamily="34" charset="0"/>
              </a:rPr>
              <a:t>build </a:t>
            </a:r>
            <a:r>
              <a:rPr sz="900" dirty="0">
                <a:latin typeface="Arial" panose="020B0604020202020204" pitchFamily="34" charset="0"/>
                <a:cs typeface="Arial" panose="020B0604020202020204" pitchFamily="34" charset="0"/>
              </a:rPr>
              <a:t>the</a:t>
            </a:r>
            <a:r>
              <a:rPr lang="de-DE" sz="900" dirty="0">
                <a:latin typeface="Arial" panose="020B0604020202020204" pitchFamily="34" charset="0"/>
                <a:cs typeface="Arial" panose="020B0604020202020204" pitchFamily="34" charset="0"/>
              </a:rPr>
              <a:t> </a:t>
            </a:r>
            <a:r>
              <a:rPr sz="900" spc="-206" dirty="0">
                <a:latin typeface="Arial" panose="020B0604020202020204" pitchFamily="34" charset="0"/>
                <a:cs typeface="Arial" panose="020B0604020202020204" pitchFamily="34" charset="0"/>
              </a:rPr>
              <a:t> </a:t>
            </a:r>
            <a:r>
              <a:rPr sz="900" spc="-4" dirty="0">
                <a:latin typeface="Arial" panose="020B0604020202020204" pitchFamily="34" charset="0"/>
                <a:cs typeface="Arial" panose="020B0604020202020204" pitchFamily="34" charset="0"/>
              </a:rPr>
              <a:t>invoice.</a:t>
            </a:r>
            <a:endParaRPr sz="900" dirty="0">
              <a:latin typeface="Arial" panose="020B0604020202020204" pitchFamily="34" charset="0"/>
              <a:cs typeface="Arial" panose="020B0604020202020204" pitchFamily="34" charset="0"/>
            </a:endParaRPr>
          </a:p>
        </p:txBody>
      </p:sp>
      <p:sp>
        <p:nvSpPr>
          <p:cNvPr id="5" name="object 5"/>
          <p:cNvSpPr txBox="1"/>
          <p:nvPr/>
        </p:nvSpPr>
        <p:spPr>
          <a:xfrm>
            <a:off x="305999" y="952687"/>
            <a:ext cx="7267297" cy="163987"/>
          </a:xfrm>
          <a:prstGeom prst="rect">
            <a:avLst/>
          </a:prstGeom>
        </p:spPr>
        <p:txBody>
          <a:bodyPr vert="horz" wrap="square" lIns="0" tIns="10001" rIns="0" bIns="0" rtlCol="0">
            <a:spAutoFit/>
          </a:bodyPr>
          <a:lstStyle/>
          <a:p>
            <a:pPr marL="180975" indent="-171450">
              <a:spcBef>
                <a:spcPts val="79"/>
              </a:spcBef>
              <a:buClr>
                <a:srgbClr val="49B8E7"/>
              </a:buClr>
              <a:buFont typeface="Wingdings" panose="05000000000000000000" pitchFamily="2" charset="2"/>
              <a:buChar char="§"/>
            </a:pPr>
            <a:r>
              <a:rPr sz="1000" spc="-4" dirty="0">
                <a:latin typeface="Arial" panose="020B0604020202020204" pitchFamily="34" charset="0"/>
                <a:cs typeface="Arial" panose="020B0604020202020204" pitchFamily="34" charset="0"/>
              </a:rPr>
              <a:t>Click the </a:t>
            </a:r>
            <a:r>
              <a:rPr sz="1000" dirty="0">
                <a:latin typeface="Arial" panose="020B0604020202020204" pitchFamily="34" charset="0"/>
                <a:cs typeface="Arial" panose="020B0604020202020204" pitchFamily="34" charset="0"/>
              </a:rPr>
              <a:t>Gold </a:t>
            </a:r>
            <a:r>
              <a:rPr sz="1000" spc="-4" dirty="0">
                <a:latin typeface="Arial" panose="020B0604020202020204" pitchFamily="34" charset="0"/>
                <a:cs typeface="Arial" panose="020B0604020202020204" pitchFamily="34" charset="0"/>
              </a:rPr>
              <a:t>Stack </a:t>
            </a:r>
            <a:r>
              <a:rPr sz="1000" dirty="0">
                <a:latin typeface="Arial" panose="020B0604020202020204" pitchFamily="34" charset="0"/>
                <a:cs typeface="Arial" panose="020B0604020202020204" pitchFamily="34" charset="0"/>
              </a:rPr>
              <a:t>of </a:t>
            </a:r>
            <a:r>
              <a:rPr sz="1000" spc="-4" dirty="0">
                <a:latin typeface="Arial" panose="020B0604020202020204" pitchFamily="34" charset="0"/>
                <a:cs typeface="Arial" panose="020B0604020202020204" pitchFamily="34" charset="0"/>
              </a:rPr>
              <a:t>Coins </a:t>
            </a:r>
            <a:r>
              <a:rPr sz="1000" dirty="0">
                <a:latin typeface="Arial" panose="020B0604020202020204" pitchFamily="34" charset="0"/>
                <a:cs typeface="Arial" panose="020B0604020202020204" pitchFamily="34" charset="0"/>
              </a:rPr>
              <a:t>in </a:t>
            </a:r>
            <a:r>
              <a:rPr sz="1000" spc="-4" dirty="0">
                <a:latin typeface="Arial" panose="020B0604020202020204" pitchFamily="34" charset="0"/>
                <a:cs typeface="Arial" panose="020B0604020202020204" pitchFamily="34" charset="0"/>
              </a:rPr>
              <a:t>the actions column </a:t>
            </a:r>
            <a:r>
              <a:rPr sz="1000" dirty="0">
                <a:latin typeface="Arial" panose="020B0604020202020204" pitchFamily="34" charset="0"/>
                <a:cs typeface="Arial" panose="020B0604020202020204" pitchFamily="34" charset="0"/>
              </a:rPr>
              <a:t>of </a:t>
            </a:r>
            <a:r>
              <a:rPr sz="1000" spc="-4" dirty="0">
                <a:latin typeface="Arial" panose="020B0604020202020204" pitchFamily="34" charset="0"/>
                <a:cs typeface="Arial" panose="020B0604020202020204" pitchFamily="34" charset="0"/>
              </a:rPr>
              <a:t>the </a:t>
            </a:r>
            <a:r>
              <a:rPr sz="1000" spc="-8" dirty="0">
                <a:latin typeface="Arial" panose="020B0604020202020204" pitchFamily="34" charset="0"/>
                <a:cs typeface="Arial" panose="020B0604020202020204" pitchFamily="34" charset="0"/>
              </a:rPr>
              <a:t>purchase order </a:t>
            </a:r>
            <a:r>
              <a:rPr sz="1000" spc="-4" dirty="0">
                <a:latin typeface="Arial" panose="020B0604020202020204" pitchFamily="34" charset="0"/>
                <a:cs typeface="Arial" panose="020B0604020202020204" pitchFamily="34" charset="0"/>
              </a:rPr>
              <a:t>you </a:t>
            </a:r>
            <a:r>
              <a:rPr sz="1000" spc="-8" dirty="0">
                <a:latin typeface="Arial" panose="020B0604020202020204" pitchFamily="34" charset="0"/>
                <a:cs typeface="Arial" panose="020B0604020202020204" pitchFamily="34" charset="0"/>
              </a:rPr>
              <a:t>want to</a:t>
            </a:r>
            <a:r>
              <a:rPr sz="1000" spc="56"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invoice.</a:t>
            </a:r>
            <a:endParaRPr sz="1000" dirty="0">
              <a:latin typeface="Arial" panose="020B0604020202020204" pitchFamily="34" charset="0"/>
              <a:cs typeface="Arial" panose="020B0604020202020204" pitchFamily="34" charset="0"/>
            </a:endParaRPr>
          </a:p>
        </p:txBody>
      </p:sp>
      <p:sp>
        <p:nvSpPr>
          <p:cNvPr id="9" name="object 9"/>
          <p:cNvSpPr/>
          <p:nvPr/>
        </p:nvSpPr>
        <p:spPr>
          <a:xfrm>
            <a:off x="1176505" y="3495488"/>
            <a:ext cx="2050541" cy="1202435"/>
          </a:xfrm>
          <a:prstGeom prst="rect">
            <a:avLst/>
          </a:prstGeom>
          <a:blipFill>
            <a:blip r:embed="rId3"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sz="1013"/>
          </a:p>
        </p:txBody>
      </p:sp>
      <p:sp>
        <p:nvSpPr>
          <p:cNvPr id="10" name="object 10"/>
          <p:cNvSpPr/>
          <p:nvPr/>
        </p:nvSpPr>
        <p:spPr>
          <a:xfrm>
            <a:off x="2630762" y="3688362"/>
            <a:ext cx="492919" cy="122396"/>
          </a:xfrm>
          <a:custGeom>
            <a:avLst/>
            <a:gdLst/>
            <a:ahLst/>
            <a:cxnLst/>
            <a:rect l="l" t="t" r="r" b="b"/>
            <a:pathLst>
              <a:path w="657225" h="163195">
                <a:moveTo>
                  <a:pt x="0" y="0"/>
                </a:moveTo>
                <a:lnTo>
                  <a:pt x="656843" y="0"/>
                </a:lnTo>
                <a:lnTo>
                  <a:pt x="656843" y="163068"/>
                </a:lnTo>
                <a:lnTo>
                  <a:pt x="0" y="163068"/>
                </a:lnTo>
                <a:lnTo>
                  <a:pt x="0" y="0"/>
                </a:lnTo>
                <a:close/>
              </a:path>
            </a:pathLst>
          </a:custGeom>
          <a:ln w="28956">
            <a:solidFill>
              <a:srgbClr val="C00000"/>
            </a:solidFill>
          </a:ln>
        </p:spPr>
        <p:txBody>
          <a:bodyPr wrap="square" lIns="0" tIns="0" rIns="0" bIns="0" rtlCol="0"/>
          <a:lstStyle/>
          <a:p>
            <a:endParaRPr sz="1013"/>
          </a:p>
        </p:txBody>
      </p:sp>
      <p:sp>
        <p:nvSpPr>
          <p:cNvPr id="11" name="object 11"/>
          <p:cNvSpPr/>
          <p:nvPr/>
        </p:nvSpPr>
        <p:spPr>
          <a:xfrm>
            <a:off x="1942600" y="1224158"/>
            <a:ext cx="4819103" cy="478916"/>
          </a:xfrm>
          <a:prstGeom prst="rect">
            <a:avLst/>
          </a:prstGeom>
          <a:blipFill>
            <a:blip r:embed="rId4" cstate="print"/>
            <a:stretch>
              <a:fillRect/>
            </a:stretch>
          </a:blipFill>
        </p:spPr>
        <p:txBody>
          <a:bodyPr wrap="square" lIns="0" tIns="0" rIns="0" bIns="0" rtlCol="0"/>
          <a:lstStyle/>
          <a:p>
            <a:endParaRPr sz="1013"/>
          </a:p>
        </p:txBody>
      </p:sp>
      <p:sp>
        <p:nvSpPr>
          <p:cNvPr id="18" name="Titel 39">
            <a:extLst>
              <a:ext uri="{FF2B5EF4-FFF2-40B4-BE49-F238E27FC236}">
                <a16:creationId xmlns:a16="http://schemas.microsoft.com/office/drawing/2014/main" id="{F153E745-D161-4400-B1D0-24703CCA84FB}"/>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de-DE" sz="1800" dirty="0">
                <a:solidFill>
                  <a:srgbClr val="49B8E7"/>
                </a:solidFill>
              </a:rPr>
              <a:t>CSP Orders – Creating an invoice</a:t>
            </a:r>
          </a:p>
        </p:txBody>
      </p:sp>
      <p:sp>
        <p:nvSpPr>
          <p:cNvPr id="13" name="Foliennummernplatzhalter 12">
            <a:extLst>
              <a:ext uri="{FF2B5EF4-FFF2-40B4-BE49-F238E27FC236}">
                <a16:creationId xmlns:a16="http://schemas.microsoft.com/office/drawing/2014/main" id="{9B842E4D-1A82-47C1-B980-53F5F5A6A346}"/>
              </a:ext>
            </a:extLst>
          </p:cNvPr>
          <p:cNvSpPr>
            <a:spLocks noGrp="1"/>
          </p:cNvSpPr>
          <p:nvPr>
            <p:ph type="sldNum" sz="quarter" idx="12"/>
          </p:nvPr>
        </p:nvSpPr>
        <p:spPr/>
        <p:txBody>
          <a:bodyPr/>
          <a:lstStyle/>
          <a:p>
            <a:fld id="{D56DB8AA-803C-49D2-90AA-1140CE72DCD7}" type="slidenum">
              <a:rPr lang="de-DE" smtClean="0"/>
              <a:pPr/>
              <a:t>54</a:t>
            </a:fld>
            <a:endParaRPr lang="de-DE" dirty="0"/>
          </a:p>
        </p:txBody>
      </p:sp>
      <p:pic>
        <p:nvPicPr>
          <p:cNvPr id="16" name="Grafik 15">
            <a:extLst>
              <a:ext uri="{FF2B5EF4-FFF2-40B4-BE49-F238E27FC236}">
                <a16:creationId xmlns:a16="http://schemas.microsoft.com/office/drawing/2014/main" id="{AEFC875F-0BBB-412D-853B-56EF62210E92}"/>
              </a:ext>
            </a:extLst>
          </p:cNvPr>
          <p:cNvPicPr>
            <a:picLocks noChangeAspect="1"/>
          </p:cNvPicPr>
          <p:nvPr/>
        </p:nvPicPr>
        <p:blipFill>
          <a:blip r:embed="rId2"/>
          <a:stretch>
            <a:fillRect/>
          </a:stretch>
        </p:blipFill>
        <p:spPr>
          <a:xfrm>
            <a:off x="4484801" y="2881022"/>
            <a:ext cx="2859699" cy="2091738"/>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06000" y="1106992"/>
            <a:ext cx="3620541" cy="2189510"/>
          </a:xfrm>
          <a:prstGeom prst="rect">
            <a:avLst/>
          </a:prstGeom>
        </p:spPr>
        <p:txBody>
          <a:bodyPr vert="horz" wrap="square" lIns="0" tIns="9525" rIns="0" bIns="0" rtlCol="0">
            <a:spAutoFit/>
          </a:bodyPr>
          <a:lstStyle/>
          <a:p>
            <a:pPr marL="180975" marR="3810" indent="-171450">
              <a:lnSpc>
                <a:spcPct val="107100"/>
              </a:lnSpc>
              <a:spcBef>
                <a:spcPts val="75"/>
              </a:spcBef>
              <a:buClr>
                <a:srgbClr val="49B8E7"/>
              </a:buClr>
              <a:buFont typeface="Wingdings" panose="05000000000000000000" pitchFamily="2" charset="2"/>
              <a:buChar char="§"/>
            </a:pPr>
            <a:r>
              <a:rPr lang="en-US" sz="1000" b="1" spc="-4" dirty="0">
                <a:solidFill>
                  <a:srgbClr val="FF0000"/>
                </a:solidFill>
                <a:latin typeface="Arial" panose="020B0604020202020204" pitchFamily="34" charset="0"/>
                <a:cs typeface="Arial" panose="020B0604020202020204" pitchFamily="34" charset="0"/>
              </a:rPr>
              <a:t>Invoice # field: </a:t>
            </a:r>
            <a:r>
              <a:rPr lang="en-US" sz="1000" spc="-4" dirty="0">
                <a:latin typeface="Arial" panose="020B0604020202020204" pitchFamily="34" charset="0"/>
                <a:cs typeface="Arial" panose="020B0604020202020204" pitchFamily="34" charset="0"/>
              </a:rPr>
              <a:t>Please enter </a:t>
            </a:r>
            <a:r>
              <a:rPr lang="en-US" sz="1000" spc="-4" dirty="0">
                <a:solidFill>
                  <a:srgbClr val="FC4242"/>
                </a:solidFill>
                <a:latin typeface="Arial" panose="020B0604020202020204" pitchFamily="34" charset="0"/>
                <a:cs typeface="Arial" panose="020B0604020202020204" pitchFamily="34" charset="0"/>
              </a:rPr>
              <a:t>your invoice number which has been created within your finance system</a:t>
            </a:r>
            <a:r>
              <a:rPr lang="en-US" sz="1000" spc="-4" dirty="0">
                <a:latin typeface="Arial" panose="020B0604020202020204" pitchFamily="34" charset="0"/>
                <a:cs typeface="Arial" panose="020B0604020202020204" pitchFamily="34" charset="0"/>
              </a:rPr>
              <a:t>. This will be the identification, on your bank account to identify the corresponding payment. If you do not have a finance system, it is your choice how the invoice number is created.</a:t>
            </a:r>
            <a:br>
              <a:rPr lang="en-US" sz="1000" spc="-4" dirty="0">
                <a:latin typeface="Arial" panose="020B0604020202020204" pitchFamily="34" charset="0"/>
                <a:cs typeface="Arial" panose="020B0604020202020204" pitchFamily="34" charset="0"/>
              </a:rPr>
            </a:br>
            <a:endParaRPr lang="en-US" sz="1000" spc="-4" dirty="0">
              <a:latin typeface="Arial" panose="020B0604020202020204" pitchFamily="34" charset="0"/>
              <a:cs typeface="Arial" panose="020B0604020202020204" pitchFamily="34" charset="0"/>
            </a:endParaRPr>
          </a:p>
          <a:p>
            <a:pPr marL="180975" marR="3810" indent="-171450">
              <a:lnSpc>
                <a:spcPct val="107100"/>
              </a:lnSpc>
              <a:spcBef>
                <a:spcPts val="75"/>
              </a:spcBef>
              <a:buClr>
                <a:srgbClr val="49B8E7"/>
              </a:buClr>
              <a:buFont typeface="Wingdings" panose="05000000000000000000" pitchFamily="2" charset="2"/>
              <a:buChar char="§"/>
            </a:pPr>
            <a:r>
              <a:rPr lang="en-US" sz="1000" b="1" spc="-4" dirty="0">
                <a:solidFill>
                  <a:srgbClr val="FF0000"/>
                </a:solidFill>
                <a:latin typeface="Arial" panose="020B0604020202020204" pitchFamily="34" charset="0"/>
                <a:cs typeface="Arial" panose="020B0604020202020204" pitchFamily="34" charset="0"/>
              </a:rPr>
              <a:t>Currency</a:t>
            </a:r>
            <a:r>
              <a:rPr lang="en-US" sz="1000" spc="-4" dirty="0">
                <a:latin typeface="Arial" panose="020B0604020202020204" pitchFamily="34" charset="0"/>
                <a:cs typeface="Arial" panose="020B0604020202020204" pitchFamily="34" charset="0"/>
              </a:rPr>
              <a:t>:  Please create the invoice in the currency in which the purchase order was created.</a:t>
            </a:r>
            <a:br>
              <a:rPr lang="en-US" sz="1000" spc="-4" dirty="0">
                <a:latin typeface="Arial" panose="020B0604020202020204" pitchFamily="34" charset="0"/>
                <a:cs typeface="Arial" panose="020B0604020202020204" pitchFamily="34" charset="0"/>
              </a:rPr>
            </a:br>
            <a:endParaRPr lang="en-US" sz="1000" spc="-4" dirty="0">
              <a:latin typeface="Arial" panose="020B0604020202020204" pitchFamily="34" charset="0"/>
              <a:cs typeface="Arial" panose="020B0604020202020204" pitchFamily="34" charset="0"/>
            </a:endParaRPr>
          </a:p>
          <a:p>
            <a:pPr marL="180975" marR="3810" indent="-171450">
              <a:lnSpc>
                <a:spcPct val="107100"/>
              </a:lnSpc>
              <a:spcBef>
                <a:spcPts val="75"/>
              </a:spcBef>
              <a:buClr>
                <a:srgbClr val="49B8E7"/>
              </a:buClr>
              <a:buFont typeface="Wingdings" panose="05000000000000000000" pitchFamily="2" charset="2"/>
              <a:buChar char="§"/>
            </a:pPr>
            <a:r>
              <a:rPr lang="en-US" sz="1000" b="1" spc="-4" dirty="0">
                <a:solidFill>
                  <a:srgbClr val="FF0000"/>
                </a:solidFill>
                <a:latin typeface="Arial" panose="020B0604020202020204" pitchFamily="34" charset="0"/>
                <a:cs typeface="Arial" panose="020B0604020202020204" pitchFamily="34" charset="0"/>
              </a:rPr>
              <a:t>Supplier Note: </a:t>
            </a:r>
            <a:r>
              <a:rPr lang="en-US" sz="1000" spc="-4" dirty="0">
                <a:latin typeface="Arial" panose="020B0604020202020204" pitchFamily="34" charset="0"/>
                <a:cs typeface="Arial" panose="020B0604020202020204" pitchFamily="34" charset="0"/>
              </a:rPr>
              <a:t>Please add here information to Munich Re</a:t>
            </a:r>
          </a:p>
          <a:p>
            <a:pPr marL="180975" marR="3810" indent="-171450">
              <a:lnSpc>
                <a:spcPct val="107100"/>
              </a:lnSpc>
              <a:spcBef>
                <a:spcPts val="75"/>
              </a:spcBef>
              <a:buClr>
                <a:srgbClr val="49B8E7"/>
              </a:buClr>
              <a:buFont typeface="Wingdings" panose="05000000000000000000" pitchFamily="2" charset="2"/>
              <a:buChar char="§"/>
            </a:pPr>
            <a:endParaRPr lang="en-US" sz="1000" spc="-4" dirty="0">
              <a:latin typeface="Arial" panose="020B0604020202020204" pitchFamily="34" charset="0"/>
              <a:cs typeface="Arial" panose="020B0604020202020204" pitchFamily="34" charset="0"/>
            </a:endParaRPr>
          </a:p>
          <a:p>
            <a:pPr marL="180975" marR="3810" indent="-171450">
              <a:lnSpc>
                <a:spcPct val="107100"/>
              </a:lnSpc>
              <a:spcBef>
                <a:spcPts val="75"/>
              </a:spcBef>
              <a:buClr>
                <a:srgbClr val="49B8E7"/>
              </a:buClr>
              <a:buFont typeface="Wingdings" panose="05000000000000000000" pitchFamily="2" charset="2"/>
              <a:buChar char="§"/>
            </a:pPr>
            <a:r>
              <a:rPr lang="en-US" sz="1000" b="1" spc="-4" dirty="0">
                <a:solidFill>
                  <a:srgbClr val="FF0000"/>
                </a:solidFill>
                <a:latin typeface="Arial" panose="020B0604020202020204" pitchFamily="34" charset="0"/>
                <a:cs typeface="Arial" panose="020B0604020202020204" pitchFamily="34" charset="0"/>
              </a:rPr>
              <a:t>Attachments: </a:t>
            </a:r>
            <a:r>
              <a:rPr lang="en-US" sz="1000" spc="-4" dirty="0">
                <a:latin typeface="Arial" panose="020B0604020202020204" pitchFamily="34" charset="0"/>
                <a:cs typeface="Arial" panose="020B0604020202020204" pitchFamily="34" charset="0"/>
              </a:rPr>
              <a:t>Here you can attach a related document to the invoice (time sheets, excel sheets, PDF etc.)</a:t>
            </a:r>
            <a:endParaRPr lang="en-US" sz="1000" dirty="0">
              <a:latin typeface="Arial" panose="020B0604020202020204" pitchFamily="34" charset="0"/>
              <a:cs typeface="Arial" panose="020B0604020202020204" pitchFamily="34" charset="0"/>
            </a:endParaRPr>
          </a:p>
        </p:txBody>
      </p:sp>
      <p:sp>
        <p:nvSpPr>
          <p:cNvPr id="12" name="Titel 39">
            <a:extLst>
              <a:ext uri="{FF2B5EF4-FFF2-40B4-BE49-F238E27FC236}">
                <a16:creationId xmlns:a16="http://schemas.microsoft.com/office/drawing/2014/main" id="{96D3349F-199D-4EAF-9B41-71313E2A87B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de-DE" sz="1800" dirty="0">
                <a:solidFill>
                  <a:srgbClr val="49B8E7"/>
                </a:solidFill>
              </a:rPr>
              <a:t>CSP Orders – Creating an invoice</a:t>
            </a:r>
          </a:p>
        </p:txBody>
      </p:sp>
      <p:sp>
        <p:nvSpPr>
          <p:cNvPr id="4" name="Foliennummernplatzhalter 3">
            <a:extLst>
              <a:ext uri="{FF2B5EF4-FFF2-40B4-BE49-F238E27FC236}">
                <a16:creationId xmlns:a16="http://schemas.microsoft.com/office/drawing/2014/main" id="{D6BCCE62-0E0B-4393-BDE6-5DA4809A953B}"/>
              </a:ext>
            </a:extLst>
          </p:cNvPr>
          <p:cNvSpPr>
            <a:spLocks noGrp="1"/>
          </p:cNvSpPr>
          <p:nvPr>
            <p:ph type="sldNum" sz="quarter" idx="12"/>
          </p:nvPr>
        </p:nvSpPr>
        <p:spPr/>
        <p:txBody>
          <a:bodyPr/>
          <a:lstStyle/>
          <a:p>
            <a:fld id="{D56DB8AA-803C-49D2-90AA-1140CE72DCD7}" type="slidenum">
              <a:rPr lang="de-DE" smtClean="0"/>
              <a:pPr/>
              <a:t>55</a:t>
            </a:fld>
            <a:endParaRPr lang="de-DE" dirty="0"/>
          </a:p>
        </p:txBody>
      </p:sp>
      <p:pic>
        <p:nvPicPr>
          <p:cNvPr id="7" name="Grafik 6">
            <a:extLst>
              <a:ext uri="{FF2B5EF4-FFF2-40B4-BE49-F238E27FC236}">
                <a16:creationId xmlns:a16="http://schemas.microsoft.com/office/drawing/2014/main" id="{E8622999-B72E-4AA8-857B-D67BED592AE1}"/>
              </a:ext>
            </a:extLst>
          </p:cNvPr>
          <p:cNvPicPr>
            <a:picLocks noChangeAspect="1"/>
          </p:cNvPicPr>
          <p:nvPr/>
        </p:nvPicPr>
        <p:blipFill>
          <a:blip r:embed="rId2"/>
          <a:stretch>
            <a:fillRect/>
          </a:stretch>
        </p:blipFill>
        <p:spPr>
          <a:xfrm>
            <a:off x="4322050" y="1106992"/>
            <a:ext cx="4515265" cy="3302708"/>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2467" y="1407034"/>
            <a:ext cx="4927472" cy="3400415"/>
          </a:xfrm>
          <a:prstGeom prst="rect">
            <a:avLst/>
          </a:prstGeom>
          <a:blipFill>
            <a:blip r:embed="rId2" cstate="print"/>
            <a:stretch>
              <a:fillRect/>
            </a:stretch>
          </a:blipFill>
        </p:spPr>
        <p:txBody>
          <a:bodyPr wrap="square" lIns="0" tIns="0" rIns="0" bIns="0" rtlCol="0"/>
          <a:lstStyle/>
          <a:p>
            <a:endParaRPr sz="1013"/>
          </a:p>
        </p:txBody>
      </p:sp>
      <p:sp>
        <p:nvSpPr>
          <p:cNvPr id="3" name="object 3"/>
          <p:cNvSpPr/>
          <p:nvPr/>
        </p:nvSpPr>
        <p:spPr>
          <a:xfrm>
            <a:off x="1588771" y="1553338"/>
            <a:ext cx="4486274" cy="2959226"/>
          </a:xfrm>
          <a:prstGeom prst="rect">
            <a:avLst/>
          </a:prstGeom>
          <a:blipFill>
            <a:blip r:embed="rId3" cstate="print"/>
            <a:stretch>
              <a:fillRect/>
            </a:stretch>
          </a:blipFill>
        </p:spPr>
        <p:txBody>
          <a:bodyPr wrap="square" lIns="0" tIns="0" rIns="0" bIns="0" rtlCol="0"/>
          <a:lstStyle/>
          <a:p>
            <a:endParaRPr sz="1013"/>
          </a:p>
        </p:txBody>
      </p:sp>
      <p:sp>
        <p:nvSpPr>
          <p:cNvPr id="6" name="object 6"/>
          <p:cNvSpPr txBox="1"/>
          <p:nvPr/>
        </p:nvSpPr>
        <p:spPr>
          <a:xfrm>
            <a:off x="306000" y="1106992"/>
            <a:ext cx="7463390" cy="162289"/>
          </a:xfrm>
          <a:prstGeom prst="rect">
            <a:avLst/>
          </a:prstGeom>
        </p:spPr>
        <p:txBody>
          <a:bodyPr vert="horz" wrap="square" lIns="0" tIns="9525" rIns="0" bIns="0" rtlCol="0">
            <a:spAutoFit/>
          </a:bodyPr>
          <a:lstStyle/>
          <a:p>
            <a:pPr marL="180975" marR="3810" indent="-171450">
              <a:lnSpc>
                <a:spcPct val="107100"/>
              </a:lnSpc>
              <a:spcBef>
                <a:spcPts val="75"/>
              </a:spcBef>
              <a:buClr>
                <a:srgbClr val="49B8E7"/>
              </a:buClr>
              <a:buFont typeface="Wingdings" panose="05000000000000000000" pitchFamily="2" charset="2"/>
              <a:buChar char="§"/>
            </a:pPr>
            <a:r>
              <a:rPr sz="1000" dirty="0">
                <a:latin typeface="Arial" panose="020B0604020202020204" pitchFamily="34" charset="0"/>
                <a:cs typeface="Arial" panose="020B0604020202020204" pitchFamily="34" charset="0"/>
              </a:rPr>
              <a:t>Go </a:t>
            </a:r>
            <a:r>
              <a:rPr sz="1000" spc="-4" dirty="0">
                <a:latin typeface="Arial" panose="020B0604020202020204" pitchFamily="34" charset="0"/>
                <a:cs typeface="Arial" panose="020B0604020202020204" pitchFamily="34" charset="0"/>
              </a:rPr>
              <a:t>to the “Lines” section of </a:t>
            </a:r>
            <a:r>
              <a:rPr sz="1000" dirty="0">
                <a:latin typeface="Arial" panose="020B0604020202020204" pitchFamily="34" charset="0"/>
                <a:cs typeface="Arial" panose="020B0604020202020204" pitchFamily="34" charset="0"/>
              </a:rPr>
              <a:t>the </a:t>
            </a:r>
            <a:r>
              <a:rPr sz="1000" spc="-4" dirty="0">
                <a:latin typeface="Arial" panose="020B0604020202020204" pitchFamily="34" charset="0"/>
                <a:cs typeface="Arial" panose="020B0604020202020204" pitchFamily="34" charset="0"/>
              </a:rPr>
              <a:t>invoice, where </a:t>
            </a:r>
            <a:r>
              <a:rPr sz="1000" spc="-8" dirty="0">
                <a:latin typeface="Arial" panose="020B0604020202020204" pitchFamily="34" charset="0"/>
                <a:cs typeface="Arial" panose="020B0604020202020204" pitchFamily="34" charset="0"/>
              </a:rPr>
              <a:t>you </a:t>
            </a:r>
            <a:r>
              <a:rPr sz="1000" spc="-4" dirty="0">
                <a:latin typeface="Arial" panose="020B0604020202020204" pitchFamily="34" charset="0"/>
                <a:cs typeface="Arial" panose="020B0604020202020204" pitchFamily="34" charset="0"/>
              </a:rPr>
              <a:t>can review (and </a:t>
            </a:r>
            <a:r>
              <a:rPr sz="1000" spc="-8" dirty="0">
                <a:latin typeface="Arial" panose="020B0604020202020204" pitchFamily="34" charset="0"/>
                <a:cs typeface="Arial" panose="020B0604020202020204" pitchFamily="34" charset="0"/>
              </a:rPr>
              <a:t>update </a:t>
            </a:r>
            <a:r>
              <a:rPr sz="1000" spc="-4" dirty="0">
                <a:latin typeface="Arial" panose="020B0604020202020204" pitchFamily="34" charset="0"/>
                <a:cs typeface="Arial" panose="020B0604020202020204" pitchFamily="34" charset="0"/>
              </a:rPr>
              <a:t>if applicable) the </a:t>
            </a:r>
            <a:r>
              <a:rPr sz="1000" spc="-8" dirty="0">
                <a:latin typeface="Arial" panose="020B0604020202020204" pitchFamily="34" charset="0"/>
                <a:cs typeface="Arial" panose="020B0604020202020204" pitchFamily="34" charset="0"/>
              </a:rPr>
              <a:t>value</a:t>
            </a:r>
            <a:r>
              <a:rPr lang="de-DE" sz="1000" spc="-8"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being</a:t>
            </a:r>
            <a:r>
              <a:rPr sz="1000" spc="-19"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invoiced.</a:t>
            </a:r>
            <a:endParaRPr sz="1000" dirty="0">
              <a:latin typeface="Arial" panose="020B0604020202020204" pitchFamily="34" charset="0"/>
              <a:cs typeface="Arial" panose="020B0604020202020204" pitchFamily="34" charset="0"/>
            </a:endParaRPr>
          </a:p>
        </p:txBody>
      </p:sp>
      <p:sp>
        <p:nvSpPr>
          <p:cNvPr id="12" name="Titel 39">
            <a:extLst>
              <a:ext uri="{FF2B5EF4-FFF2-40B4-BE49-F238E27FC236}">
                <a16:creationId xmlns:a16="http://schemas.microsoft.com/office/drawing/2014/main" id="{96D3349F-199D-4EAF-9B41-71313E2A87B2}"/>
              </a:ext>
            </a:extLst>
          </p:cNvPr>
          <p:cNvSpPr txBox="1">
            <a:spLocks/>
          </p:cNvSpPr>
          <p:nvPr/>
        </p:nvSpPr>
        <p:spPr>
          <a:xfrm>
            <a:off x="306000" y="349479"/>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de-DE" sz="1800" dirty="0">
                <a:solidFill>
                  <a:srgbClr val="49B8E7"/>
                </a:solidFill>
              </a:rPr>
              <a:t>CSP Orders – Creating an invoice</a:t>
            </a:r>
          </a:p>
        </p:txBody>
      </p:sp>
      <p:sp>
        <p:nvSpPr>
          <p:cNvPr id="4" name="Foliennummernplatzhalter 3">
            <a:extLst>
              <a:ext uri="{FF2B5EF4-FFF2-40B4-BE49-F238E27FC236}">
                <a16:creationId xmlns:a16="http://schemas.microsoft.com/office/drawing/2014/main" id="{D6BCCE62-0E0B-4393-BDE6-5DA4809A953B}"/>
              </a:ext>
            </a:extLst>
          </p:cNvPr>
          <p:cNvSpPr>
            <a:spLocks noGrp="1"/>
          </p:cNvSpPr>
          <p:nvPr>
            <p:ph type="sldNum" sz="quarter" idx="12"/>
          </p:nvPr>
        </p:nvSpPr>
        <p:spPr/>
        <p:txBody>
          <a:bodyPr/>
          <a:lstStyle/>
          <a:p>
            <a:fld id="{D56DB8AA-803C-49D2-90AA-1140CE72DCD7}" type="slidenum">
              <a:rPr lang="de-DE" smtClean="0"/>
              <a:pPr/>
              <a:t>56</a:t>
            </a:fld>
            <a:endParaRPr lang="de-DE" dirty="0"/>
          </a:p>
        </p:txBody>
      </p:sp>
      <p:sp>
        <p:nvSpPr>
          <p:cNvPr id="5" name="Sprechblase: rechteckig mit abgerundeten Ecken 4">
            <a:extLst>
              <a:ext uri="{FF2B5EF4-FFF2-40B4-BE49-F238E27FC236}">
                <a16:creationId xmlns:a16="http://schemas.microsoft.com/office/drawing/2014/main" id="{E9F5C7E9-B184-49F3-AFE3-3471C3DE799B}"/>
              </a:ext>
            </a:extLst>
          </p:cNvPr>
          <p:cNvSpPr/>
          <p:nvPr/>
        </p:nvSpPr>
        <p:spPr>
          <a:xfrm>
            <a:off x="3055088" y="2571750"/>
            <a:ext cx="2461943" cy="1265911"/>
          </a:xfrm>
          <a:prstGeom prst="wedgeRoundRectCallout">
            <a:avLst>
              <a:gd name="adj1" fmla="val 7294"/>
              <a:gd name="adj2" fmla="val -93768"/>
              <a:gd name="adj3" fmla="val 16667"/>
            </a:avLst>
          </a:prstGeom>
          <a:solidFill>
            <a:schemeClr val="bg1"/>
          </a:solidFill>
          <a:ln w="9525">
            <a:solidFill>
              <a:srgbClr val="006F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nchorCtr="0"/>
          <a:lstStyle/>
          <a:p>
            <a:pPr marL="9525" marR="4763" algn="just">
              <a:spcBef>
                <a:spcPts val="79"/>
              </a:spcBef>
            </a:pPr>
            <a:r>
              <a:rPr lang="en-US" sz="900" dirty="0">
                <a:solidFill>
                  <a:schemeClr val="tx2"/>
                </a:solidFill>
                <a:latin typeface="Arial" panose="020B0604020202020204" pitchFamily="34" charset="0"/>
                <a:cs typeface="Arial" panose="020B0604020202020204" pitchFamily="34" charset="0"/>
              </a:rPr>
              <a:t>If </a:t>
            </a:r>
            <a:r>
              <a:rPr lang="en-US" sz="900" spc="-4" dirty="0">
                <a:solidFill>
                  <a:schemeClr val="tx2"/>
                </a:solidFill>
                <a:latin typeface="Arial" panose="020B0604020202020204" pitchFamily="34" charset="0"/>
                <a:cs typeface="Arial" panose="020B0604020202020204" pitchFamily="34" charset="0"/>
              </a:rPr>
              <a:t>applicable, </a:t>
            </a:r>
            <a:r>
              <a:rPr lang="en-US" sz="900" spc="-8" dirty="0">
                <a:solidFill>
                  <a:schemeClr val="tx2"/>
                </a:solidFill>
                <a:latin typeface="Arial" panose="020B0604020202020204" pitchFamily="34" charset="0"/>
                <a:cs typeface="Arial" panose="020B0604020202020204" pitchFamily="34" charset="0"/>
              </a:rPr>
              <a:t>in </a:t>
            </a:r>
            <a:r>
              <a:rPr lang="en-US" sz="900" spc="-4" dirty="0">
                <a:solidFill>
                  <a:schemeClr val="tx2"/>
                </a:solidFill>
                <a:latin typeface="Arial" panose="020B0604020202020204" pitchFamily="34" charset="0"/>
                <a:cs typeface="Arial" panose="020B0604020202020204" pitchFamily="34" charset="0"/>
              </a:rPr>
              <a:t>case of an </a:t>
            </a:r>
            <a:r>
              <a:rPr lang="en-US" sz="900" b="1" spc="-11" dirty="0">
                <a:solidFill>
                  <a:schemeClr val="tx2"/>
                </a:solidFill>
                <a:latin typeface="Arial" panose="020B0604020202020204" pitchFamily="34" charset="0"/>
                <a:cs typeface="Arial" panose="020B0604020202020204" pitchFamily="34" charset="0"/>
              </a:rPr>
              <a:t>Amount </a:t>
            </a:r>
            <a:r>
              <a:rPr lang="en-US" sz="900" b="1" spc="-4" dirty="0">
                <a:solidFill>
                  <a:schemeClr val="tx2"/>
                </a:solidFill>
                <a:latin typeface="Arial" panose="020B0604020202020204" pitchFamily="34" charset="0"/>
                <a:cs typeface="Arial" panose="020B0604020202020204" pitchFamily="34" charset="0"/>
              </a:rPr>
              <a:t>based </a:t>
            </a:r>
            <a:r>
              <a:rPr lang="en-US" sz="900" b="1" dirty="0">
                <a:solidFill>
                  <a:schemeClr val="tx2"/>
                </a:solidFill>
                <a:latin typeface="Arial" panose="020B0604020202020204" pitchFamily="34" charset="0"/>
                <a:cs typeface="Arial" panose="020B0604020202020204" pitchFamily="34" charset="0"/>
              </a:rPr>
              <a:t>PO </a:t>
            </a:r>
            <a:r>
              <a:rPr lang="en-US" sz="900" spc="-4" dirty="0">
                <a:solidFill>
                  <a:schemeClr val="tx2"/>
                </a:solidFill>
                <a:latin typeface="Arial" panose="020B0604020202020204" pitchFamily="34" charset="0"/>
                <a:cs typeface="Arial" panose="020B0604020202020204" pitchFamily="34" charset="0"/>
              </a:rPr>
              <a:t>update the </a:t>
            </a:r>
            <a:r>
              <a:rPr lang="en-US" sz="900" spc="-8" dirty="0">
                <a:solidFill>
                  <a:schemeClr val="tx2"/>
                </a:solidFill>
                <a:latin typeface="Arial" panose="020B0604020202020204" pitchFamily="34" charset="0"/>
                <a:cs typeface="Arial" panose="020B0604020202020204" pitchFamily="34" charset="0"/>
              </a:rPr>
              <a:t>amount </a:t>
            </a:r>
            <a:r>
              <a:rPr lang="en-US" sz="900" spc="-4" dirty="0">
                <a:solidFill>
                  <a:schemeClr val="tx2"/>
                </a:solidFill>
                <a:latin typeface="Arial" panose="020B0604020202020204" pitchFamily="34" charset="0"/>
                <a:cs typeface="Arial" panose="020B0604020202020204" pitchFamily="34" charset="0"/>
              </a:rPr>
              <a:t>in </a:t>
            </a:r>
            <a:r>
              <a:rPr lang="en-US" sz="900" spc="-8" dirty="0">
                <a:solidFill>
                  <a:schemeClr val="tx2"/>
                </a:solidFill>
                <a:latin typeface="Arial" panose="020B0604020202020204" pitchFamily="34" charset="0"/>
                <a:cs typeface="Arial" panose="020B0604020202020204" pitchFamily="34" charset="0"/>
              </a:rPr>
              <a:t>the </a:t>
            </a:r>
            <a:r>
              <a:rPr lang="en-US" sz="900" spc="-4" dirty="0">
                <a:solidFill>
                  <a:schemeClr val="tx2"/>
                </a:solidFill>
                <a:latin typeface="Arial" panose="020B0604020202020204" pitchFamily="34" charset="0"/>
                <a:cs typeface="Arial" panose="020B0604020202020204" pitchFamily="34" charset="0"/>
              </a:rPr>
              <a:t>“</a:t>
            </a:r>
            <a:r>
              <a:rPr lang="en-US" sz="900" b="1" spc="-4" dirty="0">
                <a:solidFill>
                  <a:schemeClr val="tx2"/>
                </a:solidFill>
                <a:latin typeface="Arial" panose="020B0604020202020204" pitchFamily="34" charset="0"/>
                <a:cs typeface="Arial" panose="020B0604020202020204" pitchFamily="34" charset="0"/>
              </a:rPr>
              <a:t>Price</a:t>
            </a:r>
            <a:r>
              <a:rPr lang="en-US" sz="900" spc="-4" dirty="0">
                <a:solidFill>
                  <a:schemeClr val="tx2"/>
                </a:solidFill>
                <a:latin typeface="Arial" panose="020B0604020202020204" pitchFamily="34" charset="0"/>
                <a:cs typeface="Arial" panose="020B0604020202020204" pitchFamily="34" charset="0"/>
              </a:rPr>
              <a:t>” field with the </a:t>
            </a:r>
            <a:r>
              <a:rPr lang="en-US" sz="900" spc="-8" dirty="0">
                <a:solidFill>
                  <a:schemeClr val="tx2"/>
                </a:solidFill>
                <a:latin typeface="Arial" panose="020B0604020202020204" pitchFamily="34" charset="0"/>
                <a:cs typeface="Arial" panose="020B0604020202020204" pitchFamily="34" charset="0"/>
              </a:rPr>
              <a:t>amount you </a:t>
            </a:r>
            <a:r>
              <a:rPr lang="en-US" sz="900" spc="-4" dirty="0">
                <a:solidFill>
                  <a:schemeClr val="tx2"/>
                </a:solidFill>
                <a:latin typeface="Arial" panose="020B0604020202020204" pitchFamily="34" charset="0"/>
                <a:cs typeface="Arial" panose="020B0604020202020204" pitchFamily="34" charset="0"/>
              </a:rPr>
              <a:t>are invoicing. Delete </a:t>
            </a:r>
            <a:r>
              <a:rPr lang="en-US" sz="900" spc="-8" dirty="0">
                <a:solidFill>
                  <a:schemeClr val="tx2"/>
                </a:solidFill>
                <a:latin typeface="Arial" panose="020B0604020202020204" pitchFamily="34" charset="0"/>
                <a:cs typeface="Arial" panose="020B0604020202020204" pitchFamily="34" charset="0"/>
              </a:rPr>
              <a:t>the </a:t>
            </a:r>
            <a:r>
              <a:rPr lang="en-US" sz="900" spc="-4" dirty="0">
                <a:solidFill>
                  <a:schemeClr val="tx2"/>
                </a:solidFill>
                <a:latin typeface="Arial" panose="020B0604020202020204" pitchFamily="34" charset="0"/>
                <a:cs typeface="Arial" panose="020B0604020202020204" pitchFamily="34" charset="0"/>
              </a:rPr>
              <a:t>value </a:t>
            </a:r>
            <a:r>
              <a:rPr lang="en-US" sz="900" spc="-8" dirty="0">
                <a:solidFill>
                  <a:schemeClr val="tx2"/>
                </a:solidFill>
                <a:latin typeface="Arial" panose="020B0604020202020204" pitchFamily="34" charset="0"/>
                <a:cs typeface="Arial" panose="020B0604020202020204" pitchFamily="34" charset="0"/>
              </a:rPr>
              <a:t>shown and </a:t>
            </a:r>
            <a:r>
              <a:rPr lang="en-US" sz="900" spc="-4" dirty="0">
                <a:solidFill>
                  <a:schemeClr val="tx2"/>
                </a:solidFill>
                <a:latin typeface="Arial" panose="020B0604020202020204" pitchFamily="34" charset="0"/>
                <a:cs typeface="Arial" panose="020B0604020202020204" pitchFamily="34" charset="0"/>
              </a:rPr>
              <a:t>enter </a:t>
            </a:r>
            <a:r>
              <a:rPr lang="en-US" sz="900" spc="-8" dirty="0">
                <a:solidFill>
                  <a:schemeClr val="tx2"/>
                </a:solidFill>
                <a:latin typeface="Arial" panose="020B0604020202020204" pitchFamily="34" charset="0"/>
                <a:cs typeface="Arial" panose="020B0604020202020204" pitchFamily="34" charset="0"/>
              </a:rPr>
              <a:t>your </a:t>
            </a:r>
            <a:r>
              <a:rPr lang="en-US" sz="900" spc="-4" dirty="0">
                <a:solidFill>
                  <a:schemeClr val="tx2"/>
                </a:solidFill>
                <a:latin typeface="Arial" panose="020B0604020202020204" pitchFamily="34" charset="0"/>
                <a:cs typeface="Arial" panose="020B0604020202020204" pitchFamily="34" charset="0"/>
              </a:rPr>
              <a:t>invoice</a:t>
            </a:r>
            <a:r>
              <a:rPr lang="en-US" sz="900" spc="-26" dirty="0">
                <a:solidFill>
                  <a:schemeClr val="tx2"/>
                </a:solidFill>
                <a:latin typeface="Arial" panose="020B0604020202020204" pitchFamily="34" charset="0"/>
                <a:cs typeface="Arial" panose="020B0604020202020204" pitchFamily="34" charset="0"/>
              </a:rPr>
              <a:t> </a:t>
            </a:r>
            <a:r>
              <a:rPr lang="en-US" sz="900" spc="-4" dirty="0">
                <a:solidFill>
                  <a:schemeClr val="tx2"/>
                </a:solidFill>
                <a:latin typeface="Arial" panose="020B0604020202020204" pitchFamily="34" charset="0"/>
                <a:cs typeface="Arial" panose="020B0604020202020204" pitchFamily="34" charset="0"/>
              </a:rPr>
              <a:t>amount .</a:t>
            </a:r>
            <a:endParaRPr lang="en-US" sz="900" dirty="0">
              <a:solidFill>
                <a:schemeClr val="tx2"/>
              </a:solidFill>
              <a:latin typeface="Arial" panose="020B0604020202020204" pitchFamily="34" charset="0"/>
              <a:cs typeface="Arial" panose="020B0604020202020204" pitchFamily="34" charset="0"/>
            </a:endParaRPr>
          </a:p>
          <a:p>
            <a:pPr>
              <a:lnSpc>
                <a:spcPct val="100000"/>
              </a:lnSpc>
            </a:pPr>
            <a:endParaRPr lang="en-US" sz="900" dirty="0">
              <a:solidFill>
                <a:schemeClr val="tx2"/>
              </a:solidFill>
              <a:latin typeface="Arial" panose="020B0604020202020204" pitchFamily="34" charset="0"/>
              <a:cs typeface="Arial" panose="020B0604020202020204" pitchFamily="34" charset="0"/>
            </a:endParaRPr>
          </a:p>
          <a:p>
            <a:pPr marL="9525" marR="3810" algn="just"/>
            <a:r>
              <a:rPr lang="en-US" sz="900" dirty="0">
                <a:solidFill>
                  <a:schemeClr val="tx2"/>
                </a:solidFill>
                <a:latin typeface="Arial" panose="020B0604020202020204" pitchFamily="34" charset="0"/>
                <a:cs typeface="Arial" panose="020B0604020202020204" pitchFamily="34" charset="0"/>
              </a:rPr>
              <a:t>If </a:t>
            </a:r>
            <a:r>
              <a:rPr lang="en-US" sz="900" spc="-4" dirty="0">
                <a:solidFill>
                  <a:schemeClr val="tx2"/>
                </a:solidFill>
                <a:latin typeface="Arial" panose="020B0604020202020204" pitchFamily="34" charset="0"/>
                <a:cs typeface="Arial" panose="020B0604020202020204" pitchFamily="34" charset="0"/>
              </a:rPr>
              <a:t>applicable, in case </a:t>
            </a:r>
            <a:r>
              <a:rPr lang="en-US" sz="900" spc="-8" dirty="0">
                <a:solidFill>
                  <a:schemeClr val="tx2"/>
                </a:solidFill>
                <a:latin typeface="Arial" panose="020B0604020202020204" pitchFamily="34" charset="0"/>
                <a:cs typeface="Arial" panose="020B0604020202020204" pitchFamily="34" charset="0"/>
              </a:rPr>
              <a:t>of </a:t>
            </a:r>
            <a:r>
              <a:rPr lang="en-US" sz="900" dirty="0">
                <a:solidFill>
                  <a:schemeClr val="tx2"/>
                </a:solidFill>
                <a:latin typeface="Arial" panose="020B0604020202020204" pitchFamily="34" charset="0"/>
                <a:cs typeface="Arial" panose="020B0604020202020204" pitchFamily="34" charset="0"/>
              </a:rPr>
              <a:t>a </a:t>
            </a:r>
            <a:r>
              <a:rPr lang="en-US" sz="900" b="1" spc="-4" dirty="0">
                <a:solidFill>
                  <a:schemeClr val="tx2"/>
                </a:solidFill>
                <a:latin typeface="Arial" panose="020B0604020202020204" pitchFamily="34" charset="0"/>
                <a:cs typeface="Arial" panose="020B0604020202020204" pitchFamily="34" charset="0"/>
              </a:rPr>
              <a:t>Quantity based </a:t>
            </a:r>
            <a:r>
              <a:rPr lang="en-US" sz="900" b="1" dirty="0">
                <a:solidFill>
                  <a:schemeClr val="tx2"/>
                </a:solidFill>
                <a:latin typeface="Arial" panose="020B0604020202020204" pitchFamily="34" charset="0"/>
                <a:cs typeface="Arial" panose="020B0604020202020204" pitchFamily="34" charset="0"/>
              </a:rPr>
              <a:t>PO </a:t>
            </a:r>
            <a:r>
              <a:rPr lang="en-US" sz="900" spc="-8" dirty="0">
                <a:solidFill>
                  <a:schemeClr val="tx2"/>
                </a:solidFill>
                <a:latin typeface="Arial" panose="020B0604020202020204" pitchFamily="34" charset="0"/>
                <a:cs typeface="Arial" panose="020B0604020202020204" pitchFamily="34" charset="0"/>
              </a:rPr>
              <a:t>update </a:t>
            </a:r>
            <a:r>
              <a:rPr lang="en-US" sz="900" spc="-4" dirty="0">
                <a:solidFill>
                  <a:schemeClr val="tx2"/>
                </a:solidFill>
                <a:latin typeface="Arial" panose="020B0604020202020204" pitchFamily="34" charset="0"/>
                <a:cs typeface="Arial" panose="020B0604020202020204" pitchFamily="34" charset="0"/>
              </a:rPr>
              <a:t>the quantity in </a:t>
            </a:r>
            <a:r>
              <a:rPr lang="en-US" sz="900" spc="-8" dirty="0">
                <a:solidFill>
                  <a:schemeClr val="tx2"/>
                </a:solidFill>
                <a:latin typeface="Arial" panose="020B0604020202020204" pitchFamily="34" charset="0"/>
                <a:cs typeface="Arial" panose="020B0604020202020204" pitchFamily="34" charset="0"/>
              </a:rPr>
              <a:t>the “</a:t>
            </a:r>
            <a:r>
              <a:rPr lang="en-US" sz="900" b="1" spc="-8" dirty="0">
                <a:solidFill>
                  <a:schemeClr val="tx2"/>
                </a:solidFill>
                <a:latin typeface="Arial" panose="020B0604020202020204" pitchFamily="34" charset="0"/>
                <a:cs typeface="Arial" panose="020B0604020202020204" pitchFamily="34" charset="0"/>
              </a:rPr>
              <a:t>Qty</a:t>
            </a:r>
            <a:r>
              <a:rPr lang="en-US" sz="900" spc="-8" dirty="0">
                <a:solidFill>
                  <a:schemeClr val="tx2"/>
                </a:solidFill>
                <a:latin typeface="Arial" panose="020B0604020202020204" pitchFamily="34" charset="0"/>
                <a:cs typeface="Arial" panose="020B0604020202020204" pitchFamily="34" charset="0"/>
              </a:rPr>
              <a:t>” </a:t>
            </a:r>
            <a:r>
              <a:rPr lang="en-US" sz="900" spc="-4" dirty="0">
                <a:solidFill>
                  <a:schemeClr val="tx2"/>
                </a:solidFill>
                <a:latin typeface="Arial" panose="020B0604020202020204" pitchFamily="34" charset="0"/>
                <a:cs typeface="Arial" panose="020B0604020202020204" pitchFamily="34" charset="0"/>
              </a:rPr>
              <a:t>field with </a:t>
            </a:r>
            <a:r>
              <a:rPr lang="en-US" sz="900" spc="-8" dirty="0">
                <a:solidFill>
                  <a:schemeClr val="tx2"/>
                </a:solidFill>
                <a:latin typeface="Arial" panose="020B0604020202020204" pitchFamily="34" charset="0"/>
                <a:cs typeface="Arial" panose="020B0604020202020204" pitchFamily="34" charset="0"/>
              </a:rPr>
              <a:t>the </a:t>
            </a:r>
            <a:r>
              <a:rPr lang="en-US" sz="900" spc="-4" dirty="0">
                <a:solidFill>
                  <a:schemeClr val="tx2"/>
                </a:solidFill>
                <a:latin typeface="Arial" panose="020B0604020202020204" pitchFamily="34" charset="0"/>
                <a:cs typeface="Arial" panose="020B0604020202020204" pitchFamily="34" charset="0"/>
              </a:rPr>
              <a:t>quantity </a:t>
            </a:r>
            <a:r>
              <a:rPr lang="en-US" sz="900" spc="-8" dirty="0">
                <a:solidFill>
                  <a:schemeClr val="tx2"/>
                </a:solidFill>
                <a:latin typeface="Arial" panose="020B0604020202020204" pitchFamily="34" charset="0"/>
                <a:cs typeface="Arial" panose="020B0604020202020204" pitchFamily="34" charset="0"/>
              </a:rPr>
              <a:t>you </a:t>
            </a:r>
            <a:r>
              <a:rPr lang="en-US" sz="900" spc="-4" dirty="0">
                <a:solidFill>
                  <a:schemeClr val="tx2"/>
                </a:solidFill>
                <a:latin typeface="Arial" panose="020B0604020202020204" pitchFamily="34" charset="0"/>
                <a:cs typeface="Arial" panose="020B0604020202020204" pitchFamily="34" charset="0"/>
              </a:rPr>
              <a:t>are invoicing.</a:t>
            </a:r>
            <a:endParaRPr lang="en-US" sz="900" dirty="0">
              <a:solidFill>
                <a:schemeClr val="tx2"/>
              </a:solidFill>
              <a:latin typeface="Arial" panose="020B0604020202020204" pitchFamily="34" charset="0"/>
              <a:cs typeface="Arial" panose="020B0604020202020204" pitchFamily="34" charset="0"/>
            </a:endParaRPr>
          </a:p>
        </p:txBody>
      </p:sp>
      <p:cxnSp>
        <p:nvCxnSpPr>
          <p:cNvPr id="46" name="Gerade Verbindung mit Pfeil 45">
            <a:extLst>
              <a:ext uri="{FF2B5EF4-FFF2-40B4-BE49-F238E27FC236}">
                <a16:creationId xmlns:a16="http://schemas.microsoft.com/office/drawing/2014/main" id="{338D2FC3-B8CD-422B-9628-F38E80A03CF7}"/>
              </a:ext>
            </a:extLst>
          </p:cNvPr>
          <p:cNvCxnSpPr>
            <a:cxnSpLocks/>
          </p:cNvCxnSpPr>
          <p:nvPr/>
        </p:nvCxnSpPr>
        <p:spPr>
          <a:xfrm flipH="1" flipV="1">
            <a:off x="6011339" y="1910896"/>
            <a:ext cx="844373" cy="1536640"/>
          </a:xfrm>
          <a:prstGeom prst="straightConnector1">
            <a:avLst/>
          </a:prstGeom>
          <a:ln w="41275">
            <a:solidFill>
              <a:srgbClr val="D42B1E"/>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uppieren 43">
            <a:extLst>
              <a:ext uri="{FF2B5EF4-FFF2-40B4-BE49-F238E27FC236}">
                <a16:creationId xmlns:a16="http://schemas.microsoft.com/office/drawing/2014/main" id="{0EFC68DA-44AB-43E7-85A1-CCB4D5205958}"/>
              </a:ext>
            </a:extLst>
          </p:cNvPr>
          <p:cNvGrpSpPr/>
          <p:nvPr/>
        </p:nvGrpSpPr>
        <p:grpSpPr>
          <a:xfrm>
            <a:off x="6638176" y="3232604"/>
            <a:ext cx="2065945" cy="1279960"/>
            <a:chOff x="6638771" y="3498095"/>
            <a:chExt cx="1998266" cy="1279960"/>
          </a:xfrm>
        </p:grpSpPr>
        <p:sp>
          <p:nvSpPr>
            <p:cNvPr id="16" name="object 19">
              <a:extLst>
                <a:ext uri="{FF2B5EF4-FFF2-40B4-BE49-F238E27FC236}">
                  <a16:creationId xmlns:a16="http://schemas.microsoft.com/office/drawing/2014/main" id="{D6119483-BC8E-4B21-A22D-A8EC0E38F672}"/>
                </a:ext>
              </a:extLst>
            </p:cNvPr>
            <p:cNvSpPr/>
            <p:nvPr/>
          </p:nvSpPr>
          <p:spPr>
            <a:xfrm>
              <a:off x="6857436" y="3713026"/>
              <a:ext cx="1779601" cy="1065029"/>
            </a:xfrm>
            <a:custGeom>
              <a:avLst/>
              <a:gdLst/>
              <a:ahLst/>
              <a:cxnLst/>
              <a:rect l="l" t="t" r="r" b="b"/>
              <a:pathLst>
                <a:path w="2153920" h="966470">
                  <a:moveTo>
                    <a:pt x="0" y="0"/>
                  </a:moveTo>
                  <a:lnTo>
                    <a:pt x="2153412" y="0"/>
                  </a:lnTo>
                  <a:lnTo>
                    <a:pt x="2153412" y="966216"/>
                  </a:lnTo>
                  <a:lnTo>
                    <a:pt x="0" y="966216"/>
                  </a:lnTo>
                  <a:lnTo>
                    <a:pt x="0" y="0"/>
                  </a:lnTo>
                  <a:close/>
                </a:path>
              </a:pathLst>
            </a:custGeom>
            <a:solidFill>
              <a:srgbClr val="D42B1E"/>
            </a:solidFill>
            <a:effectLst>
              <a:outerShdw blurRad="50800" dist="38100" dir="2700000" algn="tl" rotWithShape="0">
                <a:prstClr val="black">
                  <a:alpha val="40000"/>
                </a:prstClr>
              </a:outerShdw>
            </a:effectLst>
          </p:spPr>
          <p:txBody>
            <a:bodyPr wrap="square" lIns="0" tIns="0" rIns="0" bIns="0" rtlCol="0" anchor="ctr"/>
            <a:lstStyle/>
            <a:p>
              <a:pPr algn="ctr"/>
              <a:r>
                <a:rPr lang="en-US" sz="900" spc="-4" dirty="0">
                  <a:solidFill>
                    <a:srgbClr val="FFFFFF"/>
                  </a:solidFill>
                  <a:latin typeface="Calibri"/>
                  <a:cs typeface="Calibri"/>
                </a:rPr>
                <a:t>Note: I</a:t>
              </a:r>
              <a:r>
                <a:rPr lang="en-US" sz="900" spc="-8" dirty="0">
                  <a:solidFill>
                    <a:srgbClr val="FFFFFF"/>
                  </a:solidFill>
                  <a:latin typeface="Calibri"/>
                  <a:cs typeface="Calibri"/>
                </a:rPr>
                <a:t>f you do not wish to include a particular order line in the current invoice, please remove this order line by removing the line by clicking on the red X.</a:t>
              </a:r>
              <a:endParaRPr sz="1013" dirty="0"/>
            </a:p>
          </p:txBody>
        </p:sp>
        <p:grpSp>
          <p:nvGrpSpPr>
            <p:cNvPr id="43" name="Gruppieren 42">
              <a:extLst>
                <a:ext uri="{FF2B5EF4-FFF2-40B4-BE49-F238E27FC236}">
                  <a16:creationId xmlns:a16="http://schemas.microsoft.com/office/drawing/2014/main" id="{559E560F-D5FF-4270-851B-00D8AB2F11DD}"/>
                </a:ext>
              </a:extLst>
            </p:cNvPr>
            <p:cNvGrpSpPr/>
            <p:nvPr/>
          </p:nvGrpSpPr>
          <p:grpSpPr>
            <a:xfrm>
              <a:off x="6638771" y="3498095"/>
              <a:ext cx="362426" cy="339566"/>
              <a:chOff x="6638771" y="3498095"/>
              <a:chExt cx="362426" cy="339566"/>
            </a:xfrm>
          </p:grpSpPr>
          <p:sp>
            <p:nvSpPr>
              <p:cNvPr id="18" name="object 21">
                <a:extLst>
                  <a:ext uri="{FF2B5EF4-FFF2-40B4-BE49-F238E27FC236}">
                    <a16:creationId xmlns:a16="http://schemas.microsoft.com/office/drawing/2014/main" id="{55F58972-8E54-4A72-B29E-BDC93F43E123}"/>
                  </a:ext>
                </a:extLst>
              </p:cNvPr>
              <p:cNvSpPr/>
              <p:nvPr/>
            </p:nvSpPr>
            <p:spPr>
              <a:xfrm>
                <a:off x="6638771" y="3498095"/>
                <a:ext cx="362426" cy="339566"/>
              </a:xfrm>
              <a:custGeom>
                <a:avLst/>
                <a:gdLst/>
                <a:ahLst/>
                <a:cxnLst/>
                <a:rect l="l" t="t" r="r" b="b"/>
                <a:pathLst>
                  <a:path w="483234" h="452754">
                    <a:moveTo>
                      <a:pt x="241554" y="0"/>
                    </a:moveTo>
                    <a:lnTo>
                      <a:pt x="192874" y="4597"/>
                    </a:lnTo>
                    <a:lnTo>
                      <a:pt x="147532" y="17784"/>
                    </a:lnTo>
                    <a:lnTo>
                      <a:pt x="106501" y="38649"/>
                    </a:lnTo>
                    <a:lnTo>
                      <a:pt x="70751" y="66284"/>
                    </a:lnTo>
                    <a:lnTo>
                      <a:pt x="41255" y="99778"/>
                    </a:lnTo>
                    <a:lnTo>
                      <a:pt x="18983" y="138220"/>
                    </a:lnTo>
                    <a:lnTo>
                      <a:pt x="4907" y="180702"/>
                    </a:lnTo>
                    <a:lnTo>
                      <a:pt x="0" y="226313"/>
                    </a:lnTo>
                    <a:lnTo>
                      <a:pt x="4907" y="271925"/>
                    </a:lnTo>
                    <a:lnTo>
                      <a:pt x="18983" y="314407"/>
                    </a:lnTo>
                    <a:lnTo>
                      <a:pt x="41255" y="352849"/>
                    </a:lnTo>
                    <a:lnTo>
                      <a:pt x="70751" y="386343"/>
                    </a:lnTo>
                    <a:lnTo>
                      <a:pt x="106501" y="413978"/>
                    </a:lnTo>
                    <a:lnTo>
                      <a:pt x="147532" y="434843"/>
                    </a:lnTo>
                    <a:lnTo>
                      <a:pt x="192874" y="448030"/>
                    </a:lnTo>
                    <a:lnTo>
                      <a:pt x="241554" y="452627"/>
                    </a:lnTo>
                    <a:lnTo>
                      <a:pt x="290233" y="448030"/>
                    </a:lnTo>
                    <a:lnTo>
                      <a:pt x="335575" y="434843"/>
                    </a:lnTo>
                    <a:lnTo>
                      <a:pt x="376606" y="413978"/>
                    </a:lnTo>
                    <a:lnTo>
                      <a:pt x="412356" y="386343"/>
                    </a:lnTo>
                    <a:lnTo>
                      <a:pt x="441852" y="352849"/>
                    </a:lnTo>
                    <a:lnTo>
                      <a:pt x="464124" y="314407"/>
                    </a:lnTo>
                    <a:lnTo>
                      <a:pt x="478200" y="271925"/>
                    </a:lnTo>
                    <a:lnTo>
                      <a:pt x="483108" y="226313"/>
                    </a:lnTo>
                    <a:lnTo>
                      <a:pt x="478200" y="180702"/>
                    </a:lnTo>
                    <a:lnTo>
                      <a:pt x="464124" y="138220"/>
                    </a:lnTo>
                    <a:lnTo>
                      <a:pt x="441852" y="99778"/>
                    </a:lnTo>
                    <a:lnTo>
                      <a:pt x="412356" y="66284"/>
                    </a:lnTo>
                    <a:lnTo>
                      <a:pt x="376606" y="38649"/>
                    </a:lnTo>
                    <a:lnTo>
                      <a:pt x="335575" y="17784"/>
                    </a:lnTo>
                    <a:lnTo>
                      <a:pt x="290233" y="4597"/>
                    </a:lnTo>
                    <a:lnTo>
                      <a:pt x="241554" y="0"/>
                    </a:lnTo>
                    <a:close/>
                  </a:path>
                </a:pathLst>
              </a:custGeom>
              <a:solidFill>
                <a:srgbClr val="F1A7A0"/>
              </a:solidFill>
            </p:spPr>
            <p:txBody>
              <a:bodyPr wrap="square" lIns="0" tIns="0" rIns="0" bIns="0" rtlCol="0"/>
              <a:lstStyle/>
              <a:p>
                <a:endParaRPr sz="1013"/>
              </a:p>
            </p:txBody>
          </p:sp>
          <p:sp>
            <p:nvSpPr>
              <p:cNvPr id="19" name="object 22">
                <a:extLst>
                  <a:ext uri="{FF2B5EF4-FFF2-40B4-BE49-F238E27FC236}">
                    <a16:creationId xmlns:a16="http://schemas.microsoft.com/office/drawing/2014/main" id="{A114BD94-45CB-4BFA-ADF0-3A3A48EF86E0}"/>
                  </a:ext>
                </a:extLst>
              </p:cNvPr>
              <p:cNvSpPr/>
              <p:nvPr/>
            </p:nvSpPr>
            <p:spPr>
              <a:xfrm>
                <a:off x="6756499" y="3591821"/>
                <a:ext cx="233363" cy="242411"/>
              </a:xfrm>
              <a:custGeom>
                <a:avLst/>
                <a:gdLst/>
                <a:ahLst/>
                <a:cxnLst/>
                <a:rect l="l" t="t" r="r" b="b"/>
                <a:pathLst>
                  <a:path w="311150" h="323214">
                    <a:moveTo>
                      <a:pt x="84709" y="0"/>
                    </a:moveTo>
                    <a:lnTo>
                      <a:pt x="51820" y="6279"/>
                    </a:lnTo>
                    <a:lnTo>
                      <a:pt x="24885" y="23377"/>
                    </a:lnTo>
                    <a:lnTo>
                      <a:pt x="6684" y="48681"/>
                    </a:lnTo>
                    <a:lnTo>
                      <a:pt x="0" y="79578"/>
                    </a:lnTo>
                    <a:lnTo>
                      <a:pt x="766" y="87749"/>
                    </a:lnTo>
                    <a:lnTo>
                      <a:pt x="4868" y="105541"/>
                    </a:lnTo>
                    <a:lnTo>
                      <a:pt x="15007" y="130047"/>
                    </a:lnTo>
                    <a:lnTo>
                      <a:pt x="33883" y="158356"/>
                    </a:lnTo>
                    <a:lnTo>
                      <a:pt x="39006" y="168531"/>
                    </a:lnTo>
                    <a:lnTo>
                      <a:pt x="41189" y="180044"/>
                    </a:lnTo>
                    <a:lnTo>
                      <a:pt x="41623" y="189467"/>
                    </a:lnTo>
                    <a:lnTo>
                      <a:pt x="41503" y="193370"/>
                    </a:lnTo>
                    <a:lnTo>
                      <a:pt x="37274" y="193370"/>
                    </a:lnTo>
                    <a:lnTo>
                      <a:pt x="35585" y="194970"/>
                    </a:lnTo>
                    <a:lnTo>
                      <a:pt x="35585" y="199745"/>
                    </a:lnTo>
                    <a:lnTo>
                      <a:pt x="41503" y="205308"/>
                    </a:lnTo>
                    <a:lnTo>
                      <a:pt x="41503" y="206908"/>
                    </a:lnTo>
                    <a:lnTo>
                      <a:pt x="37274" y="206908"/>
                    </a:lnTo>
                    <a:lnTo>
                      <a:pt x="35585" y="209295"/>
                    </a:lnTo>
                    <a:lnTo>
                      <a:pt x="35585" y="213271"/>
                    </a:lnTo>
                    <a:lnTo>
                      <a:pt x="41503" y="218846"/>
                    </a:lnTo>
                    <a:lnTo>
                      <a:pt x="41503" y="220433"/>
                    </a:lnTo>
                    <a:lnTo>
                      <a:pt x="37274" y="220433"/>
                    </a:lnTo>
                    <a:lnTo>
                      <a:pt x="35585" y="222821"/>
                    </a:lnTo>
                    <a:lnTo>
                      <a:pt x="35585" y="227596"/>
                    </a:lnTo>
                    <a:lnTo>
                      <a:pt x="37274" y="228384"/>
                    </a:lnTo>
                    <a:lnTo>
                      <a:pt x="36423" y="228384"/>
                    </a:lnTo>
                    <a:lnTo>
                      <a:pt x="41503" y="232371"/>
                    </a:lnTo>
                    <a:lnTo>
                      <a:pt x="41503" y="237147"/>
                    </a:lnTo>
                    <a:lnTo>
                      <a:pt x="43205" y="239534"/>
                    </a:lnTo>
                    <a:lnTo>
                      <a:pt x="44894" y="240322"/>
                    </a:lnTo>
                    <a:lnTo>
                      <a:pt x="44894" y="241122"/>
                    </a:lnTo>
                    <a:lnTo>
                      <a:pt x="46596" y="242709"/>
                    </a:lnTo>
                    <a:lnTo>
                      <a:pt x="45745" y="243509"/>
                    </a:lnTo>
                    <a:lnTo>
                      <a:pt x="131305" y="323087"/>
                    </a:lnTo>
                    <a:lnTo>
                      <a:pt x="179097" y="309411"/>
                    </a:lnTo>
                    <a:lnTo>
                      <a:pt x="222090" y="287218"/>
                    </a:lnTo>
                    <a:lnTo>
                      <a:pt x="259146" y="257539"/>
                    </a:lnTo>
                    <a:lnTo>
                      <a:pt x="289127" y="221404"/>
                    </a:lnTo>
                    <a:lnTo>
                      <a:pt x="310896" y="179844"/>
                    </a:lnTo>
                    <a:lnTo>
                      <a:pt x="151638" y="31038"/>
                    </a:lnTo>
                    <a:lnTo>
                      <a:pt x="138558" y="18130"/>
                    </a:lnTo>
                    <a:lnTo>
                      <a:pt x="122621" y="8356"/>
                    </a:lnTo>
                    <a:lnTo>
                      <a:pt x="104460" y="2163"/>
                    </a:lnTo>
                    <a:lnTo>
                      <a:pt x="84709" y="0"/>
                    </a:lnTo>
                    <a:close/>
                  </a:path>
                </a:pathLst>
              </a:custGeom>
              <a:solidFill>
                <a:srgbClr val="9F1F15"/>
              </a:solidFill>
            </p:spPr>
            <p:txBody>
              <a:bodyPr wrap="square" lIns="0" tIns="0" rIns="0" bIns="0" rtlCol="0"/>
              <a:lstStyle/>
              <a:p>
                <a:endParaRPr sz="1013"/>
              </a:p>
            </p:txBody>
          </p:sp>
          <p:sp>
            <p:nvSpPr>
              <p:cNvPr id="20" name="object 23">
                <a:extLst>
                  <a:ext uri="{FF2B5EF4-FFF2-40B4-BE49-F238E27FC236}">
                    <a16:creationId xmlns:a16="http://schemas.microsoft.com/office/drawing/2014/main" id="{313E8103-B187-4CE6-AD9B-2A608562AAC4}"/>
                  </a:ext>
                </a:extLst>
              </p:cNvPr>
              <p:cNvSpPr/>
              <p:nvPr/>
            </p:nvSpPr>
            <p:spPr>
              <a:xfrm>
                <a:off x="6789650" y="3767843"/>
                <a:ext cx="59531" cy="8096"/>
              </a:xfrm>
              <a:custGeom>
                <a:avLst/>
                <a:gdLst/>
                <a:ahLst/>
                <a:cxnLst/>
                <a:rect l="l" t="t" r="r" b="b"/>
                <a:pathLst>
                  <a:path w="79375" h="10795">
                    <a:moveTo>
                      <a:pt x="76720" y="0"/>
                    </a:moveTo>
                    <a:lnTo>
                      <a:pt x="2527" y="0"/>
                    </a:lnTo>
                    <a:lnTo>
                      <a:pt x="0" y="2463"/>
                    </a:lnTo>
                    <a:lnTo>
                      <a:pt x="0" y="8204"/>
                    </a:lnTo>
                    <a:lnTo>
                      <a:pt x="2527" y="10668"/>
                    </a:lnTo>
                    <a:lnTo>
                      <a:pt x="76720" y="10668"/>
                    </a:lnTo>
                    <a:lnTo>
                      <a:pt x="79247" y="8204"/>
                    </a:lnTo>
                    <a:lnTo>
                      <a:pt x="79247" y="2463"/>
                    </a:lnTo>
                    <a:lnTo>
                      <a:pt x="76720" y="0"/>
                    </a:lnTo>
                    <a:close/>
                  </a:path>
                </a:pathLst>
              </a:custGeom>
              <a:solidFill>
                <a:srgbClr val="2C5770"/>
              </a:solidFill>
            </p:spPr>
            <p:txBody>
              <a:bodyPr wrap="square" lIns="0" tIns="0" rIns="0" bIns="0" rtlCol="0"/>
              <a:lstStyle/>
              <a:p>
                <a:endParaRPr sz="1013"/>
              </a:p>
            </p:txBody>
          </p:sp>
          <p:sp>
            <p:nvSpPr>
              <p:cNvPr id="21" name="object 24">
                <a:extLst>
                  <a:ext uri="{FF2B5EF4-FFF2-40B4-BE49-F238E27FC236}">
                    <a16:creationId xmlns:a16="http://schemas.microsoft.com/office/drawing/2014/main" id="{2328B570-F852-4FC6-8DB7-E7F9CCFF6C62}"/>
                  </a:ext>
                </a:extLst>
              </p:cNvPr>
              <p:cNvSpPr/>
              <p:nvPr/>
            </p:nvSpPr>
            <p:spPr>
              <a:xfrm>
                <a:off x="6756499" y="3592966"/>
                <a:ext cx="125730" cy="144304"/>
              </a:xfrm>
              <a:custGeom>
                <a:avLst/>
                <a:gdLst/>
                <a:ahLst/>
                <a:cxnLst/>
                <a:rect l="l" t="t" r="r" b="b"/>
                <a:pathLst>
                  <a:path w="167640" h="192404">
                    <a:moveTo>
                      <a:pt x="83820" y="0"/>
                    </a:moveTo>
                    <a:lnTo>
                      <a:pt x="51274" y="6235"/>
                    </a:lnTo>
                    <a:lnTo>
                      <a:pt x="24622" y="23212"/>
                    </a:lnTo>
                    <a:lnTo>
                      <a:pt x="6613" y="48338"/>
                    </a:lnTo>
                    <a:lnTo>
                      <a:pt x="0" y="79019"/>
                    </a:lnTo>
                    <a:lnTo>
                      <a:pt x="759" y="87131"/>
                    </a:lnTo>
                    <a:lnTo>
                      <a:pt x="4819" y="104800"/>
                    </a:lnTo>
                    <a:lnTo>
                      <a:pt x="14851" y="129136"/>
                    </a:lnTo>
                    <a:lnTo>
                      <a:pt x="33528" y="157251"/>
                    </a:lnTo>
                    <a:lnTo>
                      <a:pt x="38832" y="164459"/>
                    </a:lnTo>
                    <a:lnTo>
                      <a:pt x="41386" y="170484"/>
                    </a:lnTo>
                    <a:lnTo>
                      <a:pt x="41896" y="178586"/>
                    </a:lnTo>
                    <a:lnTo>
                      <a:pt x="41071" y="192023"/>
                    </a:lnTo>
                    <a:lnTo>
                      <a:pt x="126568" y="192023"/>
                    </a:lnTo>
                    <a:lnTo>
                      <a:pt x="152788" y="129136"/>
                    </a:lnTo>
                    <a:lnTo>
                      <a:pt x="162820" y="104800"/>
                    </a:lnTo>
                    <a:lnTo>
                      <a:pt x="166880" y="87131"/>
                    </a:lnTo>
                    <a:lnTo>
                      <a:pt x="167640" y="79019"/>
                    </a:lnTo>
                    <a:lnTo>
                      <a:pt x="161026" y="48338"/>
                    </a:lnTo>
                    <a:lnTo>
                      <a:pt x="143017" y="23212"/>
                    </a:lnTo>
                    <a:lnTo>
                      <a:pt x="116365" y="6235"/>
                    </a:lnTo>
                    <a:lnTo>
                      <a:pt x="83820" y="0"/>
                    </a:lnTo>
                    <a:close/>
                  </a:path>
                </a:pathLst>
              </a:custGeom>
              <a:solidFill>
                <a:srgbClr val="DAE2F3"/>
              </a:solidFill>
            </p:spPr>
            <p:txBody>
              <a:bodyPr wrap="square" lIns="0" tIns="0" rIns="0" bIns="0" rtlCol="0"/>
              <a:lstStyle/>
              <a:p>
                <a:endParaRPr sz="1013"/>
              </a:p>
            </p:txBody>
          </p:sp>
          <p:sp>
            <p:nvSpPr>
              <p:cNvPr id="22" name="object 25">
                <a:extLst>
                  <a:ext uri="{FF2B5EF4-FFF2-40B4-BE49-F238E27FC236}">
                    <a16:creationId xmlns:a16="http://schemas.microsoft.com/office/drawing/2014/main" id="{491B4B22-48DA-4A18-A434-89DD90473EB7}"/>
                  </a:ext>
                </a:extLst>
              </p:cNvPr>
              <p:cNvSpPr/>
              <p:nvPr/>
            </p:nvSpPr>
            <p:spPr>
              <a:xfrm>
                <a:off x="6756499" y="3591821"/>
                <a:ext cx="62865" cy="145256"/>
              </a:xfrm>
              <a:custGeom>
                <a:avLst/>
                <a:gdLst/>
                <a:ahLst/>
                <a:cxnLst/>
                <a:rect l="l" t="t" r="r" b="b"/>
                <a:pathLst>
                  <a:path w="83820" h="193675">
                    <a:moveTo>
                      <a:pt x="83820" y="0"/>
                    </a:moveTo>
                    <a:lnTo>
                      <a:pt x="51274" y="6284"/>
                    </a:lnTo>
                    <a:lnTo>
                      <a:pt x="24622" y="23396"/>
                    </a:lnTo>
                    <a:lnTo>
                      <a:pt x="6613" y="48723"/>
                    </a:lnTo>
                    <a:lnTo>
                      <a:pt x="0" y="79654"/>
                    </a:lnTo>
                    <a:lnTo>
                      <a:pt x="759" y="87824"/>
                    </a:lnTo>
                    <a:lnTo>
                      <a:pt x="4819" y="105630"/>
                    </a:lnTo>
                    <a:lnTo>
                      <a:pt x="14851" y="130158"/>
                    </a:lnTo>
                    <a:lnTo>
                      <a:pt x="33528" y="158495"/>
                    </a:lnTo>
                    <a:lnTo>
                      <a:pt x="38832" y="165765"/>
                    </a:lnTo>
                    <a:lnTo>
                      <a:pt x="41386" y="171840"/>
                    </a:lnTo>
                    <a:lnTo>
                      <a:pt x="41896" y="180005"/>
                    </a:lnTo>
                    <a:lnTo>
                      <a:pt x="41071" y="193547"/>
                    </a:lnTo>
                    <a:lnTo>
                      <a:pt x="83820" y="193547"/>
                    </a:lnTo>
                    <a:lnTo>
                      <a:pt x="83820" y="0"/>
                    </a:lnTo>
                    <a:close/>
                  </a:path>
                </a:pathLst>
              </a:custGeom>
              <a:solidFill>
                <a:srgbClr val="FFFFFF"/>
              </a:solidFill>
            </p:spPr>
            <p:txBody>
              <a:bodyPr wrap="square" lIns="0" tIns="0" rIns="0" bIns="0" rtlCol="0"/>
              <a:lstStyle/>
              <a:p>
                <a:endParaRPr sz="1013"/>
              </a:p>
            </p:txBody>
          </p:sp>
          <p:sp>
            <p:nvSpPr>
              <p:cNvPr id="23" name="object 26">
                <a:extLst>
                  <a:ext uri="{FF2B5EF4-FFF2-40B4-BE49-F238E27FC236}">
                    <a16:creationId xmlns:a16="http://schemas.microsoft.com/office/drawing/2014/main" id="{42CC967B-E321-4E18-A73D-02DD8122238A}"/>
                  </a:ext>
                </a:extLst>
              </p:cNvPr>
              <p:cNvSpPr/>
              <p:nvPr/>
            </p:nvSpPr>
            <p:spPr>
              <a:xfrm>
                <a:off x="6819365" y="3604394"/>
                <a:ext cx="50483" cy="47149"/>
              </a:xfrm>
              <a:custGeom>
                <a:avLst/>
                <a:gdLst/>
                <a:ahLst/>
                <a:cxnLst/>
                <a:rect l="l" t="t" r="r" b="b"/>
                <a:pathLst>
                  <a:path w="67309" h="62864">
                    <a:moveTo>
                      <a:pt x="0" y="0"/>
                    </a:moveTo>
                    <a:lnTo>
                      <a:pt x="0" y="7124"/>
                    </a:lnTo>
                    <a:lnTo>
                      <a:pt x="23250" y="11547"/>
                    </a:lnTo>
                    <a:lnTo>
                      <a:pt x="42121" y="23531"/>
                    </a:lnTo>
                    <a:lnTo>
                      <a:pt x="54783" y="41152"/>
                    </a:lnTo>
                    <a:lnTo>
                      <a:pt x="59410" y="62484"/>
                    </a:lnTo>
                    <a:lnTo>
                      <a:pt x="67055" y="62484"/>
                    </a:lnTo>
                    <a:lnTo>
                      <a:pt x="61830" y="38372"/>
                    </a:lnTo>
                    <a:lnTo>
                      <a:pt x="47534" y="18488"/>
                    </a:lnTo>
                    <a:lnTo>
                      <a:pt x="26234" y="4980"/>
                    </a:lnTo>
                    <a:lnTo>
                      <a:pt x="0" y="0"/>
                    </a:lnTo>
                    <a:close/>
                  </a:path>
                </a:pathLst>
              </a:custGeom>
              <a:solidFill>
                <a:srgbClr val="FFFFFF"/>
              </a:solidFill>
            </p:spPr>
            <p:txBody>
              <a:bodyPr wrap="square" lIns="0" tIns="0" rIns="0" bIns="0" rtlCol="0"/>
              <a:lstStyle/>
              <a:p>
                <a:endParaRPr sz="1013"/>
              </a:p>
            </p:txBody>
          </p:sp>
          <p:sp>
            <p:nvSpPr>
              <p:cNvPr id="24" name="object 27">
                <a:extLst>
                  <a:ext uri="{FF2B5EF4-FFF2-40B4-BE49-F238E27FC236}">
                    <a16:creationId xmlns:a16="http://schemas.microsoft.com/office/drawing/2014/main" id="{E070A7A6-92D2-401E-B7B8-B8F5943443D8}"/>
                  </a:ext>
                </a:extLst>
              </p:cNvPr>
              <p:cNvSpPr/>
              <p:nvPr/>
            </p:nvSpPr>
            <p:spPr>
              <a:xfrm>
                <a:off x="6828513" y="3679832"/>
                <a:ext cx="16193" cy="61913"/>
              </a:xfrm>
              <a:custGeom>
                <a:avLst/>
                <a:gdLst/>
                <a:ahLst/>
                <a:cxnLst/>
                <a:rect l="l" t="t" r="r" b="b"/>
                <a:pathLst>
                  <a:path w="21590" h="82550">
                    <a:moveTo>
                      <a:pt x="13982" y="0"/>
                    </a:moveTo>
                    <a:lnTo>
                      <a:pt x="0" y="81635"/>
                    </a:lnTo>
                    <a:lnTo>
                      <a:pt x="7340" y="82296"/>
                    </a:lnTo>
                    <a:lnTo>
                      <a:pt x="21335" y="660"/>
                    </a:lnTo>
                    <a:lnTo>
                      <a:pt x="13982" y="0"/>
                    </a:lnTo>
                    <a:close/>
                  </a:path>
                </a:pathLst>
              </a:custGeom>
              <a:solidFill>
                <a:srgbClr val="0E2F3E"/>
              </a:solidFill>
            </p:spPr>
            <p:txBody>
              <a:bodyPr wrap="square" lIns="0" tIns="0" rIns="0" bIns="0" rtlCol="0"/>
              <a:lstStyle/>
              <a:p>
                <a:endParaRPr sz="1013"/>
              </a:p>
            </p:txBody>
          </p:sp>
          <p:sp>
            <p:nvSpPr>
              <p:cNvPr id="25" name="object 28">
                <a:extLst>
                  <a:ext uri="{FF2B5EF4-FFF2-40B4-BE49-F238E27FC236}">
                    <a16:creationId xmlns:a16="http://schemas.microsoft.com/office/drawing/2014/main" id="{BBF7C43C-A247-43F3-AF4E-50F36E733EB7}"/>
                  </a:ext>
                </a:extLst>
              </p:cNvPr>
              <p:cNvSpPr/>
              <p:nvPr/>
            </p:nvSpPr>
            <p:spPr>
              <a:xfrm>
                <a:off x="6795357" y="3679832"/>
                <a:ext cx="16193" cy="61913"/>
              </a:xfrm>
              <a:custGeom>
                <a:avLst/>
                <a:gdLst/>
                <a:ahLst/>
                <a:cxnLst/>
                <a:rect l="l" t="t" r="r" b="b"/>
                <a:pathLst>
                  <a:path w="21590" h="82550">
                    <a:moveTo>
                      <a:pt x="7353" y="0"/>
                    </a:moveTo>
                    <a:lnTo>
                      <a:pt x="0" y="660"/>
                    </a:lnTo>
                    <a:lnTo>
                      <a:pt x="13995" y="82296"/>
                    </a:lnTo>
                    <a:lnTo>
                      <a:pt x="21335" y="81635"/>
                    </a:lnTo>
                    <a:lnTo>
                      <a:pt x="7353" y="0"/>
                    </a:lnTo>
                    <a:close/>
                  </a:path>
                </a:pathLst>
              </a:custGeom>
              <a:solidFill>
                <a:srgbClr val="0E2F3E"/>
              </a:solidFill>
            </p:spPr>
            <p:txBody>
              <a:bodyPr wrap="square" lIns="0" tIns="0" rIns="0" bIns="0" rtlCol="0"/>
              <a:lstStyle/>
              <a:p>
                <a:endParaRPr sz="1013"/>
              </a:p>
            </p:txBody>
          </p:sp>
          <p:sp>
            <p:nvSpPr>
              <p:cNvPr id="26" name="object 29">
                <a:extLst>
                  <a:ext uri="{FF2B5EF4-FFF2-40B4-BE49-F238E27FC236}">
                    <a16:creationId xmlns:a16="http://schemas.microsoft.com/office/drawing/2014/main" id="{332B60E9-D2B9-4C86-9DD6-36F1D7BABBC6}"/>
                  </a:ext>
                </a:extLst>
              </p:cNvPr>
              <p:cNvSpPr/>
              <p:nvPr/>
            </p:nvSpPr>
            <p:spPr>
              <a:xfrm>
                <a:off x="6798791" y="3679833"/>
                <a:ext cx="42386" cy="8096"/>
              </a:xfrm>
              <a:custGeom>
                <a:avLst/>
                <a:gdLst/>
                <a:ahLst/>
                <a:cxnLst/>
                <a:rect l="l" t="t" r="r" b="b"/>
                <a:pathLst>
                  <a:path w="56515" h="10795">
                    <a:moveTo>
                      <a:pt x="10096" y="0"/>
                    </a:moveTo>
                    <a:lnTo>
                      <a:pt x="4203" y="0"/>
                    </a:lnTo>
                    <a:lnTo>
                      <a:pt x="3365" y="3048"/>
                    </a:lnTo>
                    <a:lnTo>
                      <a:pt x="1689" y="4572"/>
                    </a:lnTo>
                    <a:lnTo>
                      <a:pt x="1689" y="5334"/>
                    </a:lnTo>
                    <a:lnTo>
                      <a:pt x="838" y="7620"/>
                    </a:lnTo>
                    <a:lnTo>
                      <a:pt x="0" y="7620"/>
                    </a:lnTo>
                    <a:lnTo>
                      <a:pt x="0" y="10668"/>
                    </a:lnTo>
                    <a:lnTo>
                      <a:pt x="3365" y="10668"/>
                    </a:lnTo>
                    <a:lnTo>
                      <a:pt x="5054" y="8382"/>
                    </a:lnTo>
                    <a:lnTo>
                      <a:pt x="5892" y="6096"/>
                    </a:lnTo>
                    <a:lnTo>
                      <a:pt x="5892" y="5334"/>
                    </a:lnTo>
                    <a:lnTo>
                      <a:pt x="6731" y="3810"/>
                    </a:lnTo>
                    <a:lnTo>
                      <a:pt x="12202" y="3810"/>
                    </a:lnTo>
                    <a:lnTo>
                      <a:pt x="10096" y="0"/>
                    </a:lnTo>
                    <a:close/>
                  </a:path>
                  <a:path w="56515" h="10795">
                    <a:moveTo>
                      <a:pt x="12202" y="3810"/>
                    </a:moveTo>
                    <a:lnTo>
                      <a:pt x="7569" y="3810"/>
                    </a:lnTo>
                    <a:lnTo>
                      <a:pt x="8420" y="5334"/>
                    </a:lnTo>
                    <a:lnTo>
                      <a:pt x="9258" y="6096"/>
                    </a:lnTo>
                    <a:lnTo>
                      <a:pt x="10096" y="8382"/>
                    </a:lnTo>
                    <a:lnTo>
                      <a:pt x="11785" y="10668"/>
                    </a:lnTo>
                    <a:lnTo>
                      <a:pt x="17678" y="10668"/>
                    </a:lnTo>
                    <a:lnTo>
                      <a:pt x="18796" y="7620"/>
                    </a:lnTo>
                    <a:lnTo>
                      <a:pt x="14312" y="7620"/>
                    </a:lnTo>
                    <a:lnTo>
                      <a:pt x="13462" y="5334"/>
                    </a:lnTo>
                    <a:lnTo>
                      <a:pt x="12623" y="4572"/>
                    </a:lnTo>
                    <a:lnTo>
                      <a:pt x="12202" y="3810"/>
                    </a:lnTo>
                    <a:close/>
                  </a:path>
                  <a:path w="56515" h="10795">
                    <a:moveTo>
                      <a:pt x="26515" y="3810"/>
                    </a:moveTo>
                    <a:lnTo>
                      <a:pt x="21882" y="3810"/>
                    </a:lnTo>
                    <a:lnTo>
                      <a:pt x="22720" y="5334"/>
                    </a:lnTo>
                    <a:lnTo>
                      <a:pt x="23571" y="6096"/>
                    </a:lnTo>
                    <a:lnTo>
                      <a:pt x="25247" y="10668"/>
                    </a:lnTo>
                    <a:lnTo>
                      <a:pt x="31140" y="10668"/>
                    </a:lnTo>
                    <a:lnTo>
                      <a:pt x="32816" y="8382"/>
                    </a:lnTo>
                    <a:lnTo>
                      <a:pt x="33100" y="7620"/>
                    </a:lnTo>
                    <a:lnTo>
                      <a:pt x="27774" y="7620"/>
                    </a:lnTo>
                    <a:lnTo>
                      <a:pt x="26936" y="5334"/>
                    </a:lnTo>
                    <a:lnTo>
                      <a:pt x="26936" y="4572"/>
                    </a:lnTo>
                    <a:lnTo>
                      <a:pt x="26515" y="3810"/>
                    </a:lnTo>
                    <a:close/>
                  </a:path>
                  <a:path w="56515" h="10795">
                    <a:moveTo>
                      <a:pt x="39979" y="3810"/>
                    </a:moveTo>
                    <a:lnTo>
                      <a:pt x="36195" y="3810"/>
                    </a:lnTo>
                    <a:lnTo>
                      <a:pt x="37033" y="5334"/>
                    </a:lnTo>
                    <a:lnTo>
                      <a:pt x="37033" y="6096"/>
                    </a:lnTo>
                    <a:lnTo>
                      <a:pt x="37871" y="8382"/>
                    </a:lnTo>
                    <a:lnTo>
                      <a:pt x="39560" y="10668"/>
                    </a:lnTo>
                    <a:lnTo>
                      <a:pt x="45440" y="10668"/>
                    </a:lnTo>
                    <a:lnTo>
                      <a:pt x="47129" y="8382"/>
                    </a:lnTo>
                    <a:lnTo>
                      <a:pt x="47409" y="7620"/>
                    </a:lnTo>
                    <a:lnTo>
                      <a:pt x="42075" y="7620"/>
                    </a:lnTo>
                    <a:lnTo>
                      <a:pt x="41236" y="5334"/>
                    </a:lnTo>
                    <a:lnTo>
                      <a:pt x="40398" y="4572"/>
                    </a:lnTo>
                    <a:lnTo>
                      <a:pt x="39979" y="3810"/>
                    </a:lnTo>
                    <a:close/>
                  </a:path>
                  <a:path w="56515" h="10795">
                    <a:moveTo>
                      <a:pt x="54279" y="3810"/>
                    </a:moveTo>
                    <a:lnTo>
                      <a:pt x="49657" y="3810"/>
                    </a:lnTo>
                    <a:lnTo>
                      <a:pt x="50495" y="5334"/>
                    </a:lnTo>
                    <a:lnTo>
                      <a:pt x="51333" y="6096"/>
                    </a:lnTo>
                    <a:lnTo>
                      <a:pt x="52184" y="8382"/>
                    </a:lnTo>
                    <a:lnTo>
                      <a:pt x="53860" y="10668"/>
                    </a:lnTo>
                    <a:lnTo>
                      <a:pt x="56388" y="10668"/>
                    </a:lnTo>
                    <a:lnTo>
                      <a:pt x="56388" y="7620"/>
                    </a:lnTo>
                    <a:lnTo>
                      <a:pt x="55549" y="5334"/>
                    </a:lnTo>
                    <a:lnTo>
                      <a:pt x="54698" y="4572"/>
                    </a:lnTo>
                    <a:lnTo>
                      <a:pt x="54279" y="3810"/>
                    </a:lnTo>
                    <a:close/>
                  </a:path>
                  <a:path w="56515" h="10795">
                    <a:moveTo>
                      <a:pt x="24409" y="0"/>
                    </a:moveTo>
                    <a:lnTo>
                      <a:pt x="18516" y="0"/>
                    </a:lnTo>
                    <a:lnTo>
                      <a:pt x="15989" y="4572"/>
                    </a:lnTo>
                    <a:lnTo>
                      <a:pt x="15989" y="5334"/>
                    </a:lnTo>
                    <a:lnTo>
                      <a:pt x="15151" y="7620"/>
                    </a:lnTo>
                    <a:lnTo>
                      <a:pt x="18796" y="7620"/>
                    </a:lnTo>
                    <a:lnTo>
                      <a:pt x="19354" y="6096"/>
                    </a:lnTo>
                    <a:lnTo>
                      <a:pt x="20193" y="5334"/>
                    </a:lnTo>
                    <a:lnTo>
                      <a:pt x="21043" y="3810"/>
                    </a:lnTo>
                    <a:lnTo>
                      <a:pt x="26515" y="3810"/>
                    </a:lnTo>
                    <a:lnTo>
                      <a:pt x="24409" y="0"/>
                    </a:lnTo>
                    <a:close/>
                  </a:path>
                  <a:path w="56515" h="10795">
                    <a:moveTo>
                      <a:pt x="38709" y="0"/>
                    </a:moveTo>
                    <a:lnTo>
                      <a:pt x="32816" y="0"/>
                    </a:lnTo>
                    <a:lnTo>
                      <a:pt x="30302" y="4572"/>
                    </a:lnTo>
                    <a:lnTo>
                      <a:pt x="29451" y="5334"/>
                    </a:lnTo>
                    <a:lnTo>
                      <a:pt x="28613" y="7620"/>
                    </a:lnTo>
                    <a:lnTo>
                      <a:pt x="33100" y="7620"/>
                    </a:lnTo>
                    <a:lnTo>
                      <a:pt x="33667" y="6096"/>
                    </a:lnTo>
                    <a:lnTo>
                      <a:pt x="34505" y="5334"/>
                    </a:lnTo>
                    <a:lnTo>
                      <a:pt x="35344" y="3810"/>
                    </a:lnTo>
                    <a:lnTo>
                      <a:pt x="39979" y="3810"/>
                    </a:lnTo>
                    <a:lnTo>
                      <a:pt x="39560" y="3048"/>
                    </a:lnTo>
                    <a:lnTo>
                      <a:pt x="38709" y="0"/>
                    </a:lnTo>
                    <a:close/>
                  </a:path>
                  <a:path w="56515" h="10795">
                    <a:moveTo>
                      <a:pt x="52184" y="0"/>
                    </a:moveTo>
                    <a:lnTo>
                      <a:pt x="46291" y="0"/>
                    </a:lnTo>
                    <a:lnTo>
                      <a:pt x="45440" y="3048"/>
                    </a:lnTo>
                    <a:lnTo>
                      <a:pt x="44602" y="4572"/>
                    </a:lnTo>
                    <a:lnTo>
                      <a:pt x="43764" y="5334"/>
                    </a:lnTo>
                    <a:lnTo>
                      <a:pt x="42926" y="7620"/>
                    </a:lnTo>
                    <a:lnTo>
                      <a:pt x="47409" y="7620"/>
                    </a:lnTo>
                    <a:lnTo>
                      <a:pt x="47967" y="6096"/>
                    </a:lnTo>
                    <a:lnTo>
                      <a:pt x="47967" y="5334"/>
                    </a:lnTo>
                    <a:lnTo>
                      <a:pt x="48818" y="3810"/>
                    </a:lnTo>
                    <a:lnTo>
                      <a:pt x="54279" y="3810"/>
                    </a:lnTo>
                    <a:lnTo>
                      <a:pt x="52184" y="0"/>
                    </a:lnTo>
                    <a:close/>
                  </a:path>
                </a:pathLst>
              </a:custGeom>
              <a:solidFill>
                <a:srgbClr val="0E2F3E"/>
              </a:solidFill>
            </p:spPr>
            <p:txBody>
              <a:bodyPr wrap="square" lIns="0" tIns="0" rIns="0" bIns="0" rtlCol="0"/>
              <a:lstStyle/>
              <a:p>
                <a:endParaRPr sz="1013"/>
              </a:p>
            </p:txBody>
          </p:sp>
          <p:sp>
            <p:nvSpPr>
              <p:cNvPr id="27" name="object 30">
                <a:extLst>
                  <a:ext uri="{FF2B5EF4-FFF2-40B4-BE49-F238E27FC236}">
                    <a16:creationId xmlns:a16="http://schemas.microsoft.com/office/drawing/2014/main" id="{717E6182-5991-414E-8650-1A1AA37D1809}"/>
                  </a:ext>
                </a:extLst>
              </p:cNvPr>
              <p:cNvSpPr/>
              <p:nvPr/>
            </p:nvSpPr>
            <p:spPr>
              <a:xfrm>
                <a:off x="6787361" y="3754698"/>
                <a:ext cx="65246" cy="0"/>
              </a:xfrm>
              <a:custGeom>
                <a:avLst/>
                <a:gdLst/>
                <a:ahLst/>
                <a:cxnLst/>
                <a:rect l="l" t="t" r="r" b="b"/>
                <a:pathLst>
                  <a:path w="86995">
                    <a:moveTo>
                      <a:pt x="0" y="0"/>
                    </a:moveTo>
                    <a:lnTo>
                      <a:pt x="86868" y="0"/>
                    </a:lnTo>
                  </a:path>
                </a:pathLst>
              </a:custGeom>
              <a:ln w="47243">
                <a:solidFill>
                  <a:srgbClr val="0E2F3E"/>
                </a:solidFill>
              </a:ln>
            </p:spPr>
            <p:txBody>
              <a:bodyPr wrap="square" lIns="0" tIns="0" rIns="0" bIns="0" rtlCol="0"/>
              <a:lstStyle/>
              <a:p>
                <a:endParaRPr sz="1013"/>
              </a:p>
            </p:txBody>
          </p:sp>
          <p:sp>
            <p:nvSpPr>
              <p:cNvPr id="28" name="object 31">
                <a:extLst>
                  <a:ext uri="{FF2B5EF4-FFF2-40B4-BE49-F238E27FC236}">
                    <a16:creationId xmlns:a16="http://schemas.microsoft.com/office/drawing/2014/main" id="{1A9546CE-C910-4DDD-930A-09DFD61EAD94}"/>
                  </a:ext>
                </a:extLst>
              </p:cNvPr>
              <p:cNvSpPr/>
              <p:nvPr/>
            </p:nvSpPr>
            <p:spPr>
              <a:xfrm>
                <a:off x="6782787" y="3739839"/>
                <a:ext cx="74295" cy="0"/>
              </a:xfrm>
              <a:custGeom>
                <a:avLst/>
                <a:gdLst/>
                <a:ahLst/>
                <a:cxnLst/>
                <a:rect l="l" t="t" r="r" b="b"/>
                <a:pathLst>
                  <a:path w="99059">
                    <a:moveTo>
                      <a:pt x="0" y="0"/>
                    </a:moveTo>
                    <a:lnTo>
                      <a:pt x="99060" y="0"/>
                    </a:lnTo>
                  </a:path>
                </a:pathLst>
              </a:custGeom>
              <a:ln w="7619">
                <a:solidFill>
                  <a:srgbClr val="2C5770"/>
                </a:solidFill>
              </a:ln>
            </p:spPr>
            <p:txBody>
              <a:bodyPr wrap="square" lIns="0" tIns="0" rIns="0" bIns="0" rtlCol="0"/>
              <a:lstStyle/>
              <a:p>
                <a:endParaRPr sz="1013"/>
              </a:p>
            </p:txBody>
          </p:sp>
          <p:sp>
            <p:nvSpPr>
              <p:cNvPr id="29" name="object 32">
                <a:extLst>
                  <a:ext uri="{FF2B5EF4-FFF2-40B4-BE49-F238E27FC236}">
                    <a16:creationId xmlns:a16="http://schemas.microsoft.com/office/drawing/2014/main" id="{25780BA0-794A-47DE-9035-FCB51D5B70E2}"/>
                  </a:ext>
                </a:extLst>
              </p:cNvPr>
              <p:cNvSpPr/>
              <p:nvPr/>
            </p:nvSpPr>
            <p:spPr>
              <a:xfrm>
                <a:off x="6782787" y="3750698"/>
                <a:ext cx="74295" cy="0"/>
              </a:xfrm>
              <a:custGeom>
                <a:avLst/>
                <a:gdLst/>
                <a:ahLst/>
                <a:cxnLst/>
                <a:rect l="l" t="t" r="r" b="b"/>
                <a:pathLst>
                  <a:path w="99059">
                    <a:moveTo>
                      <a:pt x="0" y="0"/>
                    </a:moveTo>
                    <a:lnTo>
                      <a:pt x="99060" y="0"/>
                    </a:lnTo>
                  </a:path>
                </a:pathLst>
              </a:custGeom>
              <a:ln w="9143">
                <a:solidFill>
                  <a:srgbClr val="2C5770"/>
                </a:solidFill>
              </a:ln>
            </p:spPr>
            <p:txBody>
              <a:bodyPr wrap="square" lIns="0" tIns="0" rIns="0" bIns="0" rtlCol="0"/>
              <a:lstStyle/>
              <a:p>
                <a:endParaRPr sz="1013"/>
              </a:p>
            </p:txBody>
          </p:sp>
          <p:sp>
            <p:nvSpPr>
              <p:cNvPr id="30" name="object 33">
                <a:extLst>
                  <a:ext uri="{FF2B5EF4-FFF2-40B4-BE49-F238E27FC236}">
                    <a16:creationId xmlns:a16="http://schemas.microsoft.com/office/drawing/2014/main" id="{4E2D0820-EB89-455A-A6C2-60005A818B17}"/>
                  </a:ext>
                </a:extLst>
              </p:cNvPr>
              <p:cNvSpPr/>
              <p:nvPr/>
            </p:nvSpPr>
            <p:spPr>
              <a:xfrm>
                <a:off x="6782787" y="3760984"/>
                <a:ext cx="74295" cy="0"/>
              </a:xfrm>
              <a:custGeom>
                <a:avLst/>
                <a:gdLst/>
                <a:ahLst/>
                <a:cxnLst/>
                <a:rect l="l" t="t" r="r" b="b"/>
                <a:pathLst>
                  <a:path w="99059">
                    <a:moveTo>
                      <a:pt x="0" y="0"/>
                    </a:moveTo>
                    <a:lnTo>
                      <a:pt x="99060" y="0"/>
                    </a:lnTo>
                  </a:path>
                </a:pathLst>
              </a:custGeom>
              <a:ln w="9143">
                <a:solidFill>
                  <a:srgbClr val="2C5770"/>
                </a:solidFill>
              </a:ln>
            </p:spPr>
            <p:txBody>
              <a:bodyPr wrap="square" lIns="0" tIns="0" rIns="0" bIns="0" rtlCol="0"/>
              <a:lstStyle/>
              <a:p>
                <a:endParaRPr sz="1013"/>
              </a:p>
            </p:txBody>
          </p:sp>
          <p:sp>
            <p:nvSpPr>
              <p:cNvPr id="31" name="object 34">
                <a:extLst>
                  <a:ext uri="{FF2B5EF4-FFF2-40B4-BE49-F238E27FC236}">
                    <a16:creationId xmlns:a16="http://schemas.microsoft.com/office/drawing/2014/main" id="{55C3C677-79E4-4F3E-A882-0D3E2EDFA1FE}"/>
                  </a:ext>
                </a:extLst>
              </p:cNvPr>
              <p:cNvSpPr/>
              <p:nvPr/>
            </p:nvSpPr>
            <p:spPr>
              <a:xfrm>
                <a:off x="6818221" y="3536957"/>
                <a:ext cx="3810" cy="35719"/>
              </a:xfrm>
              <a:custGeom>
                <a:avLst/>
                <a:gdLst/>
                <a:ahLst/>
                <a:cxnLst/>
                <a:rect l="l" t="t" r="r" b="b"/>
                <a:pathLst>
                  <a:path w="5079" h="47625">
                    <a:moveTo>
                      <a:pt x="3047" y="0"/>
                    </a:moveTo>
                    <a:lnTo>
                      <a:pt x="1523" y="0"/>
                    </a:lnTo>
                    <a:lnTo>
                      <a:pt x="0" y="787"/>
                    </a:lnTo>
                    <a:lnTo>
                      <a:pt x="0" y="46456"/>
                    </a:lnTo>
                    <a:lnTo>
                      <a:pt x="1523" y="47243"/>
                    </a:lnTo>
                    <a:lnTo>
                      <a:pt x="3047" y="47243"/>
                    </a:lnTo>
                    <a:lnTo>
                      <a:pt x="4571" y="46456"/>
                    </a:lnTo>
                    <a:lnTo>
                      <a:pt x="4571" y="787"/>
                    </a:lnTo>
                    <a:lnTo>
                      <a:pt x="3047" y="0"/>
                    </a:lnTo>
                    <a:close/>
                  </a:path>
                </a:pathLst>
              </a:custGeom>
              <a:solidFill>
                <a:srgbClr val="A6DAE9"/>
              </a:solidFill>
            </p:spPr>
            <p:txBody>
              <a:bodyPr wrap="square" lIns="0" tIns="0" rIns="0" bIns="0" rtlCol="0"/>
              <a:lstStyle/>
              <a:p>
                <a:endParaRPr sz="1013"/>
              </a:p>
            </p:txBody>
          </p:sp>
          <p:sp>
            <p:nvSpPr>
              <p:cNvPr id="32" name="object 35">
                <a:extLst>
                  <a:ext uri="{FF2B5EF4-FFF2-40B4-BE49-F238E27FC236}">
                    <a16:creationId xmlns:a16="http://schemas.microsoft.com/office/drawing/2014/main" id="{EF2151EF-1EE6-4D9F-82BC-5BDF083B4BB6}"/>
                  </a:ext>
                </a:extLst>
              </p:cNvPr>
              <p:cNvSpPr/>
              <p:nvPr/>
            </p:nvSpPr>
            <p:spPr>
              <a:xfrm>
                <a:off x="6756504" y="3551816"/>
                <a:ext cx="20955" cy="32385"/>
              </a:xfrm>
              <a:custGeom>
                <a:avLst/>
                <a:gdLst/>
                <a:ahLst/>
                <a:cxnLst/>
                <a:rect l="l" t="t" r="r" b="b"/>
                <a:pathLst>
                  <a:path w="27940" h="43179">
                    <a:moveTo>
                      <a:pt x="4025" y="0"/>
                    </a:moveTo>
                    <a:lnTo>
                      <a:pt x="1612" y="0"/>
                    </a:lnTo>
                    <a:lnTo>
                      <a:pt x="0" y="800"/>
                    </a:lnTo>
                    <a:lnTo>
                      <a:pt x="0" y="2412"/>
                    </a:lnTo>
                    <a:lnTo>
                      <a:pt x="800" y="3225"/>
                    </a:lnTo>
                    <a:lnTo>
                      <a:pt x="22580" y="41871"/>
                    </a:lnTo>
                    <a:lnTo>
                      <a:pt x="23393" y="42671"/>
                    </a:lnTo>
                    <a:lnTo>
                      <a:pt x="25819" y="42671"/>
                    </a:lnTo>
                    <a:lnTo>
                      <a:pt x="26619" y="41871"/>
                    </a:lnTo>
                    <a:lnTo>
                      <a:pt x="27432" y="40258"/>
                    </a:lnTo>
                    <a:lnTo>
                      <a:pt x="26619" y="39446"/>
                    </a:lnTo>
                    <a:lnTo>
                      <a:pt x="4025" y="800"/>
                    </a:lnTo>
                    <a:lnTo>
                      <a:pt x="4025" y="0"/>
                    </a:lnTo>
                    <a:close/>
                  </a:path>
                </a:pathLst>
              </a:custGeom>
              <a:solidFill>
                <a:srgbClr val="DAE2F3"/>
              </a:solidFill>
            </p:spPr>
            <p:txBody>
              <a:bodyPr wrap="square" lIns="0" tIns="0" rIns="0" bIns="0" rtlCol="0"/>
              <a:lstStyle/>
              <a:p>
                <a:endParaRPr sz="1013"/>
              </a:p>
            </p:txBody>
          </p:sp>
          <p:sp>
            <p:nvSpPr>
              <p:cNvPr id="33" name="object 36">
                <a:extLst>
                  <a:ext uri="{FF2B5EF4-FFF2-40B4-BE49-F238E27FC236}">
                    <a16:creationId xmlns:a16="http://schemas.microsoft.com/office/drawing/2014/main" id="{733E68C8-8221-40AB-A024-6BB900469C23}"/>
                  </a:ext>
                </a:extLst>
              </p:cNvPr>
              <p:cNvSpPr/>
              <p:nvPr/>
            </p:nvSpPr>
            <p:spPr>
              <a:xfrm>
                <a:off x="6709640" y="3595250"/>
                <a:ext cx="35719" cy="19526"/>
              </a:xfrm>
              <a:custGeom>
                <a:avLst/>
                <a:gdLst/>
                <a:ahLst/>
                <a:cxnLst/>
                <a:rect l="l" t="t" r="r" b="b"/>
                <a:pathLst>
                  <a:path w="47625" h="26035">
                    <a:moveTo>
                      <a:pt x="2616" y="0"/>
                    </a:moveTo>
                    <a:lnTo>
                      <a:pt x="0" y="2286"/>
                    </a:lnTo>
                    <a:lnTo>
                      <a:pt x="876" y="3810"/>
                    </a:lnTo>
                    <a:lnTo>
                      <a:pt x="1739" y="4572"/>
                    </a:lnTo>
                    <a:lnTo>
                      <a:pt x="43738" y="25146"/>
                    </a:lnTo>
                    <a:lnTo>
                      <a:pt x="44615" y="25908"/>
                    </a:lnTo>
                    <a:lnTo>
                      <a:pt x="45491" y="25908"/>
                    </a:lnTo>
                    <a:lnTo>
                      <a:pt x="46367" y="25146"/>
                    </a:lnTo>
                    <a:lnTo>
                      <a:pt x="46367" y="24384"/>
                    </a:lnTo>
                    <a:lnTo>
                      <a:pt x="47244" y="23622"/>
                    </a:lnTo>
                    <a:lnTo>
                      <a:pt x="47244" y="22098"/>
                    </a:lnTo>
                    <a:lnTo>
                      <a:pt x="45491" y="22098"/>
                    </a:lnTo>
                    <a:lnTo>
                      <a:pt x="4368" y="762"/>
                    </a:lnTo>
                    <a:lnTo>
                      <a:pt x="2616" y="0"/>
                    </a:lnTo>
                    <a:close/>
                  </a:path>
                </a:pathLst>
              </a:custGeom>
              <a:solidFill>
                <a:srgbClr val="DAE2F3"/>
              </a:solidFill>
            </p:spPr>
            <p:txBody>
              <a:bodyPr wrap="square" lIns="0" tIns="0" rIns="0" bIns="0" rtlCol="0"/>
              <a:lstStyle/>
              <a:p>
                <a:endParaRPr sz="1013"/>
              </a:p>
            </p:txBody>
          </p:sp>
          <p:sp>
            <p:nvSpPr>
              <p:cNvPr id="34" name="object 37">
                <a:extLst>
                  <a:ext uri="{FF2B5EF4-FFF2-40B4-BE49-F238E27FC236}">
                    <a16:creationId xmlns:a16="http://schemas.microsoft.com/office/drawing/2014/main" id="{D377CB8A-9D9A-4067-91CB-B5435F86F9BA}"/>
                  </a:ext>
                </a:extLst>
              </p:cNvPr>
              <p:cNvSpPr/>
              <p:nvPr/>
            </p:nvSpPr>
            <p:spPr>
              <a:xfrm>
                <a:off x="6693635" y="3653542"/>
                <a:ext cx="39052" cy="3810"/>
              </a:xfrm>
              <a:custGeom>
                <a:avLst/>
                <a:gdLst/>
                <a:ahLst/>
                <a:cxnLst/>
                <a:rect l="l" t="t" r="r" b="b"/>
                <a:pathLst>
                  <a:path w="52070" h="5079">
                    <a:moveTo>
                      <a:pt x="50952" y="0"/>
                    </a:moveTo>
                    <a:lnTo>
                      <a:pt x="863" y="0"/>
                    </a:lnTo>
                    <a:lnTo>
                      <a:pt x="0" y="914"/>
                    </a:lnTo>
                    <a:lnTo>
                      <a:pt x="0" y="3657"/>
                    </a:lnTo>
                    <a:lnTo>
                      <a:pt x="863" y="4572"/>
                    </a:lnTo>
                    <a:lnTo>
                      <a:pt x="50952" y="4572"/>
                    </a:lnTo>
                    <a:lnTo>
                      <a:pt x="51815" y="3657"/>
                    </a:lnTo>
                    <a:lnTo>
                      <a:pt x="51815" y="914"/>
                    </a:lnTo>
                    <a:lnTo>
                      <a:pt x="50952" y="0"/>
                    </a:lnTo>
                    <a:close/>
                  </a:path>
                </a:pathLst>
              </a:custGeom>
              <a:solidFill>
                <a:srgbClr val="DAE2F3"/>
              </a:solidFill>
            </p:spPr>
            <p:txBody>
              <a:bodyPr wrap="square" lIns="0" tIns="0" rIns="0" bIns="0" rtlCol="0"/>
              <a:lstStyle/>
              <a:p>
                <a:endParaRPr sz="1013"/>
              </a:p>
            </p:txBody>
          </p:sp>
          <p:sp>
            <p:nvSpPr>
              <p:cNvPr id="35" name="object 38">
                <a:extLst>
                  <a:ext uri="{FF2B5EF4-FFF2-40B4-BE49-F238E27FC236}">
                    <a16:creationId xmlns:a16="http://schemas.microsoft.com/office/drawing/2014/main" id="{EA6EB7B5-829F-4245-AB91-73C24AF5C716}"/>
                  </a:ext>
                </a:extLst>
              </p:cNvPr>
              <p:cNvSpPr/>
              <p:nvPr/>
            </p:nvSpPr>
            <p:spPr>
              <a:xfrm>
                <a:off x="6709634" y="3694691"/>
                <a:ext cx="35719" cy="20955"/>
              </a:xfrm>
              <a:custGeom>
                <a:avLst/>
                <a:gdLst/>
                <a:ahLst/>
                <a:cxnLst/>
                <a:rect l="l" t="t" r="r" b="b"/>
                <a:pathLst>
                  <a:path w="47625" h="27939">
                    <a:moveTo>
                      <a:pt x="46367" y="0"/>
                    </a:moveTo>
                    <a:lnTo>
                      <a:pt x="43751" y="0"/>
                    </a:lnTo>
                    <a:lnTo>
                      <a:pt x="1752" y="23279"/>
                    </a:lnTo>
                    <a:lnTo>
                      <a:pt x="0" y="24942"/>
                    </a:lnTo>
                    <a:lnTo>
                      <a:pt x="876" y="26606"/>
                    </a:lnTo>
                    <a:lnTo>
                      <a:pt x="1752" y="26606"/>
                    </a:lnTo>
                    <a:lnTo>
                      <a:pt x="1752" y="27431"/>
                    </a:lnTo>
                    <a:lnTo>
                      <a:pt x="4381" y="27431"/>
                    </a:lnTo>
                    <a:lnTo>
                      <a:pt x="45504" y="4152"/>
                    </a:lnTo>
                    <a:lnTo>
                      <a:pt x="47243" y="3327"/>
                    </a:lnTo>
                    <a:lnTo>
                      <a:pt x="47243" y="2489"/>
                    </a:lnTo>
                    <a:lnTo>
                      <a:pt x="46367" y="825"/>
                    </a:lnTo>
                    <a:lnTo>
                      <a:pt x="46367" y="0"/>
                    </a:lnTo>
                    <a:close/>
                  </a:path>
                </a:pathLst>
              </a:custGeom>
              <a:solidFill>
                <a:srgbClr val="DAE2F3"/>
              </a:solidFill>
            </p:spPr>
            <p:txBody>
              <a:bodyPr wrap="square" lIns="0" tIns="0" rIns="0" bIns="0" rtlCol="0"/>
              <a:lstStyle/>
              <a:p>
                <a:endParaRPr sz="1013"/>
              </a:p>
            </p:txBody>
          </p:sp>
          <p:sp>
            <p:nvSpPr>
              <p:cNvPr id="36" name="object 39">
                <a:extLst>
                  <a:ext uri="{FF2B5EF4-FFF2-40B4-BE49-F238E27FC236}">
                    <a16:creationId xmlns:a16="http://schemas.microsoft.com/office/drawing/2014/main" id="{D94306D3-DC92-4465-8B9E-408E201E64C9}"/>
                  </a:ext>
                </a:extLst>
              </p:cNvPr>
              <p:cNvSpPr/>
              <p:nvPr/>
            </p:nvSpPr>
            <p:spPr>
              <a:xfrm>
                <a:off x="6756496" y="3725551"/>
                <a:ext cx="20955" cy="32385"/>
              </a:xfrm>
              <a:custGeom>
                <a:avLst/>
                <a:gdLst/>
                <a:ahLst/>
                <a:cxnLst/>
                <a:rect l="l" t="t" r="r" b="b"/>
                <a:pathLst>
                  <a:path w="27940" h="43179">
                    <a:moveTo>
                      <a:pt x="25019" y="0"/>
                    </a:moveTo>
                    <a:lnTo>
                      <a:pt x="23406" y="787"/>
                    </a:lnTo>
                    <a:lnTo>
                      <a:pt x="22593" y="1574"/>
                    </a:lnTo>
                    <a:lnTo>
                      <a:pt x="812" y="39509"/>
                    </a:lnTo>
                    <a:lnTo>
                      <a:pt x="0" y="40297"/>
                    </a:lnTo>
                    <a:lnTo>
                      <a:pt x="2425" y="42671"/>
                    </a:lnTo>
                    <a:lnTo>
                      <a:pt x="3225" y="42671"/>
                    </a:lnTo>
                    <a:lnTo>
                      <a:pt x="4038" y="41884"/>
                    </a:lnTo>
                    <a:lnTo>
                      <a:pt x="4038" y="41097"/>
                    </a:lnTo>
                    <a:lnTo>
                      <a:pt x="26631" y="3162"/>
                    </a:lnTo>
                    <a:lnTo>
                      <a:pt x="27432" y="2374"/>
                    </a:lnTo>
                    <a:lnTo>
                      <a:pt x="25019" y="0"/>
                    </a:lnTo>
                    <a:close/>
                  </a:path>
                </a:pathLst>
              </a:custGeom>
              <a:solidFill>
                <a:srgbClr val="DAE2F3"/>
              </a:solidFill>
            </p:spPr>
            <p:txBody>
              <a:bodyPr wrap="square" lIns="0" tIns="0" rIns="0" bIns="0" rtlCol="0"/>
              <a:lstStyle/>
              <a:p>
                <a:endParaRPr sz="1013"/>
              </a:p>
            </p:txBody>
          </p:sp>
          <p:sp>
            <p:nvSpPr>
              <p:cNvPr id="37" name="object 40">
                <a:extLst>
                  <a:ext uri="{FF2B5EF4-FFF2-40B4-BE49-F238E27FC236}">
                    <a16:creationId xmlns:a16="http://schemas.microsoft.com/office/drawing/2014/main" id="{3F9F2BC7-CB4B-4AD2-99C3-1926F8617663}"/>
                  </a:ext>
                </a:extLst>
              </p:cNvPr>
              <p:cNvSpPr/>
              <p:nvPr/>
            </p:nvSpPr>
            <p:spPr>
              <a:xfrm>
                <a:off x="6861654" y="3725551"/>
                <a:ext cx="21907" cy="32385"/>
              </a:xfrm>
              <a:custGeom>
                <a:avLst/>
                <a:gdLst/>
                <a:ahLst/>
                <a:cxnLst/>
                <a:rect l="l" t="t" r="r" b="b"/>
                <a:pathLst>
                  <a:path w="29209" h="43179">
                    <a:moveTo>
                      <a:pt x="2552" y="0"/>
                    </a:moveTo>
                    <a:lnTo>
                      <a:pt x="0" y="2374"/>
                    </a:lnTo>
                    <a:lnTo>
                      <a:pt x="850" y="3162"/>
                    </a:lnTo>
                    <a:lnTo>
                      <a:pt x="24701" y="41097"/>
                    </a:lnTo>
                    <a:lnTo>
                      <a:pt x="24701" y="41884"/>
                    </a:lnTo>
                    <a:lnTo>
                      <a:pt x="25552" y="42671"/>
                    </a:lnTo>
                    <a:lnTo>
                      <a:pt x="26403" y="42671"/>
                    </a:lnTo>
                    <a:lnTo>
                      <a:pt x="27254" y="41884"/>
                    </a:lnTo>
                    <a:lnTo>
                      <a:pt x="28955" y="41097"/>
                    </a:lnTo>
                    <a:lnTo>
                      <a:pt x="28955" y="40297"/>
                    </a:lnTo>
                    <a:lnTo>
                      <a:pt x="28105" y="39509"/>
                    </a:lnTo>
                    <a:lnTo>
                      <a:pt x="5118" y="1574"/>
                    </a:lnTo>
                    <a:lnTo>
                      <a:pt x="4254" y="787"/>
                    </a:lnTo>
                    <a:lnTo>
                      <a:pt x="2552" y="0"/>
                    </a:lnTo>
                    <a:close/>
                  </a:path>
                </a:pathLst>
              </a:custGeom>
              <a:solidFill>
                <a:srgbClr val="DAE2F3"/>
              </a:solidFill>
            </p:spPr>
            <p:txBody>
              <a:bodyPr wrap="square" lIns="0" tIns="0" rIns="0" bIns="0" rtlCol="0"/>
              <a:lstStyle/>
              <a:p>
                <a:endParaRPr sz="1013"/>
              </a:p>
            </p:txBody>
          </p:sp>
          <p:sp>
            <p:nvSpPr>
              <p:cNvPr id="38" name="object 41">
                <a:extLst>
                  <a:ext uri="{FF2B5EF4-FFF2-40B4-BE49-F238E27FC236}">
                    <a16:creationId xmlns:a16="http://schemas.microsoft.com/office/drawing/2014/main" id="{B3C47A3C-C054-4A29-935D-D3223D08AEAF}"/>
                  </a:ext>
                </a:extLst>
              </p:cNvPr>
              <p:cNvSpPr/>
              <p:nvPr/>
            </p:nvSpPr>
            <p:spPr>
              <a:xfrm>
                <a:off x="6894806" y="3694691"/>
                <a:ext cx="35719" cy="20955"/>
              </a:xfrm>
              <a:custGeom>
                <a:avLst/>
                <a:gdLst/>
                <a:ahLst/>
                <a:cxnLst/>
                <a:rect l="l" t="t" r="r" b="b"/>
                <a:pathLst>
                  <a:path w="47625" h="27939">
                    <a:moveTo>
                      <a:pt x="3492" y="0"/>
                    </a:moveTo>
                    <a:lnTo>
                      <a:pt x="876" y="0"/>
                    </a:lnTo>
                    <a:lnTo>
                      <a:pt x="876" y="825"/>
                    </a:lnTo>
                    <a:lnTo>
                      <a:pt x="0" y="2489"/>
                    </a:lnTo>
                    <a:lnTo>
                      <a:pt x="0" y="3327"/>
                    </a:lnTo>
                    <a:lnTo>
                      <a:pt x="1739" y="4152"/>
                    </a:lnTo>
                    <a:lnTo>
                      <a:pt x="42862" y="26606"/>
                    </a:lnTo>
                    <a:lnTo>
                      <a:pt x="43738" y="27431"/>
                    </a:lnTo>
                    <a:lnTo>
                      <a:pt x="45491" y="27431"/>
                    </a:lnTo>
                    <a:lnTo>
                      <a:pt x="45491" y="26606"/>
                    </a:lnTo>
                    <a:lnTo>
                      <a:pt x="47244" y="24942"/>
                    </a:lnTo>
                    <a:lnTo>
                      <a:pt x="45491" y="23279"/>
                    </a:lnTo>
                    <a:lnTo>
                      <a:pt x="3492" y="0"/>
                    </a:lnTo>
                    <a:close/>
                  </a:path>
                </a:pathLst>
              </a:custGeom>
              <a:solidFill>
                <a:srgbClr val="DAE2F3"/>
              </a:solidFill>
            </p:spPr>
            <p:txBody>
              <a:bodyPr wrap="square" lIns="0" tIns="0" rIns="0" bIns="0" rtlCol="0"/>
              <a:lstStyle/>
              <a:p>
                <a:endParaRPr sz="1013"/>
              </a:p>
            </p:txBody>
          </p:sp>
          <p:sp>
            <p:nvSpPr>
              <p:cNvPr id="39" name="object 42">
                <a:extLst>
                  <a:ext uri="{FF2B5EF4-FFF2-40B4-BE49-F238E27FC236}">
                    <a16:creationId xmlns:a16="http://schemas.microsoft.com/office/drawing/2014/main" id="{E39A9DFB-554B-4C1B-B592-6FE9B2CF24CC}"/>
                  </a:ext>
                </a:extLst>
              </p:cNvPr>
              <p:cNvSpPr/>
              <p:nvPr/>
            </p:nvSpPr>
            <p:spPr>
              <a:xfrm>
                <a:off x="6907376" y="3653542"/>
                <a:ext cx="38100" cy="3810"/>
              </a:xfrm>
              <a:custGeom>
                <a:avLst/>
                <a:gdLst/>
                <a:ahLst/>
                <a:cxnLst/>
                <a:rect l="l" t="t" r="r" b="b"/>
                <a:pathLst>
                  <a:path w="50800" h="5079">
                    <a:moveTo>
                      <a:pt x="49453" y="0"/>
                    </a:moveTo>
                    <a:lnTo>
                      <a:pt x="838" y="0"/>
                    </a:lnTo>
                    <a:lnTo>
                      <a:pt x="0" y="914"/>
                    </a:lnTo>
                    <a:lnTo>
                      <a:pt x="0" y="3657"/>
                    </a:lnTo>
                    <a:lnTo>
                      <a:pt x="838" y="4572"/>
                    </a:lnTo>
                    <a:lnTo>
                      <a:pt x="49453" y="4572"/>
                    </a:lnTo>
                    <a:lnTo>
                      <a:pt x="50291" y="3657"/>
                    </a:lnTo>
                    <a:lnTo>
                      <a:pt x="50291" y="914"/>
                    </a:lnTo>
                    <a:lnTo>
                      <a:pt x="49453" y="0"/>
                    </a:lnTo>
                    <a:close/>
                  </a:path>
                </a:pathLst>
              </a:custGeom>
              <a:solidFill>
                <a:srgbClr val="DAE2F3"/>
              </a:solidFill>
            </p:spPr>
            <p:txBody>
              <a:bodyPr wrap="square" lIns="0" tIns="0" rIns="0" bIns="0" rtlCol="0"/>
              <a:lstStyle/>
              <a:p>
                <a:endParaRPr sz="1013"/>
              </a:p>
            </p:txBody>
          </p:sp>
          <p:sp>
            <p:nvSpPr>
              <p:cNvPr id="40" name="object 43">
                <a:extLst>
                  <a:ext uri="{FF2B5EF4-FFF2-40B4-BE49-F238E27FC236}">
                    <a16:creationId xmlns:a16="http://schemas.microsoft.com/office/drawing/2014/main" id="{FAB55800-D562-4781-9B85-AD2D746D392D}"/>
                  </a:ext>
                </a:extLst>
              </p:cNvPr>
              <p:cNvSpPr/>
              <p:nvPr/>
            </p:nvSpPr>
            <p:spPr>
              <a:xfrm>
                <a:off x="6894800" y="3595250"/>
                <a:ext cx="35719" cy="19526"/>
              </a:xfrm>
              <a:custGeom>
                <a:avLst/>
                <a:gdLst/>
                <a:ahLst/>
                <a:cxnLst/>
                <a:rect l="l" t="t" r="r" b="b"/>
                <a:pathLst>
                  <a:path w="47625" h="26035">
                    <a:moveTo>
                      <a:pt x="44627" y="0"/>
                    </a:moveTo>
                    <a:lnTo>
                      <a:pt x="42875" y="762"/>
                    </a:lnTo>
                    <a:lnTo>
                      <a:pt x="876" y="22098"/>
                    </a:lnTo>
                    <a:lnTo>
                      <a:pt x="0" y="22098"/>
                    </a:lnTo>
                    <a:lnTo>
                      <a:pt x="0" y="23622"/>
                    </a:lnTo>
                    <a:lnTo>
                      <a:pt x="876" y="24384"/>
                    </a:lnTo>
                    <a:lnTo>
                      <a:pt x="876" y="25146"/>
                    </a:lnTo>
                    <a:lnTo>
                      <a:pt x="1752" y="25908"/>
                    </a:lnTo>
                    <a:lnTo>
                      <a:pt x="2628" y="25908"/>
                    </a:lnTo>
                    <a:lnTo>
                      <a:pt x="3505" y="25146"/>
                    </a:lnTo>
                    <a:lnTo>
                      <a:pt x="45504" y="4572"/>
                    </a:lnTo>
                    <a:lnTo>
                      <a:pt x="46367" y="3810"/>
                    </a:lnTo>
                    <a:lnTo>
                      <a:pt x="47243" y="2286"/>
                    </a:lnTo>
                    <a:lnTo>
                      <a:pt x="44627" y="0"/>
                    </a:lnTo>
                    <a:close/>
                  </a:path>
                </a:pathLst>
              </a:custGeom>
              <a:solidFill>
                <a:srgbClr val="DAE2F3"/>
              </a:solidFill>
            </p:spPr>
            <p:txBody>
              <a:bodyPr wrap="square" lIns="0" tIns="0" rIns="0" bIns="0" rtlCol="0"/>
              <a:lstStyle/>
              <a:p>
                <a:endParaRPr sz="1013"/>
              </a:p>
            </p:txBody>
          </p:sp>
          <p:sp>
            <p:nvSpPr>
              <p:cNvPr id="41" name="object 44">
                <a:extLst>
                  <a:ext uri="{FF2B5EF4-FFF2-40B4-BE49-F238E27FC236}">
                    <a16:creationId xmlns:a16="http://schemas.microsoft.com/office/drawing/2014/main" id="{CAD16E44-D29D-497E-B653-7FB37EB83821}"/>
                  </a:ext>
                </a:extLst>
              </p:cNvPr>
              <p:cNvSpPr/>
              <p:nvPr/>
            </p:nvSpPr>
            <p:spPr>
              <a:xfrm>
                <a:off x="6861657" y="3551816"/>
                <a:ext cx="21907" cy="32385"/>
              </a:xfrm>
              <a:custGeom>
                <a:avLst/>
                <a:gdLst/>
                <a:ahLst/>
                <a:cxnLst/>
                <a:rect l="l" t="t" r="r" b="b"/>
                <a:pathLst>
                  <a:path w="29209" h="43179">
                    <a:moveTo>
                      <a:pt x="27254" y="0"/>
                    </a:moveTo>
                    <a:lnTo>
                      <a:pt x="24701" y="0"/>
                    </a:lnTo>
                    <a:lnTo>
                      <a:pt x="24701" y="800"/>
                    </a:lnTo>
                    <a:lnTo>
                      <a:pt x="850" y="39446"/>
                    </a:lnTo>
                    <a:lnTo>
                      <a:pt x="0" y="40258"/>
                    </a:lnTo>
                    <a:lnTo>
                      <a:pt x="850" y="41871"/>
                    </a:lnTo>
                    <a:lnTo>
                      <a:pt x="1701" y="42671"/>
                    </a:lnTo>
                    <a:lnTo>
                      <a:pt x="4254" y="42671"/>
                    </a:lnTo>
                    <a:lnTo>
                      <a:pt x="5105" y="41871"/>
                    </a:lnTo>
                    <a:lnTo>
                      <a:pt x="28105" y="3225"/>
                    </a:lnTo>
                    <a:lnTo>
                      <a:pt x="28956" y="2412"/>
                    </a:lnTo>
                    <a:lnTo>
                      <a:pt x="28105" y="800"/>
                    </a:lnTo>
                    <a:lnTo>
                      <a:pt x="27254" y="0"/>
                    </a:lnTo>
                    <a:close/>
                  </a:path>
                </a:pathLst>
              </a:custGeom>
              <a:solidFill>
                <a:srgbClr val="DAE2F3"/>
              </a:solidFill>
            </p:spPr>
            <p:txBody>
              <a:bodyPr wrap="square" lIns="0" tIns="0" rIns="0" bIns="0" rtlCol="0"/>
              <a:lstStyle/>
              <a:p>
                <a:endParaRPr sz="1013"/>
              </a:p>
            </p:txBody>
          </p:sp>
          <p:sp>
            <p:nvSpPr>
              <p:cNvPr id="42" name="object 45">
                <a:extLst>
                  <a:ext uri="{FF2B5EF4-FFF2-40B4-BE49-F238E27FC236}">
                    <a16:creationId xmlns:a16="http://schemas.microsoft.com/office/drawing/2014/main" id="{A54C9445-E4EC-4BEA-97E6-3F56FA4F10D7}"/>
                  </a:ext>
                </a:extLst>
              </p:cNvPr>
              <p:cNvSpPr/>
              <p:nvPr/>
            </p:nvSpPr>
            <p:spPr>
              <a:xfrm>
                <a:off x="6818221" y="3536957"/>
                <a:ext cx="3810" cy="35719"/>
              </a:xfrm>
              <a:custGeom>
                <a:avLst/>
                <a:gdLst/>
                <a:ahLst/>
                <a:cxnLst/>
                <a:rect l="l" t="t" r="r" b="b"/>
                <a:pathLst>
                  <a:path w="5079" h="47625">
                    <a:moveTo>
                      <a:pt x="3047" y="0"/>
                    </a:moveTo>
                    <a:lnTo>
                      <a:pt x="1523" y="0"/>
                    </a:lnTo>
                    <a:lnTo>
                      <a:pt x="0" y="787"/>
                    </a:lnTo>
                    <a:lnTo>
                      <a:pt x="0" y="46456"/>
                    </a:lnTo>
                    <a:lnTo>
                      <a:pt x="1523" y="47243"/>
                    </a:lnTo>
                    <a:lnTo>
                      <a:pt x="3047" y="47243"/>
                    </a:lnTo>
                    <a:lnTo>
                      <a:pt x="4571" y="46456"/>
                    </a:lnTo>
                    <a:lnTo>
                      <a:pt x="4571" y="787"/>
                    </a:lnTo>
                    <a:lnTo>
                      <a:pt x="3047" y="0"/>
                    </a:lnTo>
                    <a:close/>
                  </a:path>
                </a:pathLst>
              </a:custGeom>
              <a:solidFill>
                <a:srgbClr val="DAE2F3"/>
              </a:solidFill>
            </p:spPr>
            <p:txBody>
              <a:bodyPr wrap="square" lIns="0" tIns="0" rIns="0" bIns="0" rtlCol="0"/>
              <a:lstStyle/>
              <a:p>
                <a:endParaRPr sz="1013"/>
              </a:p>
            </p:txBody>
          </p:sp>
        </p:grpSp>
      </p:grpSp>
      <p:pic>
        <p:nvPicPr>
          <p:cNvPr id="49" name="Grafik 48">
            <a:extLst>
              <a:ext uri="{FF2B5EF4-FFF2-40B4-BE49-F238E27FC236}">
                <a16:creationId xmlns:a16="http://schemas.microsoft.com/office/drawing/2014/main" id="{807A9631-AB62-426E-974E-B27ADB26320F}"/>
              </a:ext>
            </a:extLst>
          </p:cNvPr>
          <p:cNvPicPr>
            <a:picLocks noChangeAspect="1"/>
          </p:cNvPicPr>
          <p:nvPr/>
        </p:nvPicPr>
        <p:blipFill>
          <a:blip r:embed="rId4"/>
          <a:stretch>
            <a:fillRect/>
          </a:stretch>
        </p:blipFill>
        <p:spPr>
          <a:xfrm>
            <a:off x="6285302" y="1737677"/>
            <a:ext cx="819192" cy="482625"/>
          </a:xfrm>
          <a:prstGeom prst="rect">
            <a:avLst/>
          </a:prstGeom>
        </p:spPr>
      </p:pic>
    </p:spTree>
    <p:extLst>
      <p:ext uri="{BB962C8B-B14F-4D97-AF65-F5344CB8AC3E}">
        <p14:creationId xmlns:p14="http://schemas.microsoft.com/office/powerpoint/2010/main" val="191830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6294" y="918363"/>
            <a:ext cx="5106914" cy="3519297"/>
          </a:xfrm>
          <a:prstGeom prst="rect">
            <a:avLst/>
          </a:prstGeom>
          <a:blipFill>
            <a:blip r:embed="rId2" cstate="print"/>
            <a:stretch>
              <a:fillRect/>
            </a:stretch>
          </a:blipFill>
        </p:spPr>
        <p:txBody>
          <a:bodyPr wrap="square" lIns="0" tIns="0" rIns="0" bIns="0" rtlCol="0"/>
          <a:lstStyle/>
          <a:p>
            <a:endParaRPr sz="1013"/>
          </a:p>
        </p:txBody>
      </p:sp>
      <p:sp>
        <p:nvSpPr>
          <p:cNvPr id="3" name="object 3"/>
          <p:cNvSpPr/>
          <p:nvPr/>
        </p:nvSpPr>
        <p:spPr>
          <a:xfrm>
            <a:off x="284608" y="1078820"/>
            <a:ext cx="4665725" cy="3078098"/>
          </a:xfrm>
          <a:prstGeom prst="rect">
            <a:avLst/>
          </a:prstGeom>
          <a:blipFill>
            <a:blip r:embed="rId3" cstate="print"/>
            <a:stretch>
              <a:fillRect/>
            </a:stretch>
          </a:blipFill>
        </p:spPr>
        <p:txBody>
          <a:bodyPr wrap="square" lIns="0" tIns="0" rIns="0" bIns="0" rtlCol="0"/>
          <a:lstStyle/>
          <a:p>
            <a:endParaRPr sz="1013"/>
          </a:p>
        </p:txBody>
      </p:sp>
      <p:sp>
        <p:nvSpPr>
          <p:cNvPr id="4" name="object 4"/>
          <p:cNvSpPr/>
          <p:nvPr/>
        </p:nvSpPr>
        <p:spPr>
          <a:xfrm>
            <a:off x="457591" y="2606004"/>
            <a:ext cx="2488406" cy="539591"/>
          </a:xfrm>
          <a:custGeom>
            <a:avLst/>
            <a:gdLst/>
            <a:ahLst/>
            <a:cxnLst/>
            <a:rect l="l" t="t" r="r" b="b"/>
            <a:pathLst>
              <a:path w="3317875" h="719454">
                <a:moveTo>
                  <a:pt x="0" y="0"/>
                </a:moveTo>
                <a:lnTo>
                  <a:pt x="3317748" y="0"/>
                </a:lnTo>
                <a:lnTo>
                  <a:pt x="3317748" y="719327"/>
                </a:lnTo>
                <a:lnTo>
                  <a:pt x="0" y="719327"/>
                </a:lnTo>
                <a:lnTo>
                  <a:pt x="0" y="0"/>
                </a:lnTo>
                <a:close/>
              </a:path>
            </a:pathLst>
          </a:custGeom>
          <a:ln w="28956">
            <a:solidFill>
              <a:srgbClr val="C00000"/>
            </a:solidFill>
          </a:ln>
        </p:spPr>
        <p:txBody>
          <a:bodyPr wrap="square" lIns="0" tIns="0" rIns="0" bIns="0" rtlCol="0"/>
          <a:lstStyle/>
          <a:p>
            <a:endParaRPr sz="1013"/>
          </a:p>
        </p:txBody>
      </p:sp>
      <p:sp>
        <p:nvSpPr>
          <p:cNvPr id="7" name="object 7"/>
          <p:cNvSpPr/>
          <p:nvPr/>
        </p:nvSpPr>
        <p:spPr>
          <a:xfrm>
            <a:off x="2995289" y="1589302"/>
            <a:ext cx="3388519" cy="2390299"/>
          </a:xfrm>
          <a:custGeom>
            <a:avLst/>
            <a:gdLst/>
            <a:ahLst/>
            <a:cxnLst/>
            <a:rect l="l" t="t" r="r" b="b"/>
            <a:pathLst>
              <a:path w="4518025" h="3187065">
                <a:moveTo>
                  <a:pt x="0" y="1837664"/>
                </a:moveTo>
                <a:lnTo>
                  <a:pt x="2150808" y="2655569"/>
                </a:lnTo>
                <a:lnTo>
                  <a:pt x="2150808" y="2792222"/>
                </a:lnTo>
                <a:lnTo>
                  <a:pt x="2153881" y="2841702"/>
                </a:lnTo>
                <a:lnTo>
                  <a:pt x="2162855" y="2889348"/>
                </a:lnTo>
                <a:lnTo>
                  <a:pt x="2177360" y="2934791"/>
                </a:lnTo>
                <a:lnTo>
                  <a:pt x="2197026" y="2977660"/>
                </a:lnTo>
                <a:lnTo>
                  <a:pt x="2221483" y="3017586"/>
                </a:lnTo>
                <a:lnTo>
                  <a:pt x="2250362" y="3054200"/>
                </a:lnTo>
                <a:lnTo>
                  <a:pt x="2283294" y="3087130"/>
                </a:lnTo>
                <a:lnTo>
                  <a:pt x="2319908" y="3116009"/>
                </a:lnTo>
                <a:lnTo>
                  <a:pt x="2359835" y="3140466"/>
                </a:lnTo>
                <a:lnTo>
                  <a:pt x="2402706" y="3160132"/>
                </a:lnTo>
                <a:lnTo>
                  <a:pt x="2448151" y="3174636"/>
                </a:lnTo>
                <a:lnTo>
                  <a:pt x="2495799" y="3183610"/>
                </a:lnTo>
                <a:lnTo>
                  <a:pt x="2545283" y="3186684"/>
                </a:lnTo>
                <a:lnTo>
                  <a:pt x="4123105" y="3186684"/>
                </a:lnTo>
                <a:lnTo>
                  <a:pt x="4172589" y="3183610"/>
                </a:lnTo>
                <a:lnTo>
                  <a:pt x="4220237" y="3174636"/>
                </a:lnTo>
                <a:lnTo>
                  <a:pt x="4265682" y="3160132"/>
                </a:lnTo>
                <a:lnTo>
                  <a:pt x="4308553" y="3140466"/>
                </a:lnTo>
                <a:lnTo>
                  <a:pt x="4348480" y="3116009"/>
                </a:lnTo>
                <a:lnTo>
                  <a:pt x="4385094" y="3087130"/>
                </a:lnTo>
                <a:lnTo>
                  <a:pt x="4418026" y="3054200"/>
                </a:lnTo>
                <a:lnTo>
                  <a:pt x="4446905" y="3017586"/>
                </a:lnTo>
                <a:lnTo>
                  <a:pt x="4471362" y="2977660"/>
                </a:lnTo>
                <a:lnTo>
                  <a:pt x="4491028" y="2934791"/>
                </a:lnTo>
                <a:lnTo>
                  <a:pt x="4505533" y="2889348"/>
                </a:lnTo>
                <a:lnTo>
                  <a:pt x="4514507" y="2841702"/>
                </a:lnTo>
                <a:lnTo>
                  <a:pt x="4517580" y="2792222"/>
                </a:lnTo>
                <a:lnTo>
                  <a:pt x="4517580" y="1858898"/>
                </a:lnTo>
                <a:lnTo>
                  <a:pt x="2150808" y="1858898"/>
                </a:lnTo>
                <a:lnTo>
                  <a:pt x="0" y="1837664"/>
                </a:lnTo>
                <a:close/>
              </a:path>
              <a:path w="4518025" h="3187065">
                <a:moveTo>
                  <a:pt x="4123105" y="0"/>
                </a:moveTo>
                <a:lnTo>
                  <a:pt x="2545283" y="0"/>
                </a:lnTo>
                <a:lnTo>
                  <a:pt x="2495799" y="3073"/>
                </a:lnTo>
                <a:lnTo>
                  <a:pt x="2448151" y="12048"/>
                </a:lnTo>
                <a:lnTo>
                  <a:pt x="2402706" y="26553"/>
                </a:lnTo>
                <a:lnTo>
                  <a:pt x="2359835" y="46220"/>
                </a:lnTo>
                <a:lnTo>
                  <a:pt x="2319908" y="70678"/>
                </a:lnTo>
                <a:lnTo>
                  <a:pt x="2283294" y="99558"/>
                </a:lnTo>
                <a:lnTo>
                  <a:pt x="2250362" y="132490"/>
                </a:lnTo>
                <a:lnTo>
                  <a:pt x="2221483" y="169105"/>
                </a:lnTo>
                <a:lnTo>
                  <a:pt x="2197026" y="209033"/>
                </a:lnTo>
                <a:lnTo>
                  <a:pt x="2177360" y="251903"/>
                </a:lnTo>
                <a:lnTo>
                  <a:pt x="2162855" y="297346"/>
                </a:lnTo>
                <a:lnTo>
                  <a:pt x="2153881" y="344993"/>
                </a:lnTo>
                <a:lnTo>
                  <a:pt x="2150808" y="394474"/>
                </a:lnTo>
                <a:lnTo>
                  <a:pt x="2150808" y="1858898"/>
                </a:lnTo>
                <a:lnTo>
                  <a:pt x="4517580" y="1858898"/>
                </a:lnTo>
                <a:lnTo>
                  <a:pt x="4517580" y="394474"/>
                </a:lnTo>
                <a:lnTo>
                  <a:pt x="4514507" y="344993"/>
                </a:lnTo>
                <a:lnTo>
                  <a:pt x="4505533" y="297346"/>
                </a:lnTo>
                <a:lnTo>
                  <a:pt x="4491028" y="251903"/>
                </a:lnTo>
                <a:lnTo>
                  <a:pt x="4471362" y="209033"/>
                </a:lnTo>
                <a:lnTo>
                  <a:pt x="4446905" y="169105"/>
                </a:lnTo>
                <a:lnTo>
                  <a:pt x="4418026" y="132490"/>
                </a:lnTo>
                <a:lnTo>
                  <a:pt x="4385094" y="99558"/>
                </a:lnTo>
                <a:lnTo>
                  <a:pt x="4348480" y="70678"/>
                </a:lnTo>
                <a:lnTo>
                  <a:pt x="4308553" y="46220"/>
                </a:lnTo>
                <a:lnTo>
                  <a:pt x="4265682" y="26553"/>
                </a:lnTo>
                <a:lnTo>
                  <a:pt x="4220237" y="12048"/>
                </a:lnTo>
                <a:lnTo>
                  <a:pt x="4172589" y="3073"/>
                </a:lnTo>
                <a:lnTo>
                  <a:pt x="4123105" y="0"/>
                </a:lnTo>
                <a:close/>
              </a:path>
            </a:pathLst>
          </a:custGeom>
          <a:solidFill>
            <a:srgbClr val="FFFFFF"/>
          </a:solidFill>
        </p:spPr>
        <p:txBody>
          <a:bodyPr wrap="square" lIns="0" tIns="0" rIns="0" bIns="0" rtlCol="0"/>
          <a:lstStyle/>
          <a:p>
            <a:endParaRPr sz="1013"/>
          </a:p>
        </p:txBody>
      </p:sp>
      <p:sp>
        <p:nvSpPr>
          <p:cNvPr id="8" name="object 8"/>
          <p:cNvSpPr/>
          <p:nvPr/>
        </p:nvSpPr>
        <p:spPr>
          <a:xfrm>
            <a:off x="2995289" y="1589302"/>
            <a:ext cx="3388519" cy="2390299"/>
          </a:xfrm>
          <a:custGeom>
            <a:avLst/>
            <a:gdLst/>
            <a:ahLst/>
            <a:cxnLst/>
            <a:rect l="l" t="t" r="r" b="b"/>
            <a:pathLst>
              <a:path w="4518025" h="3187065">
                <a:moveTo>
                  <a:pt x="2150808" y="394474"/>
                </a:moveTo>
                <a:lnTo>
                  <a:pt x="2153881" y="344993"/>
                </a:lnTo>
                <a:lnTo>
                  <a:pt x="2162855" y="297346"/>
                </a:lnTo>
                <a:lnTo>
                  <a:pt x="2177360" y="251903"/>
                </a:lnTo>
                <a:lnTo>
                  <a:pt x="2197026" y="209033"/>
                </a:lnTo>
                <a:lnTo>
                  <a:pt x="2221483" y="169105"/>
                </a:lnTo>
                <a:lnTo>
                  <a:pt x="2250362" y="132490"/>
                </a:lnTo>
                <a:lnTo>
                  <a:pt x="2283294" y="99558"/>
                </a:lnTo>
                <a:lnTo>
                  <a:pt x="2319908" y="70678"/>
                </a:lnTo>
                <a:lnTo>
                  <a:pt x="2359835" y="46220"/>
                </a:lnTo>
                <a:lnTo>
                  <a:pt x="2402706" y="26553"/>
                </a:lnTo>
                <a:lnTo>
                  <a:pt x="2448151" y="12048"/>
                </a:lnTo>
                <a:lnTo>
                  <a:pt x="2495799" y="3073"/>
                </a:lnTo>
                <a:lnTo>
                  <a:pt x="2545283" y="0"/>
                </a:lnTo>
                <a:lnTo>
                  <a:pt x="3136963" y="0"/>
                </a:lnTo>
                <a:lnTo>
                  <a:pt x="4123105" y="0"/>
                </a:lnTo>
                <a:lnTo>
                  <a:pt x="4172589" y="3073"/>
                </a:lnTo>
                <a:lnTo>
                  <a:pt x="4220237" y="12048"/>
                </a:lnTo>
                <a:lnTo>
                  <a:pt x="4265682" y="26553"/>
                </a:lnTo>
                <a:lnTo>
                  <a:pt x="4308553" y="46220"/>
                </a:lnTo>
                <a:lnTo>
                  <a:pt x="4348480" y="70678"/>
                </a:lnTo>
                <a:lnTo>
                  <a:pt x="4385094" y="99558"/>
                </a:lnTo>
                <a:lnTo>
                  <a:pt x="4418026" y="132490"/>
                </a:lnTo>
                <a:lnTo>
                  <a:pt x="4446905" y="169105"/>
                </a:lnTo>
                <a:lnTo>
                  <a:pt x="4471362" y="209033"/>
                </a:lnTo>
                <a:lnTo>
                  <a:pt x="4491028" y="251903"/>
                </a:lnTo>
                <a:lnTo>
                  <a:pt x="4505533" y="297346"/>
                </a:lnTo>
                <a:lnTo>
                  <a:pt x="4514507" y="344993"/>
                </a:lnTo>
                <a:lnTo>
                  <a:pt x="4517580" y="394474"/>
                </a:lnTo>
                <a:lnTo>
                  <a:pt x="4517580" y="1858898"/>
                </a:lnTo>
                <a:lnTo>
                  <a:pt x="4517580" y="2655569"/>
                </a:lnTo>
                <a:lnTo>
                  <a:pt x="4517580" y="2792222"/>
                </a:lnTo>
                <a:lnTo>
                  <a:pt x="4514507" y="2841702"/>
                </a:lnTo>
                <a:lnTo>
                  <a:pt x="4505533" y="2889348"/>
                </a:lnTo>
                <a:lnTo>
                  <a:pt x="4491028" y="2934791"/>
                </a:lnTo>
                <a:lnTo>
                  <a:pt x="4471362" y="2977660"/>
                </a:lnTo>
                <a:lnTo>
                  <a:pt x="4446905" y="3017586"/>
                </a:lnTo>
                <a:lnTo>
                  <a:pt x="4418026" y="3054200"/>
                </a:lnTo>
                <a:lnTo>
                  <a:pt x="4385094" y="3087130"/>
                </a:lnTo>
                <a:lnTo>
                  <a:pt x="4348480" y="3116009"/>
                </a:lnTo>
                <a:lnTo>
                  <a:pt x="4308553" y="3140466"/>
                </a:lnTo>
                <a:lnTo>
                  <a:pt x="4265682" y="3160132"/>
                </a:lnTo>
                <a:lnTo>
                  <a:pt x="4220237" y="3174636"/>
                </a:lnTo>
                <a:lnTo>
                  <a:pt x="4172589" y="3183610"/>
                </a:lnTo>
                <a:lnTo>
                  <a:pt x="4123105" y="3186684"/>
                </a:lnTo>
                <a:lnTo>
                  <a:pt x="3136963" y="3186684"/>
                </a:lnTo>
                <a:lnTo>
                  <a:pt x="2545270" y="3186684"/>
                </a:lnTo>
                <a:lnTo>
                  <a:pt x="2495799" y="3183610"/>
                </a:lnTo>
                <a:lnTo>
                  <a:pt x="2448151" y="3174636"/>
                </a:lnTo>
                <a:lnTo>
                  <a:pt x="2402706" y="3160132"/>
                </a:lnTo>
                <a:lnTo>
                  <a:pt x="2359835" y="3140466"/>
                </a:lnTo>
                <a:lnTo>
                  <a:pt x="2319908" y="3116009"/>
                </a:lnTo>
                <a:lnTo>
                  <a:pt x="2283294" y="3087130"/>
                </a:lnTo>
                <a:lnTo>
                  <a:pt x="2250362" y="3054200"/>
                </a:lnTo>
                <a:lnTo>
                  <a:pt x="2221483" y="3017586"/>
                </a:lnTo>
                <a:lnTo>
                  <a:pt x="2197026" y="2977660"/>
                </a:lnTo>
                <a:lnTo>
                  <a:pt x="2177360" y="2934791"/>
                </a:lnTo>
                <a:lnTo>
                  <a:pt x="2162855" y="2889348"/>
                </a:lnTo>
                <a:lnTo>
                  <a:pt x="2153881" y="2841702"/>
                </a:lnTo>
                <a:lnTo>
                  <a:pt x="2150808" y="2792222"/>
                </a:lnTo>
                <a:lnTo>
                  <a:pt x="2150808" y="2655569"/>
                </a:lnTo>
                <a:lnTo>
                  <a:pt x="0" y="1837664"/>
                </a:lnTo>
                <a:lnTo>
                  <a:pt x="2150808" y="1858898"/>
                </a:lnTo>
                <a:lnTo>
                  <a:pt x="2150808" y="394474"/>
                </a:lnTo>
                <a:close/>
              </a:path>
            </a:pathLst>
          </a:custGeom>
          <a:ln w="9144">
            <a:solidFill>
              <a:srgbClr val="006FC0"/>
            </a:solidFill>
          </a:ln>
        </p:spPr>
        <p:txBody>
          <a:bodyPr wrap="square" lIns="0" tIns="0" rIns="0" bIns="0" rtlCol="0"/>
          <a:lstStyle/>
          <a:p>
            <a:endParaRPr sz="1013"/>
          </a:p>
        </p:txBody>
      </p:sp>
      <p:grpSp>
        <p:nvGrpSpPr>
          <p:cNvPr id="46" name="Gruppieren 45">
            <a:extLst>
              <a:ext uri="{FF2B5EF4-FFF2-40B4-BE49-F238E27FC236}">
                <a16:creationId xmlns:a16="http://schemas.microsoft.com/office/drawing/2014/main" id="{0EE2E2DE-F9A2-4229-8954-09DCF8C594BE}"/>
              </a:ext>
            </a:extLst>
          </p:cNvPr>
          <p:cNvGrpSpPr/>
          <p:nvPr/>
        </p:nvGrpSpPr>
        <p:grpSpPr>
          <a:xfrm>
            <a:off x="826837" y="3731795"/>
            <a:ext cx="3388519" cy="1070234"/>
            <a:chOff x="488383" y="3836066"/>
            <a:chExt cx="3388519" cy="1070234"/>
          </a:xfrm>
        </p:grpSpPr>
        <p:sp>
          <p:nvSpPr>
            <p:cNvPr id="9" name="object 9"/>
            <p:cNvSpPr/>
            <p:nvPr/>
          </p:nvSpPr>
          <p:spPr>
            <a:xfrm>
              <a:off x="570275" y="3836066"/>
              <a:ext cx="3291460" cy="1070234"/>
            </a:xfrm>
            <a:custGeom>
              <a:avLst/>
              <a:gdLst/>
              <a:ahLst/>
              <a:cxnLst/>
              <a:rect l="l" t="t" r="r" b="b"/>
              <a:pathLst>
                <a:path w="3543300" h="1584960">
                  <a:moveTo>
                    <a:pt x="3395979" y="700747"/>
                  </a:moveTo>
                  <a:lnTo>
                    <a:pt x="147332" y="700747"/>
                  </a:lnTo>
                  <a:lnTo>
                    <a:pt x="100764" y="708258"/>
                  </a:lnTo>
                  <a:lnTo>
                    <a:pt x="60320" y="729173"/>
                  </a:lnTo>
                  <a:lnTo>
                    <a:pt x="28426" y="761065"/>
                  </a:lnTo>
                  <a:lnTo>
                    <a:pt x="7511" y="801505"/>
                  </a:lnTo>
                  <a:lnTo>
                    <a:pt x="0" y="848067"/>
                  </a:lnTo>
                  <a:lnTo>
                    <a:pt x="0" y="1437347"/>
                  </a:lnTo>
                  <a:lnTo>
                    <a:pt x="7511" y="1483909"/>
                  </a:lnTo>
                  <a:lnTo>
                    <a:pt x="28426" y="1524350"/>
                  </a:lnTo>
                  <a:lnTo>
                    <a:pt x="60320" y="1556241"/>
                  </a:lnTo>
                  <a:lnTo>
                    <a:pt x="100764" y="1577156"/>
                  </a:lnTo>
                  <a:lnTo>
                    <a:pt x="147332" y="1584667"/>
                  </a:lnTo>
                  <a:lnTo>
                    <a:pt x="3395979" y="1584667"/>
                  </a:lnTo>
                  <a:lnTo>
                    <a:pt x="3442546" y="1577156"/>
                  </a:lnTo>
                  <a:lnTo>
                    <a:pt x="3482988" y="1556241"/>
                  </a:lnTo>
                  <a:lnTo>
                    <a:pt x="3514877" y="1524350"/>
                  </a:lnTo>
                  <a:lnTo>
                    <a:pt x="3535790" y="1483909"/>
                  </a:lnTo>
                  <a:lnTo>
                    <a:pt x="3543300" y="1437347"/>
                  </a:lnTo>
                  <a:lnTo>
                    <a:pt x="3543300" y="848067"/>
                  </a:lnTo>
                  <a:lnTo>
                    <a:pt x="3535790" y="801505"/>
                  </a:lnTo>
                  <a:lnTo>
                    <a:pt x="3514877" y="761065"/>
                  </a:lnTo>
                  <a:lnTo>
                    <a:pt x="3482988" y="729173"/>
                  </a:lnTo>
                  <a:lnTo>
                    <a:pt x="3442546" y="708258"/>
                  </a:lnTo>
                  <a:lnTo>
                    <a:pt x="3395979" y="700747"/>
                  </a:lnTo>
                  <a:close/>
                </a:path>
                <a:path w="3543300" h="1584960">
                  <a:moveTo>
                    <a:pt x="55460" y="0"/>
                  </a:moveTo>
                  <a:lnTo>
                    <a:pt x="590549" y="700747"/>
                  </a:lnTo>
                  <a:lnTo>
                    <a:pt x="1476374" y="700747"/>
                  </a:lnTo>
                  <a:lnTo>
                    <a:pt x="55460" y="0"/>
                  </a:lnTo>
                  <a:close/>
                </a:path>
              </a:pathLst>
            </a:custGeom>
            <a:solidFill>
              <a:srgbClr val="FFFFFF"/>
            </a:solidFill>
          </p:spPr>
          <p:txBody>
            <a:bodyPr wrap="square" lIns="0" tIns="0" rIns="0" bIns="0" rtlCol="0"/>
            <a:lstStyle/>
            <a:p>
              <a:endParaRPr sz="1013"/>
            </a:p>
          </p:txBody>
        </p:sp>
        <p:sp>
          <p:nvSpPr>
            <p:cNvPr id="10" name="object 10"/>
            <p:cNvSpPr/>
            <p:nvPr/>
          </p:nvSpPr>
          <p:spPr>
            <a:xfrm>
              <a:off x="488383" y="3858017"/>
              <a:ext cx="3388519" cy="997172"/>
            </a:xfrm>
            <a:custGeom>
              <a:avLst/>
              <a:gdLst/>
              <a:ahLst/>
              <a:cxnLst/>
              <a:rect l="l" t="t" r="r" b="b"/>
              <a:pathLst>
                <a:path w="3543300" h="1584960">
                  <a:moveTo>
                    <a:pt x="3395979" y="700747"/>
                  </a:moveTo>
                  <a:lnTo>
                    <a:pt x="3442546" y="708258"/>
                  </a:lnTo>
                  <a:lnTo>
                    <a:pt x="3482988" y="729173"/>
                  </a:lnTo>
                  <a:lnTo>
                    <a:pt x="3514877" y="761065"/>
                  </a:lnTo>
                  <a:lnTo>
                    <a:pt x="3535790" y="801505"/>
                  </a:lnTo>
                  <a:lnTo>
                    <a:pt x="3543300" y="848067"/>
                  </a:lnTo>
                  <a:lnTo>
                    <a:pt x="3543300" y="1069047"/>
                  </a:lnTo>
                  <a:lnTo>
                    <a:pt x="3543300" y="1437347"/>
                  </a:lnTo>
                  <a:lnTo>
                    <a:pt x="3535790" y="1483909"/>
                  </a:lnTo>
                  <a:lnTo>
                    <a:pt x="3514877" y="1524350"/>
                  </a:lnTo>
                  <a:lnTo>
                    <a:pt x="3482988" y="1556241"/>
                  </a:lnTo>
                  <a:lnTo>
                    <a:pt x="3442546" y="1577156"/>
                  </a:lnTo>
                  <a:lnTo>
                    <a:pt x="3395979" y="1584667"/>
                  </a:lnTo>
                  <a:lnTo>
                    <a:pt x="1476374" y="1584667"/>
                  </a:lnTo>
                  <a:lnTo>
                    <a:pt x="590549" y="1584667"/>
                  </a:lnTo>
                  <a:lnTo>
                    <a:pt x="147332" y="1584667"/>
                  </a:lnTo>
                  <a:lnTo>
                    <a:pt x="100764" y="1577156"/>
                  </a:lnTo>
                  <a:lnTo>
                    <a:pt x="60320" y="1556241"/>
                  </a:lnTo>
                  <a:lnTo>
                    <a:pt x="28426" y="1524350"/>
                  </a:lnTo>
                  <a:lnTo>
                    <a:pt x="7511" y="1483909"/>
                  </a:lnTo>
                  <a:lnTo>
                    <a:pt x="0" y="1437347"/>
                  </a:lnTo>
                  <a:lnTo>
                    <a:pt x="0" y="1069047"/>
                  </a:lnTo>
                  <a:lnTo>
                    <a:pt x="0" y="848067"/>
                  </a:lnTo>
                  <a:lnTo>
                    <a:pt x="7511" y="801505"/>
                  </a:lnTo>
                  <a:lnTo>
                    <a:pt x="28426" y="761065"/>
                  </a:lnTo>
                  <a:lnTo>
                    <a:pt x="60320" y="729173"/>
                  </a:lnTo>
                  <a:lnTo>
                    <a:pt x="100764" y="708258"/>
                  </a:lnTo>
                  <a:lnTo>
                    <a:pt x="147332" y="700747"/>
                  </a:lnTo>
                  <a:lnTo>
                    <a:pt x="590549" y="700747"/>
                  </a:lnTo>
                  <a:lnTo>
                    <a:pt x="55460" y="0"/>
                  </a:lnTo>
                  <a:lnTo>
                    <a:pt x="1476374" y="700747"/>
                  </a:lnTo>
                  <a:lnTo>
                    <a:pt x="3395979" y="700747"/>
                  </a:lnTo>
                  <a:close/>
                </a:path>
              </a:pathLst>
            </a:custGeom>
            <a:ln w="9144">
              <a:solidFill>
                <a:srgbClr val="006FC0"/>
              </a:solidFill>
            </a:ln>
          </p:spPr>
          <p:txBody>
            <a:bodyPr wrap="square" lIns="0" tIns="0" rIns="0" bIns="0" rtlCol="0"/>
            <a:lstStyle/>
            <a:p>
              <a:endParaRPr sz="1013"/>
            </a:p>
          </p:txBody>
        </p:sp>
        <p:sp>
          <p:nvSpPr>
            <p:cNvPr id="11" name="object 11"/>
            <p:cNvSpPr txBox="1"/>
            <p:nvPr/>
          </p:nvSpPr>
          <p:spPr>
            <a:xfrm>
              <a:off x="698022" y="4371183"/>
              <a:ext cx="3085432" cy="471283"/>
            </a:xfrm>
            <a:prstGeom prst="rect">
              <a:avLst/>
            </a:prstGeom>
          </p:spPr>
          <p:txBody>
            <a:bodyPr vert="horz" wrap="square" lIns="0" tIns="9525" rIns="0" bIns="0" rtlCol="0">
              <a:spAutoFit/>
            </a:bodyPr>
            <a:lstStyle/>
            <a:p>
              <a:pPr marL="9525" marR="3810" indent="-476" algn="just">
                <a:spcBef>
                  <a:spcPts val="75"/>
                </a:spcBef>
              </a:pPr>
              <a:r>
                <a:rPr sz="1000" dirty="0">
                  <a:latin typeface="Arial" panose="020B0604020202020204" pitchFamily="34" charset="0"/>
                  <a:cs typeface="Arial" panose="020B0604020202020204" pitchFamily="34" charset="0"/>
                </a:rPr>
                <a:t>If </a:t>
              </a:r>
              <a:r>
                <a:rPr sz="1000" spc="-8" dirty="0">
                  <a:latin typeface="Arial" panose="020B0604020202020204" pitchFamily="34" charset="0"/>
                  <a:cs typeface="Arial" panose="020B0604020202020204" pitchFamily="34" charset="0"/>
                </a:rPr>
                <a:t>you have </a:t>
              </a:r>
              <a:r>
                <a:rPr sz="1000" spc="-4" dirty="0">
                  <a:latin typeface="Arial" panose="020B0604020202020204" pitchFamily="34" charset="0"/>
                  <a:cs typeface="Arial" panose="020B0604020202020204" pitchFamily="34" charset="0"/>
                </a:rPr>
                <a:t>any additional </a:t>
              </a:r>
              <a:r>
                <a:rPr sz="1000" spc="-8" dirty="0">
                  <a:latin typeface="Arial" panose="020B0604020202020204" pitchFamily="34" charset="0"/>
                  <a:cs typeface="Arial" panose="020B0604020202020204" pitchFamily="34" charset="0"/>
                </a:rPr>
                <a:t>charges </a:t>
              </a:r>
              <a:r>
                <a:rPr sz="1000" spc="-4" dirty="0">
                  <a:latin typeface="Arial" panose="020B0604020202020204" pitchFamily="34" charset="0"/>
                  <a:cs typeface="Arial" panose="020B0604020202020204" pitchFamily="34" charset="0"/>
                </a:rPr>
                <a:t>(e.g.</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shipping, handling, etc.), please add </a:t>
              </a:r>
              <a:r>
                <a:rPr sz="1000" dirty="0">
                  <a:latin typeface="Arial" panose="020B0604020202020204" pitchFamily="34" charset="0"/>
                  <a:cs typeface="Arial" panose="020B0604020202020204" pitchFamily="34" charset="0"/>
                </a:rPr>
                <a:t>a</a:t>
              </a:r>
              <a:r>
                <a:rPr lang="de-DE" sz="100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line by </a:t>
              </a:r>
              <a:r>
                <a:rPr sz="1000" dirty="0">
                  <a:latin typeface="Arial" panose="020B0604020202020204" pitchFamily="34" charset="0"/>
                  <a:cs typeface="Arial" panose="020B0604020202020204" pitchFamily="34" charset="0"/>
                </a:rPr>
                <a:t>clicking </a:t>
              </a:r>
              <a:r>
                <a:rPr sz="1000" spc="-4" dirty="0">
                  <a:latin typeface="Arial" panose="020B0604020202020204" pitchFamily="34" charset="0"/>
                  <a:cs typeface="Arial" panose="020B0604020202020204" pitchFamily="34" charset="0"/>
                </a:rPr>
                <a:t>on </a:t>
              </a:r>
              <a:r>
                <a:rPr sz="1000" dirty="0">
                  <a:latin typeface="Arial" panose="020B0604020202020204" pitchFamily="34" charset="0"/>
                  <a:cs typeface="Arial" panose="020B0604020202020204" pitchFamily="34" charset="0"/>
                </a:rPr>
                <a:t>the </a:t>
              </a:r>
              <a:r>
                <a:rPr sz="1000" spc="-4" dirty="0">
                  <a:latin typeface="Arial" panose="020B0604020202020204" pitchFamily="34" charset="0"/>
                  <a:cs typeface="Arial" panose="020B0604020202020204" pitchFamily="34" charset="0"/>
                </a:rPr>
                <a:t>add Line</a:t>
              </a:r>
              <a:r>
                <a:rPr sz="1000" spc="-101"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button</a:t>
              </a:r>
            </a:p>
          </p:txBody>
        </p:sp>
      </p:grpSp>
      <p:sp>
        <p:nvSpPr>
          <p:cNvPr id="12" name="object 12"/>
          <p:cNvSpPr txBox="1"/>
          <p:nvPr/>
        </p:nvSpPr>
        <p:spPr>
          <a:xfrm>
            <a:off x="4767278" y="1768868"/>
            <a:ext cx="1498759" cy="2010646"/>
          </a:xfrm>
          <a:prstGeom prst="rect">
            <a:avLst/>
          </a:prstGeom>
        </p:spPr>
        <p:txBody>
          <a:bodyPr vert="horz" wrap="square" lIns="0" tIns="10001" rIns="0" bIns="0" rtlCol="0">
            <a:spAutoFit/>
          </a:bodyPr>
          <a:lstStyle/>
          <a:p>
            <a:pPr marL="9525" marR="3810" algn="just">
              <a:spcBef>
                <a:spcPts val="79"/>
              </a:spcBef>
              <a:tabLst>
                <a:tab pos="395764" algn="l"/>
                <a:tab pos="514350" algn="l"/>
                <a:tab pos="959168" algn="l"/>
                <a:tab pos="1004888" algn="l"/>
                <a:tab pos="1241584" algn="l"/>
                <a:tab pos="1339691" algn="l"/>
              </a:tabLst>
            </a:pPr>
            <a:r>
              <a:rPr sz="1000" spc="-4" dirty="0">
                <a:latin typeface="Arial"/>
                <a:cs typeface="Arial"/>
              </a:rPr>
              <a:t>Please	</a:t>
            </a:r>
            <a:r>
              <a:rPr lang="de-DE" sz="1000" spc="-4" dirty="0">
                <a:latin typeface="Arial"/>
                <a:cs typeface="Arial"/>
              </a:rPr>
              <a:t> </a:t>
            </a:r>
            <a:r>
              <a:rPr sz="1000" spc="-4" dirty="0">
                <a:latin typeface="Arial"/>
                <a:cs typeface="Arial"/>
              </a:rPr>
              <a:t>select	the	</a:t>
            </a:r>
            <a:r>
              <a:rPr sz="1000" b="1" spc="-94" dirty="0">
                <a:latin typeface="Arial"/>
                <a:cs typeface="Arial"/>
              </a:rPr>
              <a:t>VAT</a:t>
            </a:r>
            <a:r>
              <a:rPr lang="de-DE" sz="1000" b="1" spc="-94" dirty="0">
                <a:latin typeface="Arial"/>
                <a:cs typeface="Arial"/>
              </a:rPr>
              <a:t> </a:t>
            </a:r>
            <a:r>
              <a:rPr sz="1000" b="1" dirty="0">
                <a:latin typeface="Arial"/>
                <a:cs typeface="Arial"/>
              </a:rPr>
              <a:t>rate </a:t>
            </a:r>
            <a:r>
              <a:rPr sz="1000" spc="-4" dirty="0">
                <a:latin typeface="Arial"/>
                <a:cs typeface="Arial"/>
              </a:rPr>
              <a:t>from the </a:t>
            </a:r>
            <a:r>
              <a:rPr lang="de-DE" sz="1000" spc="-4" dirty="0" err="1">
                <a:latin typeface="Arial"/>
                <a:cs typeface="Arial"/>
              </a:rPr>
              <a:t>drop</a:t>
            </a:r>
            <a:r>
              <a:rPr lang="de-DE" sz="1000" spc="-4" dirty="0">
                <a:latin typeface="Arial"/>
                <a:cs typeface="Arial"/>
              </a:rPr>
              <a:t>-down</a:t>
            </a:r>
            <a:r>
              <a:rPr lang="de-DE" sz="1000" spc="-8" dirty="0">
                <a:latin typeface="Arial"/>
                <a:cs typeface="Arial"/>
              </a:rPr>
              <a:t> </a:t>
            </a:r>
            <a:r>
              <a:rPr sz="1000" spc="-4" dirty="0">
                <a:latin typeface="Arial"/>
                <a:cs typeface="Arial"/>
              </a:rPr>
              <a:t>menu which applies to</a:t>
            </a:r>
            <a:r>
              <a:rPr lang="de-DE" sz="1000" spc="-4" dirty="0">
                <a:latin typeface="Arial"/>
                <a:cs typeface="Arial"/>
              </a:rPr>
              <a:t> </a:t>
            </a:r>
            <a:r>
              <a:rPr sz="1000" dirty="0">
                <a:latin typeface="Arial"/>
                <a:cs typeface="Arial"/>
              </a:rPr>
              <a:t>the </a:t>
            </a:r>
            <a:r>
              <a:rPr sz="1000" spc="-4" dirty="0">
                <a:latin typeface="Arial"/>
                <a:cs typeface="Arial"/>
              </a:rPr>
              <a:t>respective line item.</a:t>
            </a:r>
            <a:r>
              <a:rPr lang="de-DE" sz="1000" spc="-4" dirty="0">
                <a:latin typeface="Arial"/>
                <a:cs typeface="Arial"/>
              </a:rPr>
              <a:t> </a:t>
            </a:r>
            <a:r>
              <a:rPr sz="1000" spc="-83" dirty="0">
                <a:latin typeface="Arial"/>
                <a:cs typeface="Arial"/>
              </a:rPr>
              <a:t>VA</a:t>
            </a:r>
            <a:r>
              <a:rPr sz="1000" dirty="0">
                <a:latin typeface="Arial"/>
                <a:cs typeface="Arial"/>
              </a:rPr>
              <a:t>T</a:t>
            </a:r>
            <a:r>
              <a:rPr lang="de-DE" sz="1000" dirty="0">
                <a:latin typeface="Arial"/>
                <a:cs typeface="Arial"/>
              </a:rPr>
              <a:t>-</a:t>
            </a:r>
            <a:r>
              <a:rPr sz="1000" spc="-4" dirty="0">
                <a:latin typeface="Arial"/>
                <a:cs typeface="Arial"/>
              </a:rPr>
              <a:t>A</a:t>
            </a:r>
            <a:r>
              <a:rPr sz="1000" spc="-8" dirty="0">
                <a:latin typeface="Arial"/>
                <a:cs typeface="Arial"/>
              </a:rPr>
              <a:t>m</a:t>
            </a:r>
            <a:r>
              <a:rPr sz="1000" spc="-4" dirty="0">
                <a:latin typeface="Arial"/>
                <a:cs typeface="Arial"/>
              </a:rPr>
              <a:t>ou</a:t>
            </a:r>
            <a:r>
              <a:rPr sz="1000" spc="-11" dirty="0">
                <a:latin typeface="Arial"/>
                <a:cs typeface="Arial"/>
              </a:rPr>
              <a:t>n</a:t>
            </a:r>
            <a:r>
              <a:rPr sz="1000" dirty="0">
                <a:latin typeface="Arial"/>
                <a:cs typeface="Arial"/>
              </a:rPr>
              <a:t>t</a:t>
            </a:r>
            <a:r>
              <a:rPr lang="de-DE" sz="1000" dirty="0">
                <a:latin typeface="Arial"/>
                <a:cs typeface="Arial"/>
              </a:rPr>
              <a:t> </a:t>
            </a:r>
            <a:r>
              <a:rPr sz="1000" spc="-15" dirty="0">
                <a:latin typeface="Arial"/>
                <a:cs typeface="Arial"/>
              </a:rPr>
              <a:t>w</a:t>
            </a:r>
            <a:r>
              <a:rPr sz="1000" dirty="0">
                <a:latin typeface="Arial"/>
                <a:cs typeface="Arial"/>
              </a:rPr>
              <a:t>i</a:t>
            </a:r>
            <a:r>
              <a:rPr sz="1000" spc="8" dirty="0">
                <a:latin typeface="Arial"/>
                <a:cs typeface="Arial"/>
              </a:rPr>
              <a:t>l</a:t>
            </a:r>
            <a:r>
              <a:rPr sz="1000" dirty="0">
                <a:latin typeface="Arial"/>
                <a:cs typeface="Arial"/>
              </a:rPr>
              <a:t>l</a:t>
            </a:r>
            <a:r>
              <a:rPr lang="de-DE" sz="1000" dirty="0">
                <a:latin typeface="Arial"/>
                <a:cs typeface="Arial"/>
              </a:rPr>
              <a:t> </a:t>
            </a:r>
            <a:r>
              <a:rPr sz="1000" spc="-4" dirty="0">
                <a:latin typeface="Arial"/>
                <a:cs typeface="Arial"/>
              </a:rPr>
              <a:t>b</a:t>
            </a:r>
            <a:r>
              <a:rPr sz="1000" dirty="0">
                <a:latin typeface="Arial"/>
                <a:cs typeface="Arial"/>
              </a:rPr>
              <a:t>e</a:t>
            </a:r>
            <a:r>
              <a:rPr lang="de-DE" sz="1000" dirty="0">
                <a:latin typeface="Arial"/>
                <a:cs typeface="Arial"/>
              </a:rPr>
              <a:t> </a:t>
            </a:r>
            <a:r>
              <a:rPr sz="1000" spc="-4" dirty="0">
                <a:latin typeface="Arial"/>
                <a:cs typeface="Arial"/>
              </a:rPr>
              <a:t>automatically</a:t>
            </a:r>
            <a:r>
              <a:rPr lang="de-DE" sz="1000" spc="-4" dirty="0">
                <a:latin typeface="Arial"/>
                <a:cs typeface="Arial"/>
              </a:rPr>
              <a:t> </a:t>
            </a:r>
            <a:r>
              <a:rPr sz="1000" spc="-8" dirty="0">
                <a:latin typeface="Arial"/>
                <a:cs typeface="Arial"/>
              </a:rPr>
              <a:t>calculated.</a:t>
            </a:r>
            <a:r>
              <a:rPr lang="de-DE" sz="1000" spc="-8" dirty="0">
                <a:latin typeface="Arial"/>
                <a:cs typeface="Arial"/>
              </a:rPr>
              <a:t> </a:t>
            </a:r>
            <a:r>
              <a:rPr sz="1000" b="1" spc="-4" dirty="0">
                <a:latin typeface="Arial"/>
                <a:cs typeface="Arial"/>
              </a:rPr>
              <a:t>Please </a:t>
            </a:r>
            <a:r>
              <a:rPr lang="en-US" sz="1000" b="1" spc="-8" dirty="0">
                <a:latin typeface="Arial"/>
                <a:cs typeface="Arial"/>
              </a:rPr>
              <a:t>note </a:t>
            </a:r>
            <a:r>
              <a:rPr lang="en-US" sz="1000" b="1" spc="-4" dirty="0">
                <a:latin typeface="Arial"/>
                <a:cs typeface="Arial"/>
              </a:rPr>
              <a:t>that it is </a:t>
            </a:r>
            <a:r>
              <a:rPr lang="en-US" sz="1000" b="1" dirty="0">
                <a:latin typeface="Arial"/>
                <a:cs typeface="Arial"/>
              </a:rPr>
              <a:t>a </a:t>
            </a:r>
            <a:r>
              <a:rPr lang="en-US" sz="1000" b="1" spc="-4" dirty="0">
                <a:latin typeface="Arial"/>
                <a:cs typeface="Arial"/>
              </a:rPr>
              <a:t>mandatory</a:t>
            </a:r>
            <a:r>
              <a:rPr lang="en-US" sz="1000" b="1" spc="-30" dirty="0">
                <a:latin typeface="Arial"/>
                <a:cs typeface="Arial"/>
              </a:rPr>
              <a:t> </a:t>
            </a:r>
            <a:r>
              <a:rPr lang="en-US" sz="1000" b="1" dirty="0">
                <a:latin typeface="Arial"/>
                <a:cs typeface="Arial"/>
              </a:rPr>
              <a:t>field.</a:t>
            </a:r>
            <a:endParaRPr lang="en-US" sz="1000" dirty="0">
              <a:latin typeface="Arial"/>
              <a:cs typeface="Arial"/>
            </a:endParaRPr>
          </a:p>
          <a:p>
            <a:pPr algn="just">
              <a:spcBef>
                <a:spcPts val="11"/>
              </a:spcBef>
            </a:pPr>
            <a:endParaRPr lang="en-US" sz="1000" dirty="0">
              <a:latin typeface="Arial"/>
              <a:cs typeface="Arial"/>
            </a:endParaRPr>
          </a:p>
          <a:p>
            <a:pPr marL="9525" algn="just"/>
            <a:r>
              <a:rPr lang="en-US" sz="1000" dirty="0">
                <a:latin typeface="Arial"/>
                <a:cs typeface="Arial"/>
              </a:rPr>
              <a:t>If </a:t>
            </a:r>
            <a:r>
              <a:rPr lang="en-US" sz="1000" spc="-4" dirty="0">
                <a:latin typeface="Arial"/>
                <a:cs typeface="Arial"/>
              </a:rPr>
              <a:t>applicable, use the</a:t>
            </a:r>
            <a:r>
              <a:rPr lang="en-US" sz="1000" spc="-34" dirty="0">
                <a:latin typeface="Arial"/>
                <a:cs typeface="Arial"/>
              </a:rPr>
              <a:t> </a:t>
            </a:r>
            <a:r>
              <a:rPr lang="en-US" sz="1000" b="1" spc="-30" dirty="0">
                <a:latin typeface="Arial"/>
                <a:cs typeface="Arial"/>
              </a:rPr>
              <a:t>Tax </a:t>
            </a:r>
            <a:r>
              <a:rPr lang="en-US" sz="1000" b="1" spc="-8" dirty="0"/>
              <a:t>R</a:t>
            </a:r>
            <a:r>
              <a:rPr lang="en-US" sz="1000" b="1" spc="-4" dirty="0"/>
              <a:t>e</a:t>
            </a:r>
            <a:r>
              <a:rPr lang="en-US" sz="1000" b="1" dirty="0"/>
              <a:t>f</a:t>
            </a:r>
            <a:r>
              <a:rPr lang="en-US" sz="1000" b="1" spc="-4" dirty="0"/>
              <a:t>e</a:t>
            </a:r>
            <a:r>
              <a:rPr lang="en-US" sz="1000" b="1" spc="-8" dirty="0"/>
              <a:t>r</a:t>
            </a:r>
            <a:r>
              <a:rPr lang="en-US" sz="1000" b="1" spc="-4" dirty="0"/>
              <a:t>e</a:t>
            </a:r>
            <a:r>
              <a:rPr lang="en-US" sz="1000" b="1" spc="-8" dirty="0"/>
              <a:t>n</a:t>
            </a:r>
            <a:r>
              <a:rPr lang="en-US" sz="1000" b="1" spc="-11" dirty="0"/>
              <a:t>c</a:t>
            </a:r>
            <a:r>
              <a:rPr lang="en-US" sz="1000" b="1" dirty="0"/>
              <a:t>e </a:t>
            </a:r>
            <a:r>
              <a:rPr lang="en-US" sz="1000" spc="4" dirty="0"/>
              <a:t>s</a:t>
            </a:r>
            <a:r>
              <a:rPr lang="en-US" sz="1000" spc="-11" dirty="0"/>
              <a:t>e</a:t>
            </a:r>
            <a:r>
              <a:rPr lang="en-US" sz="1000" spc="-8" dirty="0"/>
              <a:t>c</a:t>
            </a:r>
            <a:r>
              <a:rPr lang="en-US" sz="1000" spc="4" dirty="0"/>
              <a:t>t</a:t>
            </a:r>
            <a:r>
              <a:rPr lang="en-US" sz="1000" dirty="0"/>
              <a:t>i</a:t>
            </a:r>
            <a:r>
              <a:rPr lang="en-US" sz="1000" spc="-11" dirty="0"/>
              <a:t>o</a:t>
            </a:r>
            <a:r>
              <a:rPr lang="en-US" sz="1000" dirty="0"/>
              <a:t>n </a:t>
            </a:r>
            <a:r>
              <a:rPr lang="en-US" sz="1000" spc="4" dirty="0"/>
              <a:t>to</a:t>
            </a:r>
            <a:endParaRPr lang="en-US" sz="1000" dirty="0"/>
          </a:p>
          <a:p>
            <a:pPr marL="9525" algn="just"/>
            <a:r>
              <a:rPr lang="en-US" sz="1000" spc="-4" dirty="0"/>
              <a:t>provide justification </a:t>
            </a:r>
            <a:r>
              <a:rPr lang="en-US" sz="1000" dirty="0"/>
              <a:t>on the selected </a:t>
            </a:r>
            <a:r>
              <a:rPr lang="en-US" sz="1000" spc="-56" dirty="0"/>
              <a:t>VAT</a:t>
            </a:r>
            <a:r>
              <a:rPr lang="en-US" sz="1000" spc="-109" dirty="0"/>
              <a:t> </a:t>
            </a:r>
            <a:r>
              <a:rPr lang="en-US" sz="1000" spc="-4" dirty="0"/>
              <a:t>Rate.</a:t>
            </a:r>
            <a:endParaRPr lang="en-US" sz="1000" dirty="0">
              <a:latin typeface="Arial"/>
              <a:cs typeface="Arial"/>
            </a:endParaRPr>
          </a:p>
        </p:txBody>
      </p:sp>
      <p:sp>
        <p:nvSpPr>
          <p:cNvPr id="16" name="object 16"/>
          <p:cNvSpPr/>
          <p:nvPr/>
        </p:nvSpPr>
        <p:spPr>
          <a:xfrm>
            <a:off x="263280" y="3574125"/>
            <a:ext cx="638175" cy="140970"/>
          </a:xfrm>
          <a:custGeom>
            <a:avLst/>
            <a:gdLst/>
            <a:ahLst/>
            <a:cxnLst/>
            <a:rect l="l" t="t" r="r" b="b"/>
            <a:pathLst>
              <a:path w="850900" h="187960">
                <a:moveTo>
                  <a:pt x="0" y="0"/>
                </a:moveTo>
                <a:lnTo>
                  <a:pt x="850392" y="0"/>
                </a:lnTo>
                <a:lnTo>
                  <a:pt x="850392" y="187451"/>
                </a:lnTo>
                <a:lnTo>
                  <a:pt x="0" y="187451"/>
                </a:lnTo>
                <a:lnTo>
                  <a:pt x="0" y="0"/>
                </a:lnTo>
                <a:close/>
              </a:path>
            </a:pathLst>
          </a:custGeom>
          <a:ln w="28956">
            <a:solidFill>
              <a:srgbClr val="C00000"/>
            </a:solidFill>
          </a:ln>
        </p:spPr>
        <p:txBody>
          <a:bodyPr wrap="square" lIns="0" tIns="0" rIns="0" bIns="0" rtlCol="0"/>
          <a:lstStyle/>
          <a:p>
            <a:endParaRPr sz="1013"/>
          </a:p>
        </p:txBody>
      </p:sp>
      <p:grpSp>
        <p:nvGrpSpPr>
          <p:cNvPr id="6" name="Gruppieren 5">
            <a:extLst>
              <a:ext uri="{FF2B5EF4-FFF2-40B4-BE49-F238E27FC236}">
                <a16:creationId xmlns:a16="http://schemas.microsoft.com/office/drawing/2014/main" id="{CD5A3245-3919-4E61-B561-3E876E638D8E}"/>
              </a:ext>
            </a:extLst>
          </p:cNvPr>
          <p:cNvGrpSpPr/>
          <p:nvPr/>
        </p:nvGrpSpPr>
        <p:grpSpPr>
          <a:xfrm>
            <a:off x="7029925" y="3989068"/>
            <a:ext cx="1809369" cy="987552"/>
            <a:chOff x="7029925" y="3989068"/>
            <a:chExt cx="1809369" cy="987552"/>
          </a:xfrm>
        </p:grpSpPr>
        <p:sp>
          <p:nvSpPr>
            <p:cNvPr id="17" name="object 17"/>
            <p:cNvSpPr/>
            <p:nvPr/>
          </p:nvSpPr>
          <p:spPr>
            <a:xfrm>
              <a:off x="7144226" y="4171949"/>
              <a:ext cx="1695068" cy="804671"/>
            </a:xfrm>
            <a:prstGeom prst="rect">
              <a:avLst/>
            </a:prstGeom>
            <a:blipFill>
              <a:blip r:embed="rId4" cstate="print"/>
              <a:stretch>
                <a:fillRect/>
              </a:stretch>
            </a:blipFill>
          </p:spPr>
          <p:txBody>
            <a:bodyPr wrap="square" lIns="0" tIns="0" rIns="0" bIns="0" rtlCol="0"/>
            <a:lstStyle/>
            <a:p>
              <a:endParaRPr sz="1013"/>
            </a:p>
          </p:txBody>
        </p:sp>
        <p:sp>
          <p:nvSpPr>
            <p:cNvPr id="18" name="object 18"/>
            <p:cNvSpPr/>
            <p:nvPr/>
          </p:nvSpPr>
          <p:spPr>
            <a:xfrm>
              <a:off x="7144226" y="4226813"/>
              <a:ext cx="1695068" cy="731519"/>
            </a:xfrm>
            <a:prstGeom prst="rect">
              <a:avLst/>
            </a:prstGeom>
            <a:blipFill>
              <a:blip r:embed="rId5" cstate="print"/>
              <a:stretch>
                <a:fillRect/>
              </a:stretch>
            </a:blipFill>
          </p:spPr>
          <p:txBody>
            <a:bodyPr wrap="square" lIns="0" tIns="0" rIns="0" bIns="0" rtlCol="0"/>
            <a:lstStyle/>
            <a:p>
              <a:endParaRPr sz="1013"/>
            </a:p>
          </p:txBody>
        </p:sp>
        <p:sp>
          <p:nvSpPr>
            <p:cNvPr id="19" name="object 19"/>
            <p:cNvSpPr/>
            <p:nvPr/>
          </p:nvSpPr>
          <p:spPr>
            <a:xfrm>
              <a:off x="7204803" y="4191379"/>
              <a:ext cx="1615440" cy="724852"/>
            </a:xfrm>
            <a:custGeom>
              <a:avLst/>
              <a:gdLst/>
              <a:ahLst/>
              <a:cxnLst/>
              <a:rect l="l" t="t" r="r" b="b"/>
              <a:pathLst>
                <a:path w="2153920" h="966470">
                  <a:moveTo>
                    <a:pt x="0" y="0"/>
                  </a:moveTo>
                  <a:lnTo>
                    <a:pt x="2153412" y="0"/>
                  </a:lnTo>
                  <a:lnTo>
                    <a:pt x="2153412" y="966216"/>
                  </a:lnTo>
                  <a:lnTo>
                    <a:pt x="0" y="966216"/>
                  </a:lnTo>
                  <a:lnTo>
                    <a:pt x="0" y="0"/>
                  </a:lnTo>
                  <a:close/>
                </a:path>
              </a:pathLst>
            </a:custGeom>
            <a:solidFill>
              <a:srgbClr val="D42B1E"/>
            </a:solidFill>
          </p:spPr>
          <p:txBody>
            <a:bodyPr wrap="square" lIns="0" tIns="0" rIns="0" bIns="0" rtlCol="0"/>
            <a:lstStyle/>
            <a:p>
              <a:endParaRPr sz="1013"/>
            </a:p>
          </p:txBody>
        </p:sp>
        <p:sp>
          <p:nvSpPr>
            <p:cNvPr id="20" name="object 20"/>
            <p:cNvSpPr txBox="1"/>
            <p:nvPr/>
          </p:nvSpPr>
          <p:spPr>
            <a:xfrm>
              <a:off x="7263336" y="4263102"/>
              <a:ext cx="1497806" cy="563616"/>
            </a:xfrm>
            <a:prstGeom prst="rect">
              <a:avLst/>
            </a:prstGeom>
          </p:spPr>
          <p:txBody>
            <a:bodyPr vert="horz" wrap="square" lIns="0" tIns="9525" rIns="0" bIns="0" rtlCol="0">
              <a:spAutoFit/>
            </a:bodyPr>
            <a:lstStyle/>
            <a:p>
              <a:pPr marL="9525" marR="3810" algn="just">
                <a:spcBef>
                  <a:spcPts val="75"/>
                </a:spcBef>
              </a:pPr>
              <a:r>
                <a:rPr sz="900" spc="-4" dirty="0">
                  <a:solidFill>
                    <a:srgbClr val="FFFFFF"/>
                  </a:solidFill>
                  <a:latin typeface="Calibri"/>
                  <a:cs typeface="Calibri"/>
                </a:rPr>
                <a:t>Note </a:t>
              </a:r>
              <a:r>
                <a:rPr sz="900" spc="-8" dirty="0">
                  <a:solidFill>
                    <a:srgbClr val="FFFFFF"/>
                  </a:solidFill>
                  <a:latin typeface="Calibri"/>
                  <a:cs typeface="Calibri"/>
                </a:rPr>
                <a:t>that </a:t>
              </a:r>
              <a:r>
                <a:rPr sz="900" dirty="0">
                  <a:solidFill>
                    <a:srgbClr val="FFFFFF"/>
                  </a:solidFill>
                  <a:latin typeface="Calibri"/>
                  <a:cs typeface="Calibri"/>
                </a:rPr>
                <a:t>if a 0% </a:t>
              </a:r>
              <a:r>
                <a:rPr sz="900" spc="-11" dirty="0">
                  <a:solidFill>
                    <a:srgbClr val="FFFFFF"/>
                  </a:solidFill>
                  <a:latin typeface="Calibri"/>
                  <a:cs typeface="Calibri"/>
                </a:rPr>
                <a:t>rate </a:t>
              </a:r>
              <a:r>
                <a:rPr sz="900" dirty="0">
                  <a:solidFill>
                    <a:srgbClr val="FFFFFF"/>
                  </a:solidFill>
                  <a:latin typeface="Calibri"/>
                  <a:cs typeface="Calibri"/>
                </a:rPr>
                <a:t>or a </a:t>
              </a:r>
              <a:r>
                <a:rPr sz="900" spc="-11" dirty="0">
                  <a:solidFill>
                    <a:srgbClr val="FFFFFF"/>
                  </a:solidFill>
                  <a:latin typeface="Calibri"/>
                  <a:cs typeface="Calibri"/>
                </a:rPr>
                <a:t>tax</a:t>
              </a:r>
              <a:r>
                <a:rPr lang="de-DE" sz="900" spc="-11" dirty="0">
                  <a:solidFill>
                    <a:srgbClr val="FFFFFF"/>
                  </a:solidFill>
                  <a:latin typeface="Calibri"/>
                  <a:cs typeface="Calibri"/>
                </a:rPr>
                <a:t> </a:t>
              </a:r>
              <a:r>
                <a:rPr sz="900" spc="-8" dirty="0">
                  <a:solidFill>
                    <a:srgbClr val="FFFFFF"/>
                  </a:solidFill>
                  <a:latin typeface="Calibri"/>
                  <a:cs typeface="Calibri"/>
                </a:rPr>
                <a:t>exemption </a:t>
              </a:r>
              <a:r>
                <a:rPr sz="900" dirty="0">
                  <a:solidFill>
                    <a:srgbClr val="FFFFFF"/>
                  </a:solidFill>
                  <a:latin typeface="Calibri"/>
                  <a:cs typeface="Calibri"/>
                </a:rPr>
                <a:t>is </a:t>
              </a:r>
              <a:r>
                <a:rPr sz="900" spc="-4" dirty="0">
                  <a:solidFill>
                    <a:srgbClr val="FFFFFF"/>
                  </a:solidFill>
                  <a:latin typeface="Calibri"/>
                  <a:cs typeface="Calibri"/>
                </a:rPr>
                <a:t>applied, </a:t>
              </a:r>
              <a:r>
                <a:rPr sz="900" dirty="0">
                  <a:solidFill>
                    <a:srgbClr val="FFFFFF"/>
                  </a:solidFill>
                  <a:latin typeface="Calibri"/>
                  <a:cs typeface="Calibri"/>
                </a:rPr>
                <a:t>a</a:t>
              </a:r>
              <a:r>
                <a:rPr lang="de-DE" sz="900" dirty="0">
                  <a:solidFill>
                    <a:srgbClr val="FFFFFF"/>
                  </a:solidFill>
                  <a:latin typeface="Calibri"/>
                  <a:cs typeface="Calibri"/>
                </a:rPr>
                <a:t> </a:t>
              </a:r>
              <a:r>
                <a:rPr sz="900" spc="-4" dirty="0">
                  <a:solidFill>
                    <a:srgbClr val="FFFFFF"/>
                  </a:solidFill>
                  <a:latin typeface="Calibri"/>
                  <a:cs typeface="Calibri"/>
                </a:rPr>
                <a:t>justification </a:t>
              </a:r>
              <a:r>
                <a:rPr sz="900" spc="-8" dirty="0">
                  <a:solidFill>
                    <a:srgbClr val="FFFFFF"/>
                  </a:solidFill>
                  <a:latin typeface="Calibri"/>
                  <a:cs typeface="Calibri"/>
                </a:rPr>
                <a:t>must </a:t>
              </a:r>
              <a:r>
                <a:rPr sz="900" dirty="0">
                  <a:solidFill>
                    <a:srgbClr val="FFFFFF"/>
                  </a:solidFill>
                  <a:latin typeface="Calibri"/>
                  <a:cs typeface="Calibri"/>
                </a:rPr>
                <a:t>be </a:t>
              </a:r>
              <a:r>
                <a:rPr sz="900" spc="-8" dirty="0">
                  <a:solidFill>
                    <a:srgbClr val="FFFFFF"/>
                  </a:solidFill>
                  <a:latin typeface="Calibri"/>
                  <a:cs typeface="Calibri"/>
                </a:rPr>
                <a:t>provided</a:t>
              </a:r>
              <a:r>
                <a:rPr lang="de-DE" sz="900" spc="-8" dirty="0">
                  <a:solidFill>
                    <a:srgbClr val="FFFFFF"/>
                  </a:solidFill>
                  <a:latin typeface="Calibri"/>
                  <a:cs typeface="Calibri"/>
                </a:rPr>
                <a:t> </a:t>
              </a:r>
              <a:r>
                <a:rPr sz="900" dirty="0">
                  <a:solidFill>
                    <a:srgbClr val="FFFFFF"/>
                  </a:solidFill>
                  <a:latin typeface="Calibri"/>
                  <a:cs typeface="Calibri"/>
                </a:rPr>
                <a:t>in the </a:t>
              </a:r>
              <a:r>
                <a:rPr sz="900" spc="-30" dirty="0">
                  <a:solidFill>
                    <a:srgbClr val="FFFFFF"/>
                  </a:solidFill>
                  <a:latin typeface="Calibri"/>
                  <a:cs typeface="Calibri"/>
                </a:rPr>
                <a:t>Tax </a:t>
              </a:r>
              <a:r>
                <a:rPr sz="900" spc="-8" dirty="0">
                  <a:solidFill>
                    <a:srgbClr val="FFFFFF"/>
                  </a:solidFill>
                  <a:latin typeface="Calibri"/>
                  <a:cs typeface="Calibri"/>
                </a:rPr>
                <a:t>reference Box.</a:t>
              </a:r>
              <a:endParaRPr sz="900" dirty="0">
                <a:latin typeface="Calibri"/>
                <a:cs typeface="Calibri"/>
              </a:endParaRPr>
            </a:p>
          </p:txBody>
        </p:sp>
        <p:sp>
          <p:nvSpPr>
            <p:cNvPr id="21" name="object 21"/>
            <p:cNvSpPr/>
            <p:nvPr/>
          </p:nvSpPr>
          <p:spPr>
            <a:xfrm>
              <a:off x="7029925" y="3989068"/>
              <a:ext cx="362426" cy="339566"/>
            </a:xfrm>
            <a:custGeom>
              <a:avLst/>
              <a:gdLst/>
              <a:ahLst/>
              <a:cxnLst/>
              <a:rect l="l" t="t" r="r" b="b"/>
              <a:pathLst>
                <a:path w="483234" h="452754">
                  <a:moveTo>
                    <a:pt x="241554" y="0"/>
                  </a:moveTo>
                  <a:lnTo>
                    <a:pt x="192874" y="4597"/>
                  </a:lnTo>
                  <a:lnTo>
                    <a:pt x="147532" y="17784"/>
                  </a:lnTo>
                  <a:lnTo>
                    <a:pt x="106501" y="38649"/>
                  </a:lnTo>
                  <a:lnTo>
                    <a:pt x="70751" y="66284"/>
                  </a:lnTo>
                  <a:lnTo>
                    <a:pt x="41255" y="99778"/>
                  </a:lnTo>
                  <a:lnTo>
                    <a:pt x="18983" y="138220"/>
                  </a:lnTo>
                  <a:lnTo>
                    <a:pt x="4907" y="180702"/>
                  </a:lnTo>
                  <a:lnTo>
                    <a:pt x="0" y="226313"/>
                  </a:lnTo>
                  <a:lnTo>
                    <a:pt x="4907" y="271925"/>
                  </a:lnTo>
                  <a:lnTo>
                    <a:pt x="18983" y="314407"/>
                  </a:lnTo>
                  <a:lnTo>
                    <a:pt x="41255" y="352849"/>
                  </a:lnTo>
                  <a:lnTo>
                    <a:pt x="70751" y="386343"/>
                  </a:lnTo>
                  <a:lnTo>
                    <a:pt x="106501" y="413978"/>
                  </a:lnTo>
                  <a:lnTo>
                    <a:pt x="147532" y="434843"/>
                  </a:lnTo>
                  <a:lnTo>
                    <a:pt x="192874" y="448030"/>
                  </a:lnTo>
                  <a:lnTo>
                    <a:pt x="241554" y="452627"/>
                  </a:lnTo>
                  <a:lnTo>
                    <a:pt x="290233" y="448030"/>
                  </a:lnTo>
                  <a:lnTo>
                    <a:pt x="335575" y="434843"/>
                  </a:lnTo>
                  <a:lnTo>
                    <a:pt x="376606" y="413978"/>
                  </a:lnTo>
                  <a:lnTo>
                    <a:pt x="412356" y="386343"/>
                  </a:lnTo>
                  <a:lnTo>
                    <a:pt x="441852" y="352849"/>
                  </a:lnTo>
                  <a:lnTo>
                    <a:pt x="464124" y="314407"/>
                  </a:lnTo>
                  <a:lnTo>
                    <a:pt x="478200" y="271925"/>
                  </a:lnTo>
                  <a:lnTo>
                    <a:pt x="483108" y="226313"/>
                  </a:lnTo>
                  <a:lnTo>
                    <a:pt x="478200" y="180702"/>
                  </a:lnTo>
                  <a:lnTo>
                    <a:pt x="464124" y="138220"/>
                  </a:lnTo>
                  <a:lnTo>
                    <a:pt x="441852" y="99778"/>
                  </a:lnTo>
                  <a:lnTo>
                    <a:pt x="412356" y="66284"/>
                  </a:lnTo>
                  <a:lnTo>
                    <a:pt x="376606" y="38649"/>
                  </a:lnTo>
                  <a:lnTo>
                    <a:pt x="335575" y="17784"/>
                  </a:lnTo>
                  <a:lnTo>
                    <a:pt x="290233" y="4597"/>
                  </a:lnTo>
                  <a:lnTo>
                    <a:pt x="241554" y="0"/>
                  </a:lnTo>
                  <a:close/>
                </a:path>
              </a:pathLst>
            </a:custGeom>
            <a:solidFill>
              <a:srgbClr val="F1A7A0"/>
            </a:solidFill>
          </p:spPr>
          <p:txBody>
            <a:bodyPr wrap="square" lIns="0" tIns="0" rIns="0" bIns="0" rtlCol="0"/>
            <a:lstStyle/>
            <a:p>
              <a:endParaRPr sz="1013"/>
            </a:p>
          </p:txBody>
        </p:sp>
        <p:sp>
          <p:nvSpPr>
            <p:cNvPr id="22" name="object 22"/>
            <p:cNvSpPr/>
            <p:nvPr/>
          </p:nvSpPr>
          <p:spPr>
            <a:xfrm>
              <a:off x="7147653" y="4082794"/>
              <a:ext cx="233363" cy="242411"/>
            </a:xfrm>
            <a:custGeom>
              <a:avLst/>
              <a:gdLst/>
              <a:ahLst/>
              <a:cxnLst/>
              <a:rect l="l" t="t" r="r" b="b"/>
              <a:pathLst>
                <a:path w="311150" h="323214">
                  <a:moveTo>
                    <a:pt x="84709" y="0"/>
                  </a:moveTo>
                  <a:lnTo>
                    <a:pt x="51820" y="6279"/>
                  </a:lnTo>
                  <a:lnTo>
                    <a:pt x="24885" y="23377"/>
                  </a:lnTo>
                  <a:lnTo>
                    <a:pt x="6684" y="48681"/>
                  </a:lnTo>
                  <a:lnTo>
                    <a:pt x="0" y="79578"/>
                  </a:lnTo>
                  <a:lnTo>
                    <a:pt x="766" y="87749"/>
                  </a:lnTo>
                  <a:lnTo>
                    <a:pt x="4868" y="105541"/>
                  </a:lnTo>
                  <a:lnTo>
                    <a:pt x="15007" y="130047"/>
                  </a:lnTo>
                  <a:lnTo>
                    <a:pt x="33883" y="158356"/>
                  </a:lnTo>
                  <a:lnTo>
                    <a:pt x="39006" y="168531"/>
                  </a:lnTo>
                  <a:lnTo>
                    <a:pt x="41189" y="180044"/>
                  </a:lnTo>
                  <a:lnTo>
                    <a:pt x="41623" y="189467"/>
                  </a:lnTo>
                  <a:lnTo>
                    <a:pt x="41503" y="193370"/>
                  </a:lnTo>
                  <a:lnTo>
                    <a:pt x="37274" y="193370"/>
                  </a:lnTo>
                  <a:lnTo>
                    <a:pt x="35585" y="194970"/>
                  </a:lnTo>
                  <a:lnTo>
                    <a:pt x="35585" y="199745"/>
                  </a:lnTo>
                  <a:lnTo>
                    <a:pt x="41503" y="205308"/>
                  </a:lnTo>
                  <a:lnTo>
                    <a:pt x="41503" y="206908"/>
                  </a:lnTo>
                  <a:lnTo>
                    <a:pt x="37274" y="206908"/>
                  </a:lnTo>
                  <a:lnTo>
                    <a:pt x="35585" y="209295"/>
                  </a:lnTo>
                  <a:lnTo>
                    <a:pt x="35585" y="213271"/>
                  </a:lnTo>
                  <a:lnTo>
                    <a:pt x="41503" y="218846"/>
                  </a:lnTo>
                  <a:lnTo>
                    <a:pt x="41503" y="220433"/>
                  </a:lnTo>
                  <a:lnTo>
                    <a:pt x="37274" y="220433"/>
                  </a:lnTo>
                  <a:lnTo>
                    <a:pt x="35585" y="222821"/>
                  </a:lnTo>
                  <a:lnTo>
                    <a:pt x="35585" y="227596"/>
                  </a:lnTo>
                  <a:lnTo>
                    <a:pt x="37274" y="228384"/>
                  </a:lnTo>
                  <a:lnTo>
                    <a:pt x="36423" y="228384"/>
                  </a:lnTo>
                  <a:lnTo>
                    <a:pt x="41503" y="232371"/>
                  </a:lnTo>
                  <a:lnTo>
                    <a:pt x="41503" y="237147"/>
                  </a:lnTo>
                  <a:lnTo>
                    <a:pt x="43205" y="239534"/>
                  </a:lnTo>
                  <a:lnTo>
                    <a:pt x="44894" y="240322"/>
                  </a:lnTo>
                  <a:lnTo>
                    <a:pt x="44894" y="241122"/>
                  </a:lnTo>
                  <a:lnTo>
                    <a:pt x="46596" y="242709"/>
                  </a:lnTo>
                  <a:lnTo>
                    <a:pt x="45745" y="243509"/>
                  </a:lnTo>
                  <a:lnTo>
                    <a:pt x="131305" y="323087"/>
                  </a:lnTo>
                  <a:lnTo>
                    <a:pt x="179097" y="309411"/>
                  </a:lnTo>
                  <a:lnTo>
                    <a:pt x="222090" y="287218"/>
                  </a:lnTo>
                  <a:lnTo>
                    <a:pt x="259146" y="257539"/>
                  </a:lnTo>
                  <a:lnTo>
                    <a:pt x="289127" y="221404"/>
                  </a:lnTo>
                  <a:lnTo>
                    <a:pt x="310896" y="179844"/>
                  </a:lnTo>
                  <a:lnTo>
                    <a:pt x="151638" y="31038"/>
                  </a:lnTo>
                  <a:lnTo>
                    <a:pt x="138558" y="18130"/>
                  </a:lnTo>
                  <a:lnTo>
                    <a:pt x="122621" y="8356"/>
                  </a:lnTo>
                  <a:lnTo>
                    <a:pt x="104460" y="2163"/>
                  </a:lnTo>
                  <a:lnTo>
                    <a:pt x="84709" y="0"/>
                  </a:lnTo>
                  <a:close/>
                </a:path>
              </a:pathLst>
            </a:custGeom>
            <a:solidFill>
              <a:srgbClr val="9F1F15"/>
            </a:solidFill>
          </p:spPr>
          <p:txBody>
            <a:bodyPr wrap="square" lIns="0" tIns="0" rIns="0" bIns="0" rtlCol="0"/>
            <a:lstStyle/>
            <a:p>
              <a:endParaRPr sz="1013"/>
            </a:p>
          </p:txBody>
        </p:sp>
        <p:sp>
          <p:nvSpPr>
            <p:cNvPr id="23" name="object 23"/>
            <p:cNvSpPr/>
            <p:nvPr/>
          </p:nvSpPr>
          <p:spPr>
            <a:xfrm>
              <a:off x="7180804" y="4258816"/>
              <a:ext cx="59531" cy="8096"/>
            </a:xfrm>
            <a:custGeom>
              <a:avLst/>
              <a:gdLst/>
              <a:ahLst/>
              <a:cxnLst/>
              <a:rect l="l" t="t" r="r" b="b"/>
              <a:pathLst>
                <a:path w="79375" h="10795">
                  <a:moveTo>
                    <a:pt x="76720" y="0"/>
                  </a:moveTo>
                  <a:lnTo>
                    <a:pt x="2527" y="0"/>
                  </a:lnTo>
                  <a:lnTo>
                    <a:pt x="0" y="2463"/>
                  </a:lnTo>
                  <a:lnTo>
                    <a:pt x="0" y="8204"/>
                  </a:lnTo>
                  <a:lnTo>
                    <a:pt x="2527" y="10668"/>
                  </a:lnTo>
                  <a:lnTo>
                    <a:pt x="76720" y="10668"/>
                  </a:lnTo>
                  <a:lnTo>
                    <a:pt x="79247" y="8204"/>
                  </a:lnTo>
                  <a:lnTo>
                    <a:pt x="79247" y="2463"/>
                  </a:lnTo>
                  <a:lnTo>
                    <a:pt x="76720" y="0"/>
                  </a:lnTo>
                  <a:close/>
                </a:path>
              </a:pathLst>
            </a:custGeom>
            <a:solidFill>
              <a:srgbClr val="2C5770"/>
            </a:solidFill>
          </p:spPr>
          <p:txBody>
            <a:bodyPr wrap="square" lIns="0" tIns="0" rIns="0" bIns="0" rtlCol="0"/>
            <a:lstStyle/>
            <a:p>
              <a:endParaRPr sz="1013"/>
            </a:p>
          </p:txBody>
        </p:sp>
        <p:sp>
          <p:nvSpPr>
            <p:cNvPr id="24" name="object 24"/>
            <p:cNvSpPr/>
            <p:nvPr/>
          </p:nvSpPr>
          <p:spPr>
            <a:xfrm>
              <a:off x="7147653" y="4083939"/>
              <a:ext cx="125730" cy="144304"/>
            </a:xfrm>
            <a:custGeom>
              <a:avLst/>
              <a:gdLst/>
              <a:ahLst/>
              <a:cxnLst/>
              <a:rect l="l" t="t" r="r" b="b"/>
              <a:pathLst>
                <a:path w="167640" h="192404">
                  <a:moveTo>
                    <a:pt x="83820" y="0"/>
                  </a:moveTo>
                  <a:lnTo>
                    <a:pt x="51274" y="6235"/>
                  </a:lnTo>
                  <a:lnTo>
                    <a:pt x="24622" y="23212"/>
                  </a:lnTo>
                  <a:lnTo>
                    <a:pt x="6613" y="48338"/>
                  </a:lnTo>
                  <a:lnTo>
                    <a:pt x="0" y="79019"/>
                  </a:lnTo>
                  <a:lnTo>
                    <a:pt x="759" y="87131"/>
                  </a:lnTo>
                  <a:lnTo>
                    <a:pt x="4819" y="104800"/>
                  </a:lnTo>
                  <a:lnTo>
                    <a:pt x="14851" y="129136"/>
                  </a:lnTo>
                  <a:lnTo>
                    <a:pt x="33528" y="157251"/>
                  </a:lnTo>
                  <a:lnTo>
                    <a:pt x="38832" y="164459"/>
                  </a:lnTo>
                  <a:lnTo>
                    <a:pt x="41386" y="170484"/>
                  </a:lnTo>
                  <a:lnTo>
                    <a:pt x="41896" y="178586"/>
                  </a:lnTo>
                  <a:lnTo>
                    <a:pt x="41071" y="192023"/>
                  </a:lnTo>
                  <a:lnTo>
                    <a:pt x="126568" y="192023"/>
                  </a:lnTo>
                  <a:lnTo>
                    <a:pt x="152788" y="129136"/>
                  </a:lnTo>
                  <a:lnTo>
                    <a:pt x="162820" y="104800"/>
                  </a:lnTo>
                  <a:lnTo>
                    <a:pt x="166880" y="87131"/>
                  </a:lnTo>
                  <a:lnTo>
                    <a:pt x="167640" y="79019"/>
                  </a:lnTo>
                  <a:lnTo>
                    <a:pt x="161026" y="48338"/>
                  </a:lnTo>
                  <a:lnTo>
                    <a:pt x="143017" y="23212"/>
                  </a:lnTo>
                  <a:lnTo>
                    <a:pt x="116365" y="6235"/>
                  </a:lnTo>
                  <a:lnTo>
                    <a:pt x="83820" y="0"/>
                  </a:lnTo>
                  <a:close/>
                </a:path>
              </a:pathLst>
            </a:custGeom>
            <a:solidFill>
              <a:srgbClr val="DAE2F3"/>
            </a:solidFill>
          </p:spPr>
          <p:txBody>
            <a:bodyPr wrap="square" lIns="0" tIns="0" rIns="0" bIns="0" rtlCol="0"/>
            <a:lstStyle/>
            <a:p>
              <a:endParaRPr sz="1013"/>
            </a:p>
          </p:txBody>
        </p:sp>
        <p:sp>
          <p:nvSpPr>
            <p:cNvPr id="25" name="object 25"/>
            <p:cNvSpPr/>
            <p:nvPr/>
          </p:nvSpPr>
          <p:spPr>
            <a:xfrm>
              <a:off x="7147653" y="4082794"/>
              <a:ext cx="62865" cy="145256"/>
            </a:xfrm>
            <a:custGeom>
              <a:avLst/>
              <a:gdLst/>
              <a:ahLst/>
              <a:cxnLst/>
              <a:rect l="l" t="t" r="r" b="b"/>
              <a:pathLst>
                <a:path w="83820" h="193675">
                  <a:moveTo>
                    <a:pt x="83820" y="0"/>
                  </a:moveTo>
                  <a:lnTo>
                    <a:pt x="51274" y="6284"/>
                  </a:lnTo>
                  <a:lnTo>
                    <a:pt x="24622" y="23396"/>
                  </a:lnTo>
                  <a:lnTo>
                    <a:pt x="6613" y="48723"/>
                  </a:lnTo>
                  <a:lnTo>
                    <a:pt x="0" y="79654"/>
                  </a:lnTo>
                  <a:lnTo>
                    <a:pt x="759" y="87824"/>
                  </a:lnTo>
                  <a:lnTo>
                    <a:pt x="4819" y="105630"/>
                  </a:lnTo>
                  <a:lnTo>
                    <a:pt x="14851" y="130158"/>
                  </a:lnTo>
                  <a:lnTo>
                    <a:pt x="33528" y="158495"/>
                  </a:lnTo>
                  <a:lnTo>
                    <a:pt x="38832" y="165765"/>
                  </a:lnTo>
                  <a:lnTo>
                    <a:pt x="41386" y="171840"/>
                  </a:lnTo>
                  <a:lnTo>
                    <a:pt x="41896" y="180005"/>
                  </a:lnTo>
                  <a:lnTo>
                    <a:pt x="41071" y="193547"/>
                  </a:lnTo>
                  <a:lnTo>
                    <a:pt x="83820" y="193547"/>
                  </a:lnTo>
                  <a:lnTo>
                    <a:pt x="83820" y="0"/>
                  </a:lnTo>
                  <a:close/>
                </a:path>
              </a:pathLst>
            </a:custGeom>
            <a:solidFill>
              <a:srgbClr val="FFFFFF"/>
            </a:solidFill>
          </p:spPr>
          <p:txBody>
            <a:bodyPr wrap="square" lIns="0" tIns="0" rIns="0" bIns="0" rtlCol="0"/>
            <a:lstStyle/>
            <a:p>
              <a:endParaRPr sz="1013"/>
            </a:p>
          </p:txBody>
        </p:sp>
        <p:sp>
          <p:nvSpPr>
            <p:cNvPr id="26" name="object 26"/>
            <p:cNvSpPr/>
            <p:nvPr/>
          </p:nvSpPr>
          <p:spPr>
            <a:xfrm>
              <a:off x="7210519" y="4095367"/>
              <a:ext cx="50483" cy="47149"/>
            </a:xfrm>
            <a:custGeom>
              <a:avLst/>
              <a:gdLst/>
              <a:ahLst/>
              <a:cxnLst/>
              <a:rect l="l" t="t" r="r" b="b"/>
              <a:pathLst>
                <a:path w="67309" h="62864">
                  <a:moveTo>
                    <a:pt x="0" y="0"/>
                  </a:moveTo>
                  <a:lnTo>
                    <a:pt x="0" y="7124"/>
                  </a:lnTo>
                  <a:lnTo>
                    <a:pt x="23250" y="11547"/>
                  </a:lnTo>
                  <a:lnTo>
                    <a:pt x="42121" y="23531"/>
                  </a:lnTo>
                  <a:lnTo>
                    <a:pt x="54783" y="41152"/>
                  </a:lnTo>
                  <a:lnTo>
                    <a:pt x="59410" y="62484"/>
                  </a:lnTo>
                  <a:lnTo>
                    <a:pt x="67055" y="62484"/>
                  </a:lnTo>
                  <a:lnTo>
                    <a:pt x="61830" y="38372"/>
                  </a:lnTo>
                  <a:lnTo>
                    <a:pt x="47534" y="18488"/>
                  </a:lnTo>
                  <a:lnTo>
                    <a:pt x="26234" y="4980"/>
                  </a:lnTo>
                  <a:lnTo>
                    <a:pt x="0" y="0"/>
                  </a:lnTo>
                  <a:close/>
                </a:path>
              </a:pathLst>
            </a:custGeom>
            <a:solidFill>
              <a:srgbClr val="FFFFFF"/>
            </a:solidFill>
          </p:spPr>
          <p:txBody>
            <a:bodyPr wrap="square" lIns="0" tIns="0" rIns="0" bIns="0" rtlCol="0"/>
            <a:lstStyle/>
            <a:p>
              <a:endParaRPr sz="1013"/>
            </a:p>
          </p:txBody>
        </p:sp>
        <p:sp>
          <p:nvSpPr>
            <p:cNvPr id="27" name="object 27"/>
            <p:cNvSpPr/>
            <p:nvPr/>
          </p:nvSpPr>
          <p:spPr>
            <a:xfrm>
              <a:off x="7219667" y="4170805"/>
              <a:ext cx="16193" cy="61913"/>
            </a:xfrm>
            <a:custGeom>
              <a:avLst/>
              <a:gdLst/>
              <a:ahLst/>
              <a:cxnLst/>
              <a:rect l="l" t="t" r="r" b="b"/>
              <a:pathLst>
                <a:path w="21590" h="82550">
                  <a:moveTo>
                    <a:pt x="13982" y="0"/>
                  </a:moveTo>
                  <a:lnTo>
                    <a:pt x="0" y="81635"/>
                  </a:lnTo>
                  <a:lnTo>
                    <a:pt x="7340" y="82296"/>
                  </a:lnTo>
                  <a:lnTo>
                    <a:pt x="21335" y="660"/>
                  </a:lnTo>
                  <a:lnTo>
                    <a:pt x="13982" y="0"/>
                  </a:lnTo>
                  <a:close/>
                </a:path>
              </a:pathLst>
            </a:custGeom>
            <a:solidFill>
              <a:srgbClr val="0E2F3E"/>
            </a:solidFill>
          </p:spPr>
          <p:txBody>
            <a:bodyPr wrap="square" lIns="0" tIns="0" rIns="0" bIns="0" rtlCol="0"/>
            <a:lstStyle/>
            <a:p>
              <a:endParaRPr sz="1013"/>
            </a:p>
          </p:txBody>
        </p:sp>
        <p:sp>
          <p:nvSpPr>
            <p:cNvPr id="28" name="object 28"/>
            <p:cNvSpPr/>
            <p:nvPr/>
          </p:nvSpPr>
          <p:spPr>
            <a:xfrm>
              <a:off x="7186511" y="4170805"/>
              <a:ext cx="16193" cy="61913"/>
            </a:xfrm>
            <a:custGeom>
              <a:avLst/>
              <a:gdLst/>
              <a:ahLst/>
              <a:cxnLst/>
              <a:rect l="l" t="t" r="r" b="b"/>
              <a:pathLst>
                <a:path w="21590" h="82550">
                  <a:moveTo>
                    <a:pt x="7353" y="0"/>
                  </a:moveTo>
                  <a:lnTo>
                    <a:pt x="0" y="660"/>
                  </a:lnTo>
                  <a:lnTo>
                    <a:pt x="13995" y="82296"/>
                  </a:lnTo>
                  <a:lnTo>
                    <a:pt x="21335" y="81635"/>
                  </a:lnTo>
                  <a:lnTo>
                    <a:pt x="7353" y="0"/>
                  </a:lnTo>
                  <a:close/>
                </a:path>
              </a:pathLst>
            </a:custGeom>
            <a:solidFill>
              <a:srgbClr val="0E2F3E"/>
            </a:solidFill>
          </p:spPr>
          <p:txBody>
            <a:bodyPr wrap="square" lIns="0" tIns="0" rIns="0" bIns="0" rtlCol="0"/>
            <a:lstStyle/>
            <a:p>
              <a:endParaRPr sz="1013"/>
            </a:p>
          </p:txBody>
        </p:sp>
        <p:sp>
          <p:nvSpPr>
            <p:cNvPr id="29" name="object 29"/>
            <p:cNvSpPr/>
            <p:nvPr/>
          </p:nvSpPr>
          <p:spPr>
            <a:xfrm>
              <a:off x="7189945" y="4170806"/>
              <a:ext cx="42386" cy="8096"/>
            </a:xfrm>
            <a:custGeom>
              <a:avLst/>
              <a:gdLst/>
              <a:ahLst/>
              <a:cxnLst/>
              <a:rect l="l" t="t" r="r" b="b"/>
              <a:pathLst>
                <a:path w="56515" h="10795">
                  <a:moveTo>
                    <a:pt x="10096" y="0"/>
                  </a:moveTo>
                  <a:lnTo>
                    <a:pt x="4203" y="0"/>
                  </a:lnTo>
                  <a:lnTo>
                    <a:pt x="3365" y="3048"/>
                  </a:lnTo>
                  <a:lnTo>
                    <a:pt x="1689" y="4572"/>
                  </a:lnTo>
                  <a:lnTo>
                    <a:pt x="1689" y="5334"/>
                  </a:lnTo>
                  <a:lnTo>
                    <a:pt x="838" y="7620"/>
                  </a:lnTo>
                  <a:lnTo>
                    <a:pt x="0" y="7620"/>
                  </a:lnTo>
                  <a:lnTo>
                    <a:pt x="0" y="10668"/>
                  </a:lnTo>
                  <a:lnTo>
                    <a:pt x="3365" y="10668"/>
                  </a:lnTo>
                  <a:lnTo>
                    <a:pt x="5054" y="8382"/>
                  </a:lnTo>
                  <a:lnTo>
                    <a:pt x="5892" y="6096"/>
                  </a:lnTo>
                  <a:lnTo>
                    <a:pt x="5892" y="5334"/>
                  </a:lnTo>
                  <a:lnTo>
                    <a:pt x="6731" y="3810"/>
                  </a:lnTo>
                  <a:lnTo>
                    <a:pt x="12202" y="3810"/>
                  </a:lnTo>
                  <a:lnTo>
                    <a:pt x="10096" y="0"/>
                  </a:lnTo>
                  <a:close/>
                </a:path>
                <a:path w="56515" h="10795">
                  <a:moveTo>
                    <a:pt x="12202" y="3810"/>
                  </a:moveTo>
                  <a:lnTo>
                    <a:pt x="7569" y="3810"/>
                  </a:lnTo>
                  <a:lnTo>
                    <a:pt x="8420" y="5334"/>
                  </a:lnTo>
                  <a:lnTo>
                    <a:pt x="9258" y="6096"/>
                  </a:lnTo>
                  <a:lnTo>
                    <a:pt x="10096" y="8382"/>
                  </a:lnTo>
                  <a:lnTo>
                    <a:pt x="11785" y="10668"/>
                  </a:lnTo>
                  <a:lnTo>
                    <a:pt x="17678" y="10668"/>
                  </a:lnTo>
                  <a:lnTo>
                    <a:pt x="18796" y="7620"/>
                  </a:lnTo>
                  <a:lnTo>
                    <a:pt x="14312" y="7620"/>
                  </a:lnTo>
                  <a:lnTo>
                    <a:pt x="13462" y="5334"/>
                  </a:lnTo>
                  <a:lnTo>
                    <a:pt x="12623" y="4572"/>
                  </a:lnTo>
                  <a:lnTo>
                    <a:pt x="12202" y="3810"/>
                  </a:lnTo>
                  <a:close/>
                </a:path>
                <a:path w="56515" h="10795">
                  <a:moveTo>
                    <a:pt x="26515" y="3810"/>
                  </a:moveTo>
                  <a:lnTo>
                    <a:pt x="21882" y="3810"/>
                  </a:lnTo>
                  <a:lnTo>
                    <a:pt x="22720" y="5334"/>
                  </a:lnTo>
                  <a:lnTo>
                    <a:pt x="23571" y="6096"/>
                  </a:lnTo>
                  <a:lnTo>
                    <a:pt x="25247" y="10668"/>
                  </a:lnTo>
                  <a:lnTo>
                    <a:pt x="31140" y="10668"/>
                  </a:lnTo>
                  <a:lnTo>
                    <a:pt x="32816" y="8382"/>
                  </a:lnTo>
                  <a:lnTo>
                    <a:pt x="33100" y="7620"/>
                  </a:lnTo>
                  <a:lnTo>
                    <a:pt x="27774" y="7620"/>
                  </a:lnTo>
                  <a:lnTo>
                    <a:pt x="26936" y="5334"/>
                  </a:lnTo>
                  <a:lnTo>
                    <a:pt x="26936" y="4572"/>
                  </a:lnTo>
                  <a:lnTo>
                    <a:pt x="26515" y="3810"/>
                  </a:lnTo>
                  <a:close/>
                </a:path>
                <a:path w="56515" h="10795">
                  <a:moveTo>
                    <a:pt x="39979" y="3810"/>
                  </a:moveTo>
                  <a:lnTo>
                    <a:pt x="36195" y="3810"/>
                  </a:lnTo>
                  <a:lnTo>
                    <a:pt x="37033" y="5334"/>
                  </a:lnTo>
                  <a:lnTo>
                    <a:pt x="37033" y="6096"/>
                  </a:lnTo>
                  <a:lnTo>
                    <a:pt x="37871" y="8382"/>
                  </a:lnTo>
                  <a:lnTo>
                    <a:pt x="39560" y="10668"/>
                  </a:lnTo>
                  <a:lnTo>
                    <a:pt x="45440" y="10668"/>
                  </a:lnTo>
                  <a:lnTo>
                    <a:pt x="47129" y="8382"/>
                  </a:lnTo>
                  <a:lnTo>
                    <a:pt x="47409" y="7620"/>
                  </a:lnTo>
                  <a:lnTo>
                    <a:pt x="42075" y="7620"/>
                  </a:lnTo>
                  <a:lnTo>
                    <a:pt x="41236" y="5334"/>
                  </a:lnTo>
                  <a:lnTo>
                    <a:pt x="40398" y="4572"/>
                  </a:lnTo>
                  <a:lnTo>
                    <a:pt x="39979" y="3810"/>
                  </a:lnTo>
                  <a:close/>
                </a:path>
                <a:path w="56515" h="10795">
                  <a:moveTo>
                    <a:pt x="54279" y="3810"/>
                  </a:moveTo>
                  <a:lnTo>
                    <a:pt x="49657" y="3810"/>
                  </a:lnTo>
                  <a:lnTo>
                    <a:pt x="50495" y="5334"/>
                  </a:lnTo>
                  <a:lnTo>
                    <a:pt x="51333" y="6096"/>
                  </a:lnTo>
                  <a:lnTo>
                    <a:pt x="52184" y="8382"/>
                  </a:lnTo>
                  <a:lnTo>
                    <a:pt x="53860" y="10668"/>
                  </a:lnTo>
                  <a:lnTo>
                    <a:pt x="56388" y="10668"/>
                  </a:lnTo>
                  <a:lnTo>
                    <a:pt x="56388" y="7620"/>
                  </a:lnTo>
                  <a:lnTo>
                    <a:pt x="55549" y="5334"/>
                  </a:lnTo>
                  <a:lnTo>
                    <a:pt x="54698" y="4572"/>
                  </a:lnTo>
                  <a:lnTo>
                    <a:pt x="54279" y="3810"/>
                  </a:lnTo>
                  <a:close/>
                </a:path>
                <a:path w="56515" h="10795">
                  <a:moveTo>
                    <a:pt x="24409" y="0"/>
                  </a:moveTo>
                  <a:lnTo>
                    <a:pt x="18516" y="0"/>
                  </a:lnTo>
                  <a:lnTo>
                    <a:pt x="15989" y="4572"/>
                  </a:lnTo>
                  <a:lnTo>
                    <a:pt x="15989" y="5334"/>
                  </a:lnTo>
                  <a:lnTo>
                    <a:pt x="15151" y="7620"/>
                  </a:lnTo>
                  <a:lnTo>
                    <a:pt x="18796" y="7620"/>
                  </a:lnTo>
                  <a:lnTo>
                    <a:pt x="19354" y="6096"/>
                  </a:lnTo>
                  <a:lnTo>
                    <a:pt x="20193" y="5334"/>
                  </a:lnTo>
                  <a:lnTo>
                    <a:pt x="21043" y="3810"/>
                  </a:lnTo>
                  <a:lnTo>
                    <a:pt x="26515" y="3810"/>
                  </a:lnTo>
                  <a:lnTo>
                    <a:pt x="24409" y="0"/>
                  </a:lnTo>
                  <a:close/>
                </a:path>
                <a:path w="56515" h="10795">
                  <a:moveTo>
                    <a:pt x="38709" y="0"/>
                  </a:moveTo>
                  <a:lnTo>
                    <a:pt x="32816" y="0"/>
                  </a:lnTo>
                  <a:lnTo>
                    <a:pt x="30302" y="4572"/>
                  </a:lnTo>
                  <a:lnTo>
                    <a:pt x="29451" y="5334"/>
                  </a:lnTo>
                  <a:lnTo>
                    <a:pt x="28613" y="7620"/>
                  </a:lnTo>
                  <a:lnTo>
                    <a:pt x="33100" y="7620"/>
                  </a:lnTo>
                  <a:lnTo>
                    <a:pt x="33667" y="6096"/>
                  </a:lnTo>
                  <a:lnTo>
                    <a:pt x="34505" y="5334"/>
                  </a:lnTo>
                  <a:lnTo>
                    <a:pt x="35344" y="3810"/>
                  </a:lnTo>
                  <a:lnTo>
                    <a:pt x="39979" y="3810"/>
                  </a:lnTo>
                  <a:lnTo>
                    <a:pt x="39560" y="3048"/>
                  </a:lnTo>
                  <a:lnTo>
                    <a:pt x="38709" y="0"/>
                  </a:lnTo>
                  <a:close/>
                </a:path>
                <a:path w="56515" h="10795">
                  <a:moveTo>
                    <a:pt x="52184" y="0"/>
                  </a:moveTo>
                  <a:lnTo>
                    <a:pt x="46291" y="0"/>
                  </a:lnTo>
                  <a:lnTo>
                    <a:pt x="45440" y="3048"/>
                  </a:lnTo>
                  <a:lnTo>
                    <a:pt x="44602" y="4572"/>
                  </a:lnTo>
                  <a:lnTo>
                    <a:pt x="43764" y="5334"/>
                  </a:lnTo>
                  <a:lnTo>
                    <a:pt x="42926" y="7620"/>
                  </a:lnTo>
                  <a:lnTo>
                    <a:pt x="47409" y="7620"/>
                  </a:lnTo>
                  <a:lnTo>
                    <a:pt x="47967" y="6096"/>
                  </a:lnTo>
                  <a:lnTo>
                    <a:pt x="47967" y="5334"/>
                  </a:lnTo>
                  <a:lnTo>
                    <a:pt x="48818" y="3810"/>
                  </a:lnTo>
                  <a:lnTo>
                    <a:pt x="54279" y="3810"/>
                  </a:lnTo>
                  <a:lnTo>
                    <a:pt x="52184" y="0"/>
                  </a:lnTo>
                  <a:close/>
                </a:path>
              </a:pathLst>
            </a:custGeom>
            <a:solidFill>
              <a:srgbClr val="0E2F3E"/>
            </a:solidFill>
          </p:spPr>
          <p:txBody>
            <a:bodyPr wrap="square" lIns="0" tIns="0" rIns="0" bIns="0" rtlCol="0"/>
            <a:lstStyle/>
            <a:p>
              <a:endParaRPr sz="1013"/>
            </a:p>
          </p:txBody>
        </p:sp>
        <p:sp>
          <p:nvSpPr>
            <p:cNvPr id="30" name="object 30"/>
            <p:cNvSpPr/>
            <p:nvPr/>
          </p:nvSpPr>
          <p:spPr>
            <a:xfrm>
              <a:off x="7178515" y="4245671"/>
              <a:ext cx="65246" cy="0"/>
            </a:xfrm>
            <a:custGeom>
              <a:avLst/>
              <a:gdLst/>
              <a:ahLst/>
              <a:cxnLst/>
              <a:rect l="l" t="t" r="r" b="b"/>
              <a:pathLst>
                <a:path w="86995">
                  <a:moveTo>
                    <a:pt x="0" y="0"/>
                  </a:moveTo>
                  <a:lnTo>
                    <a:pt x="86868" y="0"/>
                  </a:lnTo>
                </a:path>
              </a:pathLst>
            </a:custGeom>
            <a:ln w="47243">
              <a:solidFill>
                <a:srgbClr val="0E2F3E"/>
              </a:solidFill>
            </a:ln>
          </p:spPr>
          <p:txBody>
            <a:bodyPr wrap="square" lIns="0" tIns="0" rIns="0" bIns="0" rtlCol="0"/>
            <a:lstStyle/>
            <a:p>
              <a:endParaRPr sz="1013"/>
            </a:p>
          </p:txBody>
        </p:sp>
        <p:sp>
          <p:nvSpPr>
            <p:cNvPr id="31" name="object 31"/>
            <p:cNvSpPr/>
            <p:nvPr/>
          </p:nvSpPr>
          <p:spPr>
            <a:xfrm>
              <a:off x="7173941" y="4230812"/>
              <a:ext cx="74295" cy="0"/>
            </a:xfrm>
            <a:custGeom>
              <a:avLst/>
              <a:gdLst/>
              <a:ahLst/>
              <a:cxnLst/>
              <a:rect l="l" t="t" r="r" b="b"/>
              <a:pathLst>
                <a:path w="99059">
                  <a:moveTo>
                    <a:pt x="0" y="0"/>
                  </a:moveTo>
                  <a:lnTo>
                    <a:pt x="99060" y="0"/>
                  </a:lnTo>
                </a:path>
              </a:pathLst>
            </a:custGeom>
            <a:ln w="7619">
              <a:solidFill>
                <a:srgbClr val="2C5770"/>
              </a:solidFill>
            </a:ln>
          </p:spPr>
          <p:txBody>
            <a:bodyPr wrap="square" lIns="0" tIns="0" rIns="0" bIns="0" rtlCol="0"/>
            <a:lstStyle/>
            <a:p>
              <a:endParaRPr sz="1013"/>
            </a:p>
          </p:txBody>
        </p:sp>
        <p:sp>
          <p:nvSpPr>
            <p:cNvPr id="32" name="object 32"/>
            <p:cNvSpPr/>
            <p:nvPr/>
          </p:nvSpPr>
          <p:spPr>
            <a:xfrm>
              <a:off x="7173941" y="4241671"/>
              <a:ext cx="74295" cy="0"/>
            </a:xfrm>
            <a:custGeom>
              <a:avLst/>
              <a:gdLst/>
              <a:ahLst/>
              <a:cxnLst/>
              <a:rect l="l" t="t" r="r" b="b"/>
              <a:pathLst>
                <a:path w="99059">
                  <a:moveTo>
                    <a:pt x="0" y="0"/>
                  </a:moveTo>
                  <a:lnTo>
                    <a:pt x="99060" y="0"/>
                  </a:lnTo>
                </a:path>
              </a:pathLst>
            </a:custGeom>
            <a:ln w="9143">
              <a:solidFill>
                <a:srgbClr val="2C5770"/>
              </a:solidFill>
            </a:ln>
          </p:spPr>
          <p:txBody>
            <a:bodyPr wrap="square" lIns="0" tIns="0" rIns="0" bIns="0" rtlCol="0"/>
            <a:lstStyle/>
            <a:p>
              <a:endParaRPr sz="1013"/>
            </a:p>
          </p:txBody>
        </p:sp>
        <p:sp>
          <p:nvSpPr>
            <p:cNvPr id="33" name="object 33"/>
            <p:cNvSpPr/>
            <p:nvPr/>
          </p:nvSpPr>
          <p:spPr>
            <a:xfrm>
              <a:off x="7173941" y="4251957"/>
              <a:ext cx="74295" cy="0"/>
            </a:xfrm>
            <a:custGeom>
              <a:avLst/>
              <a:gdLst/>
              <a:ahLst/>
              <a:cxnLst/>
              <a:rect l="l" t="t" r="r" b="b"/>
              <a:pathLst>
                <a:path w="99059">
                  <a:moveTo>
                    <a:pt x="0" y="0"/>
                  </a:moveTo>
                  <a:lnTo>
                    <a:pt x="99060" y="0"/>
                  </a:lnTo>
                </a:path>
              </a:pathLst>
            </a:custGeom>
            <a:ln w="9143">
              <a:solidFill>
                <a:srgbClr val="2C5770"/>
              </a:solidFill>
            </a:ln>
          </p:spPr>
          <p:txBody>
            <a:bodyPr wrap="square" lIns="0" tIns="0" rIns="0" bIns="0" rtlCol="0"/>
            <a:lstStyle/>
            <a:p>
              <a:endParaRPr sz="1013"/>
            </a:p>
          </p:txBody>
        </p:sp>
        <p:sp>
          <p:nvSpPr>
            <p:cNvPr id="34" name="object 34"/>
            <p:cNvSpPr/>
            <p:nvPr/>
          </p:nvSpPr>
          <p:spPr>
            <a:xfrm>
              <a:off x="7209375" y="4027930"/>
              <a:ext cx="3810" cy="35719"/>
            </a:xfrm>
            <a:custGeom>
              <a:avLst/>
              <a:gdLst/>
              <a:ahLst/>
              <a:cxnLst/>
              <a:rect l="l" t="t" r="r" b="b"/>
              <a:pathLst>
                <a:path w="5079" h="47625">
                  <a:moveTo>
                    <a:pt x="3047" y="0"/>
                  </a:moveTo>
                  <a:lnTo>
                    <a:pt x="1523" y="0"/>
                  </a:lnTo>
                  <a:lnTo>
                    <a:pt x="0" y="787"/>
                  </a:lnTo>
                  <a:lnTo>
                    <a:pt x="0" y="46456"/>
                  </a:lnTo>
                  <a:lnTo>
                    <a:pt x="1523" y="47243"/>
                  </a:lnTo>
                  <a:lnTo>
                    <a:pt x="3047" y="47243"/>
                  </a:lnTo>
                  <a:lnTo>
                    <a:pt x="4571" y="46456"/>
                  </a:lnTo>
                  <a:lnTo>
                    <a:pt x="4571" y="787"/>
                  </a:lnTo>
                  <a:lnTo>
                    <a:pt x="3047" y="0"/>
                  </a:lnTo>
                  <a:close/>
                </a:path>
              </a:pathLst>
            </a:custGeom>
            <a:solidFill>
              <a:srgbClr val="A6DAE9"/>
            </a:solidFill>
          </p:spPr>
          <p:txBody>
            <a:bodyPr wrap="square" lIns="0" tIns="0" rIns="0" bIns="0" rtlCol="0"/>
            <a:lstStyle/>
            <a:p>
              <a:endParaRPr sz="1013"/>
            </a:p>
          </p:txBody>
        </p:sp>
        <p:sp>
          <p:nvSpPr>
            <p:cNvPr id="35" name="object 35"/>
            <p:cNvSpPr/>
            <p:nvPr/>
          </p:nvSpPr>
          <p:spPr>
            <a:xfrm>
              <a:off x="7147658" y="4042789"/>
              <a:ext cx="20955" cy="32385"/>
            </a:xfrm>
            <a:custGeom>
              <a:avLst/>
              <a:gdLst/>
              <a:ahLst/>
              <a:cxnLst/>
              <a:rect l="l" t="t" r="r" b="b"/>
              <a:pathLst>
                <a:path w="27940" h="43179">
                  <a:moveTo>
                    <a:pt x="4025" y="0"/>
                  </a:moveTo>
                  <a:lnTo>
                    <a:pt x="1612" y="0"/>
                  </a:lnTo>
                  <a:lnTo>
                    <a:pt x="0" y="800"/>
                  </a:lnTo>
                  <a:lnTo>
                    <a:pt x="0" y="2412"/>
                  </a:lnTo>
                  <a:lnTo>
                    <a:pt x="800" y="3225"/>
                  </a:lnTo>
                  <a:lnTo>
                    <a:pt x="22580" y="41871"/>
                  </a:lnTo>
                  <a:lnTo>
                    <a:pt x="23393" y="42671"/>
                  </a:lnTo>
                  <a:lnTo>
                    <a:pt x="25819" y="42671"/>
                  </a:lnTo>
                  <a:lnTo>
                    <a:pt x="26619" y="41871"/>
                  </a:lnTo>
                  <a:lnTo>
                    <a:pt x="27432" y="40258"/>
                  </a:lnTo>
                  <a:lnTo>
                    <a:pt x="26619" y="39446"/>
                  </a:lnTo>
                  <a:lnTo>
                    <a:pt x="4025" y="800"/>
                  </a:lnTo>
                  <a:lnTo>
                    <a:pt x="4025" y="0"/>
                  </a:lnTo>
                  <a:close/>
                </a:path>
              </a:pathLst>
            </a:custGeom>
            <a:solidFill>
              <a:srgbClr val="DAE2F3"/>
            </a:solidFill>
          </p:spPr>
          <p:txBody>
            <a:bodyPr wrap="square" lIns="0" tIns="0" rIns="0" bIns="0" rtlCol="0"/>
            <a:lstStyle/>
            <a:p>
              <a:endParaRPr sz="1013"/>
            </a:p>
          </p:txBody>
        </p:sp>
        <p:sp>
          <p:nvSpPr>
            <p:cNvPr id="36" name="object 36"/>
            <p:cNvSpPr/>
            <p:nvPr/>
          </p:nvSpPr>
          <p:spPr>
            <a:xfrm>
              <a:off x="7100794" y="4086223"/>
              <a:ext cx="35719" cy="19526"/>
            </a:xfrm>
            <a:custGeom>
              <a:avLst/>
              <a:gdLst/>
              <a:ahLst/>
              <a:cxnLst/>
              <a:rect l="l" t="t" r="r" b="b"/>
              <a:pathLst>
                <a:path w="47625" h="26035">
                  <a:moveTo>
                    <a:pt x="2616" y="0"/>
                  </a:moveTo>
                  <a:lnTo>
                    <a:pt x="0" y="2286"/>
                  </a:lnTo>
                  <a:lnTo>
                    <a:pt x="876" y="3810"/>
                  </a:lnTo>
                  <a:lnTo>
                    <a:pt x="1739" y="4572"/>
                  </a:lnTo>
                  <a:lnTo>
                    <a:pt x="43738" y="25146"/>
                  </a:lnTo>
                  <a:lnTo>
                    <a:pt x="44615" y="25908"/>
                  </a:lnTo>
                  <a:lnTo>
                    <a:pt x="45491" y="25908"/>
                  </a:lnTo>
                  <a:lnTo>
                    <a:pt x="46367" y="25146"/>
                  </a:lnTo>
                  <a:lnTo>
                    <a:pt x="46367" y="24384"/>
                  </a:lnTo>
                  <a:lnTo>
                    <a:pt x="47244" y="23622"/>
                  </a:lnTo>
                  <a:lnTo>
                    <a:pt x="47244" y="22098"/>
                  </a:lnTo>
                  <a:lnTo>
                    <a:pt x="45491" y="22098"/>
                  </a:lnTo>
                  <a:lnTo>
                    <a:pt x="4368" y="762"/>
                  </a:lnTo>
                  <a:lnTo>
                    <a:pt x="2616" y="0"/>
                  </a:lnTo>
                  <a:close/>
                </a:path>
              </a:pathLst>
            </a:custGeom>
            <a:solidFill>
              <a:srgbClr val="DAE2F3"/>
            </a:solidFill>
          </p:spPr>
          <p:txBody>
            <a:bodyPr wrap="square" lIns="0" tIns="0" rIns="0" bIns="0" rtlCol="0"/>
            <a:lstStyle/>
            <a:p>
              <a:endParaRPr sz="1013"/>
            </a:p>
          </p:txBody>
        </p:sp>
        <p:sp>
          <p:nvSpPr>
            <p:cNvPr id="37" name="object 37"/>
            <p:cNvSpPr/>
            <p:nvPr/>
          </p:nvSpPr>
          <p:spPr>
            <a:xfrm>
              <a:off x="7084789" y="4144515"/>
              <a:ext cx="39052" cy="3810"/>
            </a:xfrm>
            <a:custGeom>
              <a:avLst/>
              <a:gdLst/>
              <a:ahLst/>
              <a:cxnLst/>
              <a:rect l="l" t="t" r="r" b="b"/>
              <a:pathLst>
                <a:path w="52070" h="5079">
                  <a:moveTo>
                    <a:pt x="50952" y="0"/>
                  </a:moveTo>
                  <a:lnTo>
                    <a:pt x="863" y="0"/>
                  </a:lnTo>
                  <a:lnTo>
                    <a:pt x="0" y="914"/>
                  </a:lnTo>
                  <a:lnTo>
                    <a:pt x="0" y="3657"/>
                  </a:lnTo>
                  <a:lnTo>
                    <a:pt x="863" y="4572"/>
                  </a:lnTo>
                  <a:lnTo>
                    <a:pt x="50952" y="4572"/>
                  </a:lnTo>
                  <a:lnTo>
                    <a:pt x="51815" y="3657"/>
                  </a:lnTo>
                  <a:lnTo>
                    <a:pt x="51815" y="914"/>
                  </a:lnTo>
                  <a:lnTo>
                    <a:pt x="50952" y="0"/>
                  </a:lnTo>
                  <a:close/>
                </a:path>
              </a:pathLst>
            </a:custGeom>
            <a:solidFill>
              <a:srgbClr val="DAE2F3"/>
            </a:solidFill>
          </p:spPr>
          <p:txBody>
            <a:bodyPr wrap="square" lIns="0" tIns="0" rIns="0" bIns="0" rtlCol="0"/>
            <a:lstStyle/>
            <a:p>
              <a:endParaRPr sz="1013"/>
            </a:p>
          </p:txBody>
        </p:sp>
        <p:sp>
          <p:nvSpPr>
            <p:cNvPr id="38" name="object 38"/>
            <p:cNvSpPr/>
            <p:nvPr/>
          </p:nvSpPr>
          <p:spPr>
            <a:xfrm>
              <a:off x="7100788" y="4185664"/>
              <a:ext cx="35719" cy="20955"/>
            </a:xfrm>
            <a:custGeom>
              <a:avLst/>
              <a:gdLst/>
              <a:ahLst/>
              <a:cxnLst/>
              <a:rect l="l" t="t" r="r" b="b"/>
              <a:pathLst>
                <a:path w="47625" h="27939">
                  <a:moveTo>
                    <a:pt x="46367" y="0"/>
                  </a:moveTo>
                  <a:lnTo>
                    <a:pt x="43751" y="0"/>
                  </a:lnTo>
                  <a:lnTo>
                    <a:pt x="1752" y="23279"/>
                  </a:lnTo>
                  <a:lnTo>
                    <a:pt x="0" y="24942"/>
                  </a:lnTo>
                  <a:lnTo>
                    <a:pt x="876" y="26606"/>
                  </a:lnTo>
                  <a:lnTo>
                    <a:pt x="1752" y="26606"/>
                  </a:lnTo>
                  <a:lnTo>
                    <a:pt x="1752" y="27431"/>
                  </a:lnTo>
                  <a:lnTo>
                    <a:pt x="4381" y="27431"/>
                  </a:lnTo>
                  <a:lnTo>
                    <a:pt x="45504" y="4152"/>
                  </a:lnTo>
                  <a:lnTo>
                    <a:pt x="47243" y="3327"/>
                  </a:lnTo>
                  <a:lnTo>
                    <a:pt x="47243" y="2489"/>
                  </a:lnTo>
                  <a:lnTo>
                    <a:pt x="46367" y="825"/>
                  </a:lnTo>
                  <a:lnTo>
                    <a:pt x="46367" y="0"/>
                  </a:lnTo>
                  <a:close/>
                </a:path>
              </a:pathLst>
            </a:custGeom>
            <a:solidFill>
              <a:srgbClr val="DAE2F3"/>
            </a:solidFill>
          </p:spPr>
          <p:txBody>
            <a:bodyPr wrap="square" lIns="0" tIns="0" rIns="0" bIns="0" rtlCol="0"/>
            <a:lstStyle/>
            <a:p>
              <a:endParaRPr sz="1013"/>
            </a:p>
          </p:txBody>
        </p:sp>
        <p:sp>
          <p:nvSpPr>
            <p:cNvPr id="39" name="object 39"/>
            <p:cNvSpPr/>
            <p:nvPr/>
          </p:nvSpPr>
          <p:spPr>
            <a:xfrm>
              <a:off x="7147650" y="4216524"/>
              <a:ext cx="20955" cy="32385"/>
            </a:xfrm>
            <a:custGeom>
              <a:avLst/>
              <a:gdLst/>
              <a:ahLst/>
              <a:cxnLst/>
              <a:rect l="l" t="t" r="r" b="b"/>
              <a:pathLst>
                <a:path w="27940" h="43179">
                  <a:moveTo>
                    <a:pt x="25019" y="0"/>
                  </a:moveTo>
                  <a:lnTo>
                    <a:pt x="23406" y="787"/>
                  </a:lnTo>
                  <a:lnTo>
                    <a:pt x="22593" y="1574"/>
                  </a:lnTo>
                  <a:lnTo>
                    <a:pt x="812" y="39509"/>
                  </a:lnTo>
                  <a:lnTo>
                    <a:pt x="0" y="40297"/>
                  </a:lnTo>
                  <a:lnTo>
                    <a:pt x="2425" y="42671"/>
                  </a:lnTo>
                  <a:lnTo>
                    <a:pt x="3225" y="42671"/>
                  </a:lnTo>
                  <a:lnTo>
                    <a:pt x="4038" y="41884"/>
                  </a:lnTo>
                  <a:lnTo>
                    <a:pt x="4038" y="41097"/>
                  </a:lnTo>
                  <a:lnTo>
                    <a:pt x="26631" y="3162"/>
                  </a:lnTo>
                  <a:lnTo>
                    <a:pt x="27432" y="2374"/>
                  </a:lnTo>
                  <a:lnTo>
                    <a:pt x="25019" y="0"/>
                  </a:lnTo>
                  <a:close/>
                </a:path>
              </a:pathLst>
            </a:custGeom>
            <a:solidFill>
              <a:srgbClr val="DAE2F3"/>
            </a:solidFill>
          </p:spPr>
          <p:txBody>
            <a:bodyPr wrap="square" lIns="0" tIns="0" rIns="0" bIns="0" rtlCol="0"/>
            <a:lstStyle/>
            <a:p>
              <a:endParaRPr sz="1013"/>
            </a:p>
          </p:txBody>
        </p:sp>
        <p:sp>
          <p:nvSpPr>
            <p:cNvPr id="40" name="object 40"/>
            <p:cNvSpPr/>
            <p:nvPr/>
          </p:nvSpPr>
          <p:spPr>
            <a:xfrm>
              <a:off x="7252808" y="4216524"/>
              <a:ext cx="21907" cy="32385"/>
            </a:xfrm>
            <a:custGeom>
              <a:avLst/>
              <a:gdLst/>
              <a:ahLst/>
              <a:cxnLst/>
              <a:rect l="l" t="t" r="r" b="b"/>
              <a:pathLst>
                <a:path w="29209" h="43179">
                  <a:moveTo>
                    <a:pt x="2552" y="0"/>
                  </a:moveTo>
                  <a:lnTo>
                    <a:pt x="0" y="2374"/>
                  </a:lnTo>
                  <a:lnTo>
                    <a:pt x="850" y="3162"/>
                  </a:lnTo>
                  <a:lnTo>
                    <a:pt x="24701" y="41097"/>
                  </a:lnTo>
                  <a:lnTo>
                    <a:pt x="24701" y="41884"/>
                  </a:lnTo>
                  <a:lnTo>
                    <a:pt x="25552" y="42671"/>
                  </a:lnTo>
                  <a:lnTo>
                    <a:pt x="26403" y="42671"/>
                  </a:lnTo>
                  <a:lnTo>
                    <a:pt x="27254" y="41884"/>
                  </a:lnTo>
                  <a:lnTo>
                    <a:pt x="28955" y="41097"/>
                  </a:lnTo>
                  <a:lnTo>
                    <a:pt x="28955" y="40297"/>
                  </a:lnTo>
                  <a:lnTo>
                    <a:pt x="28105" y="39509"/>
                  </a:lnTo>
                  <a:lnTo>
                    <a:pt x="5118" y="1574"/>
                  </a:lnTo>
                  <a:lnTo>
                    <a:pt x="4254" y="787"/>
                  </a:lnTo>
                  <a:lnTo>
                    <a:pt x="2552" y="0"/>
                  </a:lnTo>
                  <a:close/>
                </a:path>
              </a:pathLst>
            </a:custGeom>
            <a:solidFill>
              <a:srgbClr val="DAE2F3"/>
            </a:solidFill>
          </p:spPr>
          <p:txBody>
            <a:bodyPr wrap="square" lIns="0" tIns="0" rIns="0" bIns="0" rtlCol="0"/>
            <a:lstStyle/>
            <a:p>
              <a:endParaRPr sz="1013"/>
            </a:p>
          </p:txBody>
        </p:sp>
        <p:sp>
          <p:nvSpPr>
            <p:cNvPr id="41" name="object 41"/>
            <p:cNvSpPr/>
            <p:nvPr/>
          </p:nvSpPr>
          <p:spPr>
            <a:xfrm>
              <a:off x="7285960" y="4185664"/>
              <a:ext cx="35719" cy="20955"/>
            </a:xfrm>
            <a:custGeom>
              <a:avLst/>
              <a:gdLst/>
              <a:ahLst/>
              <a:cxnLst/>
              <a:rect l="l" t="t" r="r" b="b"/>
              <a:pathLst>
                <a:path w="47625" h="27939">
                  <a:moveTo>
                    <a:pt x="3492" y="0"/>
                  </a:moveTo>
                  <a:lnTo>
                    <a:pt x="876" y="0"/>
                  </a:lnTo>
                  <a:lnTo>
                    <a:pt x="876" y="825"/>
                  </a:lnTo>
                  <a:lnTo>
                    <a:pt x="0" y="2489"/>
                  </a:lnTo>
                  <a:lnTo>
                    <a:pt x="0" y="3327"/>
                  </a:lnTo>
                  <a:lnTo>
                    <a:pt x="1739" y="4152"/>
                  </a:lnTo>
                  <a:lnTo>
                    <a:pt x="42862" y="26606"/>
                  </a:lnTo>
                  <a:lnTo>
                    <a:pt x="43738" y="27431"/>
                  </a:lnTo>
                  <a:lnTo>
                    <a:pt x="45491" y="27431"/>
                  </a:lnTo>
                  <a:lnTo>
                    <a:pt x="45491" y="26606"/>
                  </a:lnTo>
                  <a:lnTo>
                    <a:pt x="47244" y="24942"/>
                  </a:lnTo>
                  <a:lnTo>
                    <a:pt x="45491" y="23279"/>
                  </a:lnTo>
                  <a:lnTo>
                    <a:pt x="3492" y="0"/>
                  </a:lnTo>
                  <a:close/>
                </a:path>
              </a:pathLst>
            </a:custGeom>
            <a:solidFill>
              <a:srgbClr val="DAE2F3"/>
            </a:solidFill>
          </p:spPr>
          <p:txBody>
            <a:bodyPr wrap="square" lIns="0" tIns="0" rIns="0" bIns="0" rtlCol="0"/>
            <a:lstStyle/>
            <a:p>
              <a:endParaRPr sz="1013"/>
            </a:p>
          </p:txBody>
        </p:sp>
        <p:sp>
          <p:nvSpPr>
            <p:cNvPr id="42" name="object 42"/>
            <p:cNvSpPr/>
            <p:nvPr/>
          </p:nvSpPr>
          <p:spPr>
            <a:xfrm>
              <a:off x="7298530" y="4144515"/>
              <a:ext cx="38100" cy="3810"/>
            </a:xfrm>
            <a:custGeom>
              <a:avLst/>
              <a:gdLst/>
              <a:ahLst/>
              <a:cxnLst/>
              <a:rect l="l" t="t" r="r" b="b"/>
              <a:pathLst>
                <a:path w="50800" h="5079">
                  <a:moveTo>
                    <a:pt x="49453" y="0"/>
                  </a:moveTo>
                  <a:lnTo>
                    <a:pt x="838" y="0"/>
                  </a:lnTo>
                  <a:lnTo>
                    <a:pt x="0" y="914"/>
                  </a:lnTo>
                  <a:lnTo>
                    <a:pt x="0" y="3657"/>
                  </a:lnTo>
                  <a:lnTo>
                    <a:pt x="838" y="4572"/>
                  </a:lnTo>
                  <a:lnTo>
                    <a:pt x="49453" y="4572"/>
                  </a:lnTo>
                  <a:lnTo>
                    <a:pt x="50291" y="3657"/>
                  </a:lnTo>
                  <a:lnTo>
                    <a:pt x="50291" y="914"/>
                  </a:lnTo>
                  <a:lnTo>
                    <a:pt x="49453" y="0"/>
                  </a:lnTo>
                  <a:close/>
                </a:path>
              </a:pathLst>
            </a:custGeom>
            <a:solidFill>
              <a:srgbClr val="DAE2F3"/>
            </a:solidFill>
          </p:spPr>
          <p:txBody>
            <a:bodyPr wrap="square" lIns="0" tIns="0" rIns="0" bIns="0" rtlCol="0"/>
            <a:lstStyle/>
            <a:p>
              <a:endParaRPr sz="1013"/>
            </a:p>
          </p:txBody>
        </p:sp>
        <p:sp>
          <p:nvSpPr>
            <p:cNvPr id="43" name="object 43"/>
            <p:cNvSpPr/>
            <p:nvPr/>
          </p:nvSpPr>
          <p:spPr>
            <a:xfrm>
              <a:off x="7285954" y="4086223"/>
              <a:ext cx="35719" cy="19526"/>
            </a:xfrm>
            <a:custGeom>
              <a:avLst/>
              <a:gdLst/>
              <a:ahLst/>
              <a:cxnLst/>
              <a:rect l="l" t="t" r="r" b="b"/>
              <a:pathLst>
                <a:path w="47625" h="26035">
                  <a:moveTo>
                    <a:pt x="44627" y="0"/>
                  </a:moveTo>
                  <a:lnTo>
                    <a:pt x="42875" y="762"/>
                  </a:lnTo>
                  <a:lnTo>
                    <a:pt x="876" y="22098"/>
                  </a:lnTo>
                  <a:lnTo>
                    <a:pt x="0" y="22098"/>
                  </a:lnTo>
                  <a:lnTo>
                    <a:pt x="0" y="23622"/>
                  </a:lnTo>
                  <a:lnTo>
                    <a:pt x="876" y="24384"/>
                  </a:lnTo>
                  <a:lnTo>
                    <a:pt x="876" y="25146"/>
                  </a:lnTo>
                  <a:lnTo>
                    <a:pt x="1752" y="25908"/>
                  </a:lnTo>
                  <a:lnTo>
                    <a:pt x="2628" y="25908"/>
                  </a:lnTo>
                  <a:lnTo>
                    <a:pt x="3505" y="25146"/>
                  </a:lnTo>
                  <a:lnTo>
                    <a:pt x="45504" y="4572"/>
                  </a:lnTo>
                  <a:lnTo>
                    <a:pt x="46367" y="3810"/>
                  </a:lnTo>
                  <a:lnTo>
                    <a:pt x="47243" y="2286"/>
                  </a:lnTo>
                  <a:lnTo>
                    <a:pt x="44627" y="0"/>
                  </a:lnTo>
                  <a:close/>
                </a:path>
              </a:pathLst>
            </a:custGeom>
            <a:solidFill>
              <a:srgbClr val="DAE2F3"/>
            </a:solidFill>
          </p:spPr>
          <p:txBody>
            <a:bodyPr wrap="square" lIns="0" tIns="0" rIns="0" bIns="0" rtlCol="0"/>
            <a:lstStyle/>
            <a:p>
              <a:endParaRPr sz="1013"/>
            </a:p>
          </p:txBody>
        </p:sp>
        <p:sp>
          <p:nvSpPr>
            <p:cNvPr id="44" name="object 44"/>
            <p:cNvSpPr/>
            <p:nvPr/>
          </p:nvSpPr>
          <p:spPr>
            <a:xfrm>
              <a:off x="7252811" y="4042789"/>
              <a:ext cx="21907" cy="32385"/>
            </a:xfrm>
            <a:custGeom>
              <a:avLst/>
              <a:gdLst/>
              <a:ahLst/>
              <a:cxnLst/>
              <a:rect l="l" t="t" r="r" b="b"/>
              <a:pathLst>
                <a:path w="29209" h="43179">
                  <a:moveTo>
                    <a:pt x="27254" y="0"/>
                  </a:moveTo>
                  <a:lnTo>
                    <a:pt x="24701" y="0"/>
                  </a:lnTo>
                  <a:lnTo>
                    <a:pt x="24701" y="800"/>
                  </a:lnTo>
                  <a:lnTo>
                    <a:pt x="850" y="39446"/>
                  </a:lnTo>
                  <a:lnTo>
                    <a:pt x="0" y="40258"/>
                  </a:lnTo>
                  <a:lnTo>
                    <a:pt x="850" y="41871"/>
                  </a:lnTo>
                  <a:lnTo>
                    <a:pt x="1701" y="42671"/>
                  </a:lnTo>
                  <a:lnTo>
                    <a:pt x="4254" y="42671"/>
                  </a:lnTo>
                  <a:lnTo>
                    <a:pt x="5105" y="41871"/>
                  </a:lnTo>
                  <a:lnTo>
                    <a:pt x="28105" y="3225"/>
                  </a:lnTo>
                  <a:lnTo>
                    <a:pt x="28956" y="2412"/>
                  </a:lnTo>
                  <a:lnTo>
                    <a:pt x="28105" y="800"/>
                  </a:lnTo>
                  <a:lnTo>
                    <a:pt x="27254" y="0"/>
                  </a:lnTo>
                  <a:close/>
                </a:path>
              </a:pathLst>
            </a:custGeom>
            <a:solidFill>
              <a:srgbClr val="DAE2F3"/>
            </a:solidFill>
          </p:spPr>
          <p:txBody>
            <a:bodyPr wrap="square" lIns="0" tIns="0" rIns="0" bIns="0" rtlCol="0"/>
            <a:lstStyle/>
            <a:p>
              <a:endParaRPr sz="1013"/>
            </a:p>
          </p:txBody>
        </p:sp>
        <p:sp>
          <p:nvSpPr>
            <p:cNvPr id="45" name="object 45"/>
            <p:cNvSpPr/>
            <p:nvPr/>
          </p:nvSpPr>
          <p:spPr>
            <a:xfrm>
              <a:off x="7209375" y="4027930"/>
              <a:ext cx="3810" cy="35719"/>
            </a:xfrm>
            <a:custGeom>
              <a:avLst/>
              <a:gdLst/>
              <a:ahLst/>
              <a:cxnLst/>
              <a:rect l="l" t="t" r="r" b="b"/>
              <a:pathLst>
                <a:path w="5079" h="47625">
                  <a:moveTo>
                    <a:pt x="3047" y="0"/>
                  </a:moveTo>
                  <a:lnTo>
                    <a:pt x="1523" y="0"/>
                  </a:lnTo>
                  <a:lnTo>
                    <a:pt x="0" y="787"/>
                  </a:lnTo>
                  <a:lnTo>
                    <a:pt x="0" y="46456"/>
                  </a:lnTo>
                  <a:lnTo>
                    <a:pt x="1523" y="47243"/>
                  </a:lnTo>
                  <a:lnTo>
                    <a:pt x="3047" y="47243"/>
                  </a:lnTo>
                  <a:lnTo>
                    <a:pt x="4571" y="46456"/>
                  </a:lnTo>
                  <a:lnTo>
                    <a:pt x="4571" y="787"/>
                  </a:lnTo>
                  <a:lnTo>
                    <a:pt x="3047" y="0"/>
                  </a:lnTo>
                  <a:close/>
                </a:path>
              </a:pathLst>
            </a:custGeom>
            <a:solidFill>
              <a:srgbClr val="DAE2F3"/>
            </a:solidFill>
          </p:spPr>
          <p:txBody>
            <a:bodyPr wrap="square" lIns="0" tIns="0" rIns="0" bIns="0" rtlCol="0"/>
            <a:lstStyle/>
            <a:p>
              <a:endParaRPr sz="1013"/>
            </a:p>
          </p:txBody>
        </p:sp>
      </p:grpSp>
      <p:sp>
        <p:nvSpPr>
          <p:cNvPr id="48" name="Titel 39">
            <a:extLst>
              <a:ext uri="{FF2B5EF4-FFF2-40B4-BE49-F238E27FC236}">
                <a16:creationId xmlns:a16="http://schemas.microsoft.com/office/drawing/2014/main" id="{861A3C11-84E8-42EC-BAD2-E5EC680397FB}"/>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de-DE" sz="1800" dirty="0">
                <a:solidFill>
                  <a:srgbClr val="49B8E7"/>
                </a:solidFill>
              </a:rPr>
              <a:t>CSP Orders – Creating an invoice</a:t>
            </a:r>
          </a:p>
        </p:txBody>
      </p:sp>
      <p:sp>
        <p:nvSpPr>
          <p:cNvPr id="5" name="Foliennummernplatzhalter 4">
            <a:extLst>
              <a:ext uri="{FF2B5EF4-FFF2-40B4-BE49-F238E27FC236}">
                <a16:creationId xmlns:a16="http://schemas.microsoft.com/office/drawing/2014/main" id="{8CA779F3-D4E7-4AE7-80C2-4074FFC17345}"/>
              </a:ext>
            </a:extLst>
          </p:cNvPr>
          <p:cNvSpPr>
            <a:spLocks noGrp="1"/>
          </p:cNvSpPr>
          <p:nvPr>
            <p:ph type="sldNum" sz="quarter" idx="12"/>
          </p:nvPr>
        </p:nvSpPr>
        <p:spPr/>
        <p:txBody>
          <a:bodyPr/>
          <a:lstStyle/>
          <a:p>
            <a:fld id="{D56DB8AA-803C-49D2-90AA-1140CE72DCD7}" type="slidenum">
              <a:rPr lang="de-DE" smtClean="0"/>
              <a:pPr/>
              <a:t>57</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6000" y="1027253"/>
            <a:ext cx="8328814" cy="932948"/>
          </a:xfrm>
          <a:prstGeom prst="rect">
            <a:avLst/>
          </a:prstGeom>
        </p:spPr>
        <p:txBody>
          <a:bodyPr vert="horz" wrap="square" lIns="0" tIns="9525" rIns="0" bIns="0" rtlCol="0">
            <a:spAutoFit/>
          </a:bodyPr>
          <a:lstStyle/>
          <a:p>
            <a:pPr marL="180975" marR="3810" indent="-171450">
              <a:lnSpc>
                <a:spcPct val="150000"/>
              </a:lnSpc>
              <a:spcBef>
                <a:spcPts val="75"/>
              </a:spcBef>
              <a:buClr>
                <a:srgbClr val="49B8E7"/>
              </a:buClr>
              <a:buFont typeface="Wingdings" panose="05000000000000000000" pitchFamily="2" charset="2"/>
              <a:buChar char="§"/>
            </a:pPr>
            <a:r>
              <a:rPr sz="1000" spc="-4" dirty="0">
                <a:latin typeface="Arial" panose="020B0604020202020204" pitchFamily="34" charset="0"/>
                <a:cs typeface="Arial" panose="020B0604020202020204" pitchFamily="34" charset="0"/>
              </a:rPr>
              <a:t>For any additional lines, add, </a:t>
            </a:r>
            <a:r>
              <a:rPr sz="1000" spc="-8" dirty="0">
                <a:latin typeface="Arial" panose="020B0604020202020204" pitchFamily="34" charset="0"/>
                <a:cs typeface="Arial" panose="020B0604020202020204" pitchFamily="34" charset="0"/>
              </a:rPr>
              <a:t>in </a:t>
            </a:r>
            <a:r>
              <a:rPr sz="1000" spc="-4" dirty="0">
                <a:latin typeface="Arial" panose="020B0604020202020204" pitchFamily="34" charset="0"/>
                <a:cs typeface="Arial" panose="020B0604020202020204" pitchFamily="34" charset="0"/>
              </a:rPr>
              <a:t>the </a:t>
            </a:r>
            <a:r>
              <a:rPr sz="1000" b="1" spc="-4" dirty="0">
                <a:latin typeface="Arial" panose="020B0604020202020204" pitchFamily="34" charset="0"/>
                <a:cs typeface="Arial" panose="020B0604020202020204" pitchFamily="34" charset="0"/>
              </a:rPr>
              <a:t>Description </a:t>
            </a:r>
            <a:r>
              <a:rPr sz="1000" spc="-8" dirty="0">
                <a:latin typeface="Arial" panose="020B0604020202020204" pitchFamily="34" charset="0"/>
                <a:cs typeface="Arial" panose="020B0604020202020204" pitchFamily="34" charset="0"/>
              </a:rPr>
              <a:t>box, </a:t>
            </a:r>
            <a:r>
              <a:rPr sz="1000" spc="-4" dirty="0">
                <a:latin typeface="Arial" panose="020B0604020202020204" pitchFamily="34" charset="0"/>
                <a:cs typeface="Arial" panose="020B0604020202020204" pitchFamily="34" charset="0"/>
              </a:rPr>
              <a:t>the </a:t>
            </a:r>
            <a:r>
              <a:rPr sz="1000" spc="-8" dirty="0">
                <a:latin typeface="Arial" panose="020B0604020202020204" pitchFamily="34" charset="0"/>
                <a:cs typeface="Arial" panose="020B0604020202020204" pitchFamily="34" charset="0"/>
              </a:rPr>
              <a:t>type of charges, and </a:t>
            </a:r>
            <a:r>
              <a:rPr sz="1000" spc="-4" dirty="0">
                <a:latin typeface="Arial" panose="020B0604020202020204" pitchFamily="34" charset="0"/>
                <a:cs typeface="Arial" panose="020B0604020202020204" pitchFamily="34" charset="0"/>
              </a:rPr>
              <a:t>fill in the </a:t>
            </a:r>
            <a:r>
              <a:rPr sz="1000" spc="-8" dirty="0">
                <a:latin typeface="Arial" panose="020B0604020202020204" pitchFamily="34" charset="0"/>
                <a:cs typeface="Arial" panose="020B0604020202020204" pitchFamily="34" charset="0"/>
              </a:rPr>
              <a:t>amount </a:t>
            </a:r>
            <a:r>
              <a:rPr sz="1000" spc="-4" dirty="0">
                <a:latin typeface="Arial" panose="020B0604020202020204" pitchFamily="34" charset="0"/>
                <a:cs typeface="Arial" panose="020B0604020202020204" pitchFamily="34" charset="0"/>
              </a:rPr>
              <a:t>of </a:t>
            </a:r>
            <a:r>
              <a:rPr sz="1000" spc="-8" dirty="0">
                <a:latin typeface="Arial" panose="020B0604020202020204" pitchFamily="34" charset="0"/>
                <a:cs typeface="Arial" panose="020B0604020202020204" pitchFamily="34" charset="0"/>
              </a:rPr>
              <a:t>the</a:t>
            </a:r>
            <a:r>
              <a:rPr lang="de-DE" sz="1000" spc="-8"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charge </a:t>
            </a:r>
            <a:r>
              <a:rPr sz="1000" spc="-4" dirty="0">
                <a:latin typeface="Arial" panose="020B0604020202020204" pitchFamily="34" charset="0"/>
                <a:cs typeface="Arial" panose="020B0604020202020204" pitchFamily="34" charset="0"/>
              </a:rPr>
              <a:t>in </a:t>
            </a:r>
            <a:r>
              <a:rPr sz="1000" dirty="0">
                <a:latin typeface="Arial" panose="020B0604020202020204" pitchFamily="34" charset="0"/>
                <a:cs typeface="Arial" panose="020B0604020202020204" pitchFamily="34" charset="0"/>
              </a:rPr>
              <a:t>the “</a:t>
            </a:r>
            <a:r>
              <a:rPr sz="1000" b="1" dirty="0">
                <a:latin typeface="Arial" panose="020B0604020202020204" pitchFamily="34" charset="0"/>
                <a:cs typeface="Arial" panose="020B0604020202020204" pitchFamily="34" charset="0"/>
              </a:rPr>
              <a:t>Price</a:t>
            </a:r>
            <a:r>
              <a:rPr sz="100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field</a:t>
            </a:r>
            <a:r>
              <a:rPr sz="1000" spc="-94"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a:t>
            </a:r>
          </a:p>
          <a:p>
            <a:pPr marL="180499" marR="468154" indent="-171450">
              <a:lnSpc>
                <a:spcPct val="150000"/>
              </a:lnSpc>
              <a:buClr>
                <a:srgbClr val="49B8E7"/>
              </a:buClr>
              <a:buFont typeface="Wingdings" panose="05000000000000000000" pitchFamily="2" charset="2"/>
              <a:buChar char="§"/>
            </a:pPr>
            <a:r>
              <a:rPr sz="1000" dirty="0">
                <a:latin typeface="Arial" panose="020B0604020202020204" pitchFamily="34" charset="0"/>
                <a:cs typeface="Arial" panose="020B0604020202020204" pitchFamily="34" charset="0"/>
              </a:rPr>
              <a:t>Please select the </a:t>
            </a:r>
            <a:r>
              <a:rPr sz="1000" b="1" spc="-68" dirty="0">
                <a:latin typeface="Arial" panose="020B0604020202020204" pitchFamily="34" charset="0"/>
                <a:cs typeface="Arial" panose="020B0604020202020204" pitchFamily="34" charset="0"/>
              </a:rPr>
              <a:t>VAT </a:t>
            </a:r>
            <a:r>
              <a:rPr sz="1000" b="1" dirty="0">
                <a:latin typeface="Arial" panose="020B0604020202020204" pitchFamily="34" charset="0"/>
                <a:cs typeface="Arial" panose="020B0604020202020204" pitchFamily="34" charset="0"/>
              </a:rPr>
              <a:t>rate</a:t>
            </a:r>
            <a:r>
              <a:rPr lang="de-DE" sz="1000" b="1" dirty="0">
                <a:latin typeface="Arial" panose="020B0604020202020204" pitchFamily="34" charset="0"/>
                <a:cs typeface="Arial" panose="020B0604020202020204" pitchFamily="34" charset="0"/>
              </a:rPr>
              <a:t> </a:t>
            </a:r>
            <a:r>
              <a:rPr lang="de-DE" sz="1000" dirty="0">
                <a:solidFill>
                  <a:srgbClr val="FF0000"/>
                </a:solidFill>
                <a:latin typeface="Arial" panose="020B0604020202020204" pitchFamily="34" charset="0"/>
                <a:cs typeface="Arial" panose="020B0604020202020204" pitchFamily="34" charset="0"/>
              </a:rPr>
              <a:t>(1)</a:t>
            </a:r>
            <a:r>
              <a:rPr sz="1000" dirty="0">
                <a:solidFill>
                  <a:srgbClr val="FF0000"/>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from the </a:t>
            </a:r>
            <a:r>
              <a:rPr sz="1000" spc="-4" dirty="0">
                <a:latin typeface="Arial" panose="020B0604020202020204" pitchFamily="34" charset="0"/>
                <a:cs typeface="Arial" panose="020B0604020202020204" pitchFamily="34" charset="0"/>
              </a:rPr>
              <a:t>drop </a:t>
            </a:r>
            <a:r>
              <a:rPr sz="1000" spc="-8" dirty="0">
                <a:latin typeface="Arial" panose="020B0604020202020204" pitchFamily="34" charset="0"/>
                <a:cs typeface="Arial" panose="020B0604020202020204" pitchFamily="34" charset="0"/>
              </a:rPr>
              <a:t>down </a:t>
            </a:r>
            <a:r>
              <a:rPr sz="1000" spc="-4" dirty="0">
                <a:latin typeface="Arial" panose="020B0604020202020204" pitchFamily="34" charset="0"/>
                <a:cs typeface="Arial" panose="020B0604020202020204" pitchFamily="34" charset="0"/>
              </a:rPr>
              <a:t>menu which applies </a:t>
            </a:r>
            <a:r>
              <a:rPr sz="1000" dirty="0">
                <a:latin typeface="Arial" panose="020B0604020202020204" pitchFamily="34" charset="0"/>
                <a:cs typeface="Arial" panose="020B0604020202020204" pitchFamily="34" charset="0"/>
              </a:rPr>
              <a:t>to the </a:t>
            </a:r>
            <a:r>
              <a:rPr sz="1000" spc="-4" dirty="0">
                <a:latin typeface="Arial" panose="020B0604020202020204" pitchFamily="34" charset="0"/>
                <a:cs typeface="Arial" panose="020B0604020202020204" pitchFamily="34" charset="0"/>
              </a:rPr>
              <a:t>respective line item.</a:t>
            </a:r>
            <a:r>
              <a:rPr lang="de-DE" sz="1000" spc="-4" dirty="0">
                <a:latin typeface="Arial" panose="020B0604020202020204" pitchFamily="34" charset="0"/>
                <a:cs typeface="Arial" panose="020B0604020202020204" pitchFamily="34" charset="0"/>
              </a:rPr>
              <a:t> </a:t>
            </a:r>
            <a:r>
              <a:rPr sz="1000" spc="-56" dirty="0">
                <a:latin typeface="Arial" panose="020B0604020202020204" pitchFamily="34" charset="0"/>
                <a:cs typeface="Arial" panose="020B0604020202020204" pitchFamily="34" charset="0"/>
              </a:rPr>
              <a:t>VAT </a:t>
            </a:r>
            <a:r>
              <a:rPr sz="1000" spc="-4" dirty="0">
                <a:latin typeface="Arial" panose="020B0604020202020204" pitchFamily="34" charset="0"/>
                <a:cs typeface="Arial" panose="020B0604020202020204" pitchFamily="34" charset="0"/>
              </a:rPr>
              <a:t>Amount </a:t>
            </a:r>
            <a:r>
              <a:rPr sz="1000" spc="-8" dirty="0">
                <a:latin typeface="Arial" panose="020B0604020202020204" pitchFamily="34" charset="0"/>
                <a:cs typeface="Arial" panose="020B0604020202020204" pitchFamily="34" charset="0"/>
              </a:rPr>
              <a:t>will </a:t>
            </a:r>
            <a:r>
              <a:rPr sz="1000" spc="-4" dirty="0">
                <a:latin typeface="Arial" panose="020B0604020202020204" pitchFamily="34" charset="0"/>
                <a:cs typeface="Arial" panose="020B0604020202020204" pitchFamily="34" charset="0"/>
              </a:rPr>
              <a:t>be automatically calculated. </a:t>
            </a:r>
            <a:r>
              <a:rPr sz="1000" b="1" spc="-4" dirty="0">
                <a:latin typeface="Arial" panose="020B0604020202020204" pitchFamily="34" charset="0"/>
                <a:cs typeface="Arial" panose="020B0604020202020204" pitchFamily="34" charset="0"/>
              </a:rPr>
              <a:t>Please note that </a:t>
            </a:r>
            <a:r>
              <a:rPr sz="1000" b="1" dirty="0">
                <a:latin typeface="Arial" panose="020B0604020202020204" pitchFamily="34" charset="0"/>
                <a:cs typeface="Arial" panose="020B0604020202020204" pitchFamily="34" charset="0"/>
              </a:rPr>
              <a:t>it is a </a:t>
            </a:r>
            <a:r>
              <a:rPr sz="1000" b="1" spc="-4" dirty="0">
                <a:latin typeface="Arial" panose="020B0604020202020204" pitchFamily="34" charset="0"/>
                <a:cs typeface="Arial" panose="020B0604020202020204" pitchFamily="34" charset="0"/>
              </a:rPr>
              <a:t>mandatory</a:t>
            </a:r>
            <a:r>
              <a:rPr sz="1000" b="1" spc="-131" dirty="0">
                <a:latin typeface="Arial" panose="020B0604020202020204" pitchFamily="34" charset="0"/>
                <a:cs typeface="Arial" panose="020B0604020202020204" pitchFamily="34" charset="0"/>
              </a:rPr>
              <a:t> </a:t>
            </a:r>
            <a:r>
              <a:rPr sz="1000" b="1" dirty="0">
                <a:latin typeface="Arial" panose="020B0604020202020204" pitchFamily="34" charset="0"/>
                <a:cs typeface="Arial" panose="020B0604020202020204" pitchFamily="34" charset="0"/>
              </a:rPr>
              <a:t>field.</a:t>
            </a:r>
            <a:endParaRPr sz="1000" dirty="0">
              <a:latin typeface="Arial" panose="020B0604020202020204" pitchFamily="34" charset="0"/>
              <a:cs typeface="Arial" panose="020B0604020202020204" pitchFamily="34" charset="0"/>
            </a:endParaRPr>
          </a:p>
          <a:p>
            <a:pPr marL="180975" indent="-171450">
              <a:spcBef>
                <a:spcPts val="630"/>
              </a:spcBef>
              <a:buClr>
                <a:srgbClr val="49B8E7"/>
              </a:buClr>
              <a:buFont typeface="Wingdings" panose="05000000000000000000" pitchFamily="2" charset="2"/>
              <a:buChar char="§"/>
            </a:pPr>
            <a:r>
              <a:rPr sz="1000" dirty="0">
                <a:latin typeface="Arial" panose="020B0604020202020204" pitchFamily="34" charset="0"/>
                <a:cs typeface="Arial" panose="020B0604020202020204" pitchFamily="34" charset="0"/>
              </a:rPr>
              <a:t>If </a:t>
            </a:r>
            <a:r>
              <a:rPr sz="1000" spc="-4" dirty="0">
                <a:latin typeface="Arial" panose="020B0604020202020204" pitchFamily="34" charset="0"/>
                <a:cs typeface="Arial" panose="020B0604020202020204" pitchFamily="34" charset="0"/>
              </a:rPr>
              <a:t>applicable, </a:t>
            </a:r>
            <a:r>
              <a:rPr sz="1000" dirty="0">
                <a:latin typeface="Arial" panose="020B0604020202020204" pitchFamily="34" charset="0"/>
                <a:cs typeface="Arial" panose="020B0604020202020204" pitchFamily="34" charset="0"/>
              </a:rPr>
              <a:t>use the </a:t>
            </a:r>
            <a:r>
              <a:rPr sz="1000" b="1" spc="-30" dirty="0">
                <a:latin typeface="Arial" panose="020B0604020202020204" pitchFamily="34" charset="0"/>
                <a:cs typeface="Arial" panose="020B0604020202020204" pitchFamily="34" charset="0"/>
              </a:rPr>
              <a:t>Tax </a:t>
            </a:r>
            <a:r>
              <a:rPr sz="1000" b="1" spc="-4" dirty="0">
                <a:latin typeface="Arial" panose="020B0604020202020204" pitchFamily="34" charset="0"/>
                <a:cs typeface="Arial" panose="020B0604020202020204" pitchFamily="34" charset="0"/>
              </a:rPr>
              <a:t>Reference </a:t>
            </a:r>
            <a:r>
              <a:rPr sz="1000" dirty="0">
                <a:latin typeface="Arial" panose="020B0604020202020204" pitchFamily="34" charset="0"/>
                <a:cs typeface="Arial" panose="020B0604020202020204" pitchFamily="34" charset="0"/>
              </a:rPr>
              <a:t>section to </a:t>
            </a:r>
            <a:r>
              <a:rPr sz="1000" spc="-4" dirty="0">
                <a:latin typeface="Arial" panose="020B0604020202020204" pitchFamily="34" charset="0"/>
                <a:cs typeface="Arial" panose="020B0604020202020204" pitchFamily="34" charset="0"/>
              </a:rPr>
              <a:t>provide justification on </a:t>
            </a:r>
            <a:r>
              <a:rPr sz="1000" dirty="0">
                <a:latin typeface="Arial" panose="020B0604020202020204" pitchFamily="34" charset="0"/>
                <a:cs typeface="Arial" panose="020B0604020202020204" pitchFamily="34" charset="0"/>
              </a:rPr>
              <a:t>the selected </a:t>
            </a:r>
            <a:r>
              <a:rPr sz="1000" spc="-56" dirty="0">
                <a:latin typeface="Arial" panose="020B0604020202020204" pitchFamily="34" charset="0"/>
                <a:cs typeface="Arial" panose="020B0604020202020204" pitchFamily="34" charset="0"/>
              </a:rPr>
              <a:t>VAT</a:t>
            </a:r>
            <a:r>
              <a:rPr sz="1000" spc="-191"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Rate</a:t>
            </a:r>
            <a:endParaRPr sz="1000" dirty="0">
              <a:latin typeface="Arial" panose="020B0604020202020204" pitchFamily="34" charset="0"/>
              <a:cs typeface="Arial" panose="020B0604020202020204" pitchFamily="34" charset="0"/>
            </a:endParaRPr>
          </a:p>
        </p:txBody>
      </p:sp>
      <p:sp>
        <p:nvSpPr>
          <p:cNvPr id="6" name="object 6"/>
          <p:cNvSpPr txBox="1"/>
          <p:nvPr/>
        </p:nvSpPr>
        <p:spPr>
          <a:xfrm>
            <a:off x="306000" y="4235234"/>
            <a:ext cx="7713091" cy="442750"/>
          </a:xfrm>
          <a:prstGeom prst="rect">
            <a:avLst/>
          </a:prstGeom>
        </p:spPr>
        <p:txBody>
          <a:bodyPr vert="horz" wrap="square" lIns="0" tIns="9525" rIns="0" bIns="0" rtlCol="0">
            <a:spAutoFit/>
          </a:bodyPr>
          <a:lstStyle/>
          <a:p>
            <a:pPr marL="180975" marR="3810" indent="-171450">
              <a:lnSpc>
                <a:spcPct val="150000"/>
              </a:lnSpc>
              <a:spcBef>
                <a:spcPts val="75"/>
              </a:spcBef>
              <a:buClr>
                <a:srgbClr val="49B8E7"/>
              </a:buClr>
              <a:buFont typeface="Wingdings" panose="05000000000000000000" pitchFamily="2" charset="2"/>
              <a:buChar char="§"/>
            </a:pPr>
            <a:r>
              <a:rPr sz="1000" dirty="0">
                <a:latin typeface="Arial" panose="020B0604020202020204" pitchFamily="34" charset="0"/>
                <a:cs typeface="Arial" panose="020B0604020202020204" pitchFamily="34" charset="0"/>
              </a:rPr>
              <a:t>Click the </a:t>
            </a:r>
            <a:r>
              <a:rPr sz="1000" b="1" dirty="0">
                <a:latin typeface="Arial" panose="020B0604020202020204" pitchFamily="34" charset="0"/>
                <a:cs typeface="Arial" panose="020B0604020202020204" pitchFamily="34" charset="0"/>
              </a:rPr>
              <a:t>calculate button</a:t>
            </a:r>
            <a:r>
              <a:rPr sz="1000" dirty="0">
                <a:solidFill>
                  <a:srgbClr val="FF0000"/>
                </a:solidFill>
                <a:latin typeface="Arial" panose="020B0604020202020204" pitchFamily="34" charset="0"/>
                <a:cs typeface="Arial" panose="020B0604020202020204" pitchFamily="34" charset="0"/>
              </a:rPr>
              <a:t> </a:t>
            </a:r>
            <a:r>
              <a:rPr lang="de-DE" sz="1000" dirty="0">
                <a:solidFill>
                  <a:srgbClr val="FF0000"/>
                </a:solidFill>
                <a:latin typeface="Arial" panose="020B0604020202020204" pitchFamily="34" charset="0"/>
                <a:cs typeface="Arial" panose="020B0604020202020204" pitchFamily="34" charset="0"/>
              </a:rPr>
              <a:t>(2) </a:t>
            </a:r>
            <a:r>
              <a:rPr sz="1000" dirty="0">
                <a:latin typeface="Arial" panose="020B0604020202020204" pitchFamily="34" charset="0"/>
                <a:cs typeface="Arial" panose="020B0604020202020204" pitchFamily="34" charset="0"/>
              </a:rPr>
              <a:t>just </a:t>
            </a:r>
            <a:r>
              <a:rPr sz="1000" spc="-4" dirty="0">
                <a:latin typeface="Arial" panose="020B0604020202020204" pitchFamily="34" charset="0"/>
                <a:cs typeface="Arial" panose="020B0604020202020204" pitchFamily="34" charset="0"/>
              </a:rPr>
              <a:t>under </a:t>
            </a:r>
            <a:r>
              <a:rPr sz="1000" dirty="0">
                <a:latin typeface="Arial" panose="020B0604020202020204" pitchFamily="34" charset="0"/>
                <a:cs typeface="Arial" panose="020B0604020202020204" pitchFamily="34" charset="0"/>
              </a:rPr>
              <a:t>the </a:t>
            </a:r>
            <a:r>
              <a:rPr sz="1000" spc="-23" dirty="0">
                <a:latin typeface="Arial" panose="020B0604020202020204" pitchFamily="34" charset="0"/>
                <a:cs typeface="Arial" panose="020B0604020202020204" pitchFamily="34" charset="0"/>
              </a:rPr>
              <a:t>Totals </a:t>
            </a:r>
            <a:r>
              <a:rPr sz="1000" spc="-4" dirty="0">
                <a:latin typeface="Arial" panose="020B0604020202020204" pitchFamily="34" charset="0"/>
                <a:cs typeface="Arial" panose="020B0604020202020204" pitchFamily="34" charset="0"/>
              </a:rPr>
              <a:t>and </a:t>
            </a:r>
            <a:r>
              <a:rPr sz="1000" spc="-41" dirty="0">
                <a:latin typeface="Arial" panose="020B0604020202020204" pitchFamily="34" charset="0"/>
                <a:cs typeface="Arial" panose="020B0604020202020204" pitchFamily="34" charset="0"/>
              </a:rPr>
              <a:t>Tax </a:t>
            </a:r>
            <a:r>
              <a:rPr sz="1000" dirty="0">
                <a:latin typeface="Arial" panose="020B0604020202020204" pitchFamily="34" charset="0"/>
                <a:cs typeface="Arial" panose="020B0604020202020204" pitchFamily="34" charset="0"/>
              </a:rPr>
              <a:t>section : </a:t>
            </a:r>
            <a:r>
              <a:rPr sz="1000" spc="-4" dirty="0">
                <a:latin typeface="Arial" panose="020B0604020202020204" pitchFamily="34" charset="0"/>
                <a:cs typeface="Arial" panose="020B0604020202020204" pitchFamily="34" charset="0"/>
              </a:rPr>
              <a:t>This will update </a:t>
            </a:r>
            <a:r>
              <a:rPr sz="1000" dirty="0">
                <a:latin typeface="Arial" panose="020B0604020202020204" pitchFamily="34" charset="0"/>
                <a:cs typeface="Arial" panose="020B0604020202020204" pitchFamily="34" charset="0"/>
              </a:rPr>
              <a:t>the total </a:t>
            </a:r>
            <a:r>
              <a:rPr sz="1000" spc="-4" dirty="0">
                <a:latin typeface="Arial" panose="020B0604020202020204" pitchFamily="34" charset="0"/>
                <a:cs typeface="Arial" panose="020B0604020202020204" pitchFamily="34" charset="0"/>
              </a:rPr>
              <a:t>value</a:t>
            </a:r>
            <a:r>
              <a:rPr lang="de-DE" sz="1000" spc="-4" dirty="0">
                <a:latin typeface="Arial" panose="020B0604020202020204" pitchFamily="34" charset="0"/>
                <a:cs typeface="Arial" panose="020B0604020202020204" pitchFamily="34" charset="0"/>
              </a:rPr>
              <a:t> </a:t>
            </a:r>
            <a:r>
              <a:rPr sz="1000" spc="-203"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being</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invoiced </a:t>
            </a:r>
            <a:r>
              <a:rPr sz="1000" dirty="0">
                <a:latin typeface="Arial" panose="020B0604020202020204" pitchFamily="34" charset="0"/>
                <a:cs typeface="Arial" panose="020B0604020202020204" pitchFamily="34" charset="0"/>
              </a:rPr>
              <a:t>based </a:t>
            </a:r>
            <a:r>
              <a:rPr sz="1000" spc="-4" dirty="0">
                <a:latin typeface="Arial" panose="020B0604020202020204" pitchFamily="34" charset="0"/>
                <a:cs typeface="Arial" panose="020B0604020202020204" pitchFamily="34" charset="0"/>
              </a:rPr>
              <a:t>on </a:t>
            </a:r>
            <a:r>
              <a:rPr sz="1000" dirty="0">
                <a:latin typeface="Arial" panose="020B0604020202020204" pitchFamily="34" charset="0"/>
                <a:cs typeface="Arial" panose="020B0604020202020204" pitchFamily="34" charset="0"/>
              </a:rPr>
              <a:t>the </a:t>
            </a:r>
            <a:r>
              <a:rPr sz="1000" spc="-4" dirty="0">
                <a:latin typeface="Arial" panose="020B0604020202020204" pitchFamily="34" charset="0"/>
                <a:cs typeface="Arial" panose="020B0604020202020204" pitchFamily="34" charset="0"/>
              </a:rPr>
              <a:t>amount </a:t>
            </a:r>
            <a:r>
              <a:rPr sz="1000" dirty="0">
                <a:latin typeface="Arial" panose="020B0604020202020204" pitchFamily="34" charset="0"/>
                <a:cs typeface="Arial" panose="020B0604020202020204" pitchFamily="34" charset="0"/>
              </a:rPr>
              <a:t>in the “</a:t>
            </a:r>
            <a:r>
              <a:rPr sz="1000" b="1" dirty="0">
                <a:latin typeface="Arial" panose="020B0604020202020204" pitchFamily="34" charset="0"/>
                <a:cs typeface="Arial" panose="020B0604020202020204" pitchFamily="34" charset="0"/>
              </a:rPr>
              <a:t>Price</a:t>
            </a:r>
            <a:r>
              <a:rPr sz="1000" dirty="0">
                <a:latin typeface="Arial" panose="020B0604020202020204" pitchFamily="34" charset="0"/>
                <a:cs typeface="Arial" panose="020B0604020202020204" pitchFamily="34" charset="0"/>
              </a:rPr>
              <a:t>” field </a:t>
            </a:r>
            <a:r>
              <a:rPr sz="1000" spc="-4" dirty="0">
                <a:latin typeface="Arial" panose="020B0604020202020204" pitchFamily="34" charset="0"/>
                <a:cs typeface="Arial" panose="020B0604020202020204" pitchFamily="34" charset="0"/>
              </a:rPr>
              <a:t>above and any additional charges</a:t>
            </a:r>
            <a:r>
              <a:rPr lang="de-DE" sz="1000" spc="-4" dirty="0">
                <a:latin typeface="Arial" panose="020B0604020202020204" pitchFamily="34" charset="0"/>
                <a:cs typeface="Arial" panose="020B0604020202020204" pitchFamily="34" charset="0"/>
              </a:rPr>
              <a:t> </a:t>
            </a:r>
            <a:r>
              <a:rPr sz="1000" spc="-18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entered.</a:t>
            </a:r>
            <a:endParaRPr sz="1000" dirty="0">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1DEFFB29-CCD8-4179-86B9-B52C0A7A21F9}"/>
              </a:ext>
            </a:extLst>
          </p:cNvPr>
          <p:cNvSpPr>
            <a:spLocks noGrp="1"/>
          </p:cNvSpPr>
          <p:nvPr>
            <p:ph type="sldNum" sz="quarter" idx="12"/>
          </p:nvPr>
        </p:nvSpPr>
        <p:spPr/>
        <p:txBody>
          <a:bodyPr/>
          <a:lstStyle/>
          <a:p>
            <a:fld id="{D56DB8AA-803C-49D2-90AA-1140CE72DCD7}" type="slidenum">
              <a:rPr lang="de-DE" smtClean="0"/>
              <a:pPr/>
              <a:t>58</a:t>
            </a:fld>
            <a:endParaRPr lang="de-DE" dirty="0"/>
          </a:p>
        </p:txBody>
      </p:sp>
      <p:pic>
        <p:nvPicPr>
          <p:cNvPr id="10" name="Grafik 9">
            <a:extLst>
              <a:ext uri="{FF2B5EF4-FFF2-40B4-BE49-F238E27FC236}">
                <a16:creationId xmlns:a16="http://schemas.microsoft.com/office/drawing/2014/main" id="{0CA5CEDE-4E73-4195-872D-B663B34CCF38}"/>
              </a:ext>
            </a:extLst>
          </p:cNvPr>
          <p:cNvPicPr>
            <a:picLocks noChangeAspect="1"/>
          </p:cNvPicPr>
          <p:nvPr/>
        </p:nvPicPr>
        <p:blipFill>
          <a:blip r:embed="rId2"/>
          <a:stretch>
            <a:fillRect/>
          </a:stretch>
        </p:blipFill>
        <p:spPr>
          <a:xfrm>
            <a:off x="488820" y="1984452"/>
            <a:ext cx="5042159" cy="2082907"/>
          </a:xfrm>
          <a:prstGeom prst="rect">
            <a:avLst/>
          </a:prstGeom>
        </p:spPr>
      </p:pic>
      <p:pic>
        <p:nvPicPr>
          <p:cNvPr id="16" name="Grafik 15">
            <a:extLst>
              <a:ext uri="{FF2B5EF4-FFF2-40B4-BE49-F238E27FC236}">
                <a16:creationId xmlns:a16="http://schemas.microsoft.com/office/drawing/2014/main" id="{D3DDDBBF-DE66-4812-8638-B22603822D52}"/>
              </a:ext>
            </a:extLst>
          </p:cNvPr>
          <p:cNvPicPr>
            <a:picLocks noChangeAspect="1"/>
          </p:cNvPicPr>
          <p:nvPr/>
        </p:nvPicPr>
        <p:blipFill>
          <a:blip r:embed="rId3"/>
          <a:stretch>
            <a:fillRect/>
          </a:stretch>
        </p:blipFill>
        <p:spPr>
          <a:xfrm>
            <a:off x="5673193" y="1925466"/>
            <a:ext cx="2655467" cy="2200878"/>
          </a:xfrm>
          <a:prstGeom prst="rect">
            <a:avLst/>
          </a:prstGeom>
        </p:spPr>
      </p:pic>
      <p:sp>
        <p:nvSpPr>
          <p:cNvPr id="12" name="Titel 39">
            <a:extLst>
              <a:ext uri="{FF2B5EF4-FFF2-40B4-BE49-F238E27FC236}">
                <a16:creationId xmlns:a16="http://schemas.microsoft.com/office/drawing/2014/main" id="{E28BD33E-EF40-4781-8B63-3CD51C7BCDBB}"/>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de-DE" sz="1800" dirty="0">
                <a:solidFill>
                  <a:srgbClr val="49B8E7"/>
                </a:solidFill>
              </a:rPr>
              <a:t>CSP Orders – Creating an invoice</a:t>
            </a:r>
          </a:p>
        </p:txBody>
      </p:sp>
    </p:spTree>
    <p:extLst>
      <p:ext uri="{BB962C8B-B14F-4D97-AF65-F5344CB8AC3E}">
        <p14:creationId xmlns:p14="http://schemas.microsoft.com/office/powerpoint/2010/main" val="25016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54344" y="985960"/>
            <a:ext cx="3621461" cy="190238"/>
          </a:xfrm>
          <a:prstGeom prst="rect">
            <a:avLst/>
          </a:prstGeom>
          <a:blipFill>
            <a:blip r:embed="rId2" cstate="print"/>
            <a:stretch>
              <a:fillRect/>
            </a:stretch>
          </a:blipFill>
        </p:spPr>
        <p:txBody>
          <a:bodyPr wrap="square" lIns="0" tIns="0" rIns="0" bIns="0" rtlCol="0"/>
          <a:lstStyle/>
          <a:p>
            <a:endParaRPr sz="1013"/>
          </a:p>
        </p:txBody>
      </p:sp>
      <p:sp>
        <p:nvSpPr>
          <p:cNvPr id="4" name="object 4"/>
          <p:cNvSpPr/>
          <p:nvPr/>
        </p:nvSpPr>
        <p:spPr>
          <a:xfrm>
            <a:off x="4957595" y="1395217"/>
            <a:ext cx="3607307" cy="990980"/>
          </a:xfrm>
          <a:prstGeom prst="rect">
            <a:avLst/>
          </a:prstGeom>
          <a:blipFill>
            <a:blip r:embed="rId3" cstate="print"/>
            <a:stretch>
              <a:fillRect/>
            </a:stretch>
          </a:blipFill>
        </p:spPr>
        <p:txBody>
          <a:bodyPr wrap="square" lIns="0" tIns="0" rIns="0" bIns="0" rtlCol="0"/>
          <a:lstStyle/>
          <a:p>
            <a:endParaRPr sz="1013"/>
          </a:p>
        </p:txBody>
      </p:sp>
      <p:sp>
        <p:nvSpPr>
          <p:cNvPr id="7" name="object 7"/>
          <p:cNvSpPr/>
          <p:nvPr/>
        </p:nvSpPr>
        <p:spPr>
          <a:xfrm>
            <a:off x="7993974" y="985451"/>
            <a:ext cx="571500" cy="195739"/>
          </a:xfrm>
          <a:custGeom>
            <a:avLst/>
            <a:gdLst/>
            <a:ahLst/>
            <a:cxnLst/>
            <a:rect l="l" t="t" r="r" b="b"/>
            <a:pathLst>
              <a:path w="762000" h="260984">
                <a:moveTo>
                  <a:pt x="0" y="0"/>
                </a:moveTo>
                <a:lnTo>
                  <a:pt x="762000" y="0"/>
                </a:lnTo>
                <a:lnTo>
                  <a:pt x="762000" y="260603"/>
                </a:lnTo>
                <a:lnTo>
                  <a:pt x="0" y="260603"/>
                </a:lnTo>
                <a:lnTo>
                  <a:pt x="0" y="0"/>
                </a:lnTo>
                <a:close/>
              </a:path>
            </a:pathLst>
          </a:custGeom>
          <a:ln w="28956">
            <a:solidFill>
              <a:srgbClr val="C00000"/>
            </a:solidFill>
          </a:ln>
        </p:spPr>
        <p:txBody>
          <a:bodyPr wrap="square" lIns="0" tIns="0" rIns="0" bIns="0" rtlCol="0"/>
          <a:lstStyle/>
          <a:p>
            <a:endParaRPr sz="1013"/>
          </a:p>
        </p:txBody>
      </p:sp>
      <p:sp>
        <p:nvSpPr>
          <p:cNvPr id="8" name="object 8"/>
          <p:cNvSpPr/>
          <p:nvPr/>
        </p:nvSpPr>
        <p:spPr>
          <a:xfrm>
            <a:off x="7734513" y="2160455"/>
            <a:ext cx="738664" cy="196691"/>
          </a:xfrm>
          <a:custGeom>
            <a:avLst/>
            <a:gdLst/>
            <a:ahLst/>
            <a:cxnLst/>
            <a:rect l="l" t="t" r="r" b="b"/>
            <a:pathLst>
              <a:path w="984884" h="262255">
                <a:moveTo>
                  <a:pt x="0" y="0"/>
                </a:moveTo>
                <a:lnTo>
                  <a:pt x="984503" y="0"/>
                </a:lnTo>
                <a:lnTo>
                  <a:pt x="984503" y="262127"/>
                </a:lnTo>
                <a:lnTo>
                  <a:pt x="0" y="262127"/>
                </a:lnTo>
                <a:lnTo>
                  <a:pt x="0" y="0"/>
                </a:lnTo>
                <a:close/>
              </a:path>
            </a:pathLst>
          </a:custGeom>
          <a:ln w="28956">
            <a:solidFill>
              <a:srgbClr val="C00000"/>
            </a:solidFill>
          </a:ln>
        </p:spPr>
        <p:txBody>
          <a:bodyPr wrap="square" lIns="0" tIns="0" rIns="0" bIns="0" rtlCol="0"/>
          <a:lstStyle/>
          <a:p>
            <a:endParaRPr sz="1013"/>
          </a:p>
        </p:txBody>
      </p:sp>
      <p:sp>
        <p:nvSpPr>
          <p:cNvPr id="10" name="object 10"/>
          <p:cNvSpPr/>
          <p:nvPr/>
        </p:nvSpPr>
        <p:spPr>
          <a:xfrm>
            <a:off x="233170" y="2494133"/>
            <a:ext cx="8516125" cy="735763"/>
          </a:xfrm>
          <a:custGeom>
            <a:avLst/>
            <a:gdLst/>
            <a:ahLst/>
            <a:cxnLst/>
            <a:rect l="l" t="t" r="r" b="b"/>
            <a:pathLst>
              <a:path w="8397240" h="1367154">
                <a:moveTo>
                  <a:pt x="0" y="227837"/>
                </a:moveTo>
                <a:lnTo>
                  <a:pt x="4628" y="181920"/>
                </a:lnTo>
                <a:lnTo>
                  <a:pt x="17904" y="139153"/>
                </a:lnTo>
                <a:lnTo>
                  <a:pt x="38911" y="100451"/>
                </a:lnTo>
                <a:lnTo>
                  <a:pt x="66732" y="66732"/>
                </a:lnTo>
                <a:lnTo>
                  <a:pt x="100451" y="38911"/>
                </a:lnTo>
                <a:lnTo>
                  <a:pt x="139153" y="17904"/>
                </a:lnTo>
                <a:lnTo>
                  <a:pt x="181920" y="4628"/>
                </a:lnTo>
                <a:lnTo>
                  <a:pt x="227838" y="0"/>
                </a:lnTo>
                <a:lnTo>
                  <a:pt x="8169402" y="0"/>
                </a:lnTo>
                <a:lnTo>
                  <a:pt x="8215319" y="4628"/>
                </a:lnTo>
                <a:lnTo>
                  <a:pt x="8258086" y="17904"/>
                </a:lnTo>
                <a:lnTo>
                  <a:pt x="8296788" y="38911"/>
                </a:lnTo>
                <a:lnTo>
                  <a:pt x="8330507" y="66732"/>
                </a:lnTo>
                <a:lnTo>
                  <a:pt x="8358328" y="100451"/>
                </a:lnTo>
                <a:lnTo>
                  <a:pt x="8379335" y="139153"/>
                </a:lnTo>
                <a:lnTo>
                  <a:pt x="8392611" y="181920"/>
                </a:lnTo>
                <a:lnTo>
                  <a:pt x="8397240" y="227837"/>
                </a:lnTo>
                <a:lnTo>
                  <a:pt x="8397240" y="1139190"/>
                </a:lnTo>
                <a:lnTo>
                  <a:pt x="8392611" y="1185107"/>
                </a:lnTo>
                <a:lnTo>
                  <a:pt x="8379335" y="1227874"/>
                </a:lnTo>
                <a:lnTo>
                  <a:pt x="8358328" y="1266576"/>
                </a:lnTo>
                <a:lnTo>
                  <a:pt x="8330507" y="1300295"/>
                </a:lnTo>
                <a:lnTo>
                  <a:pt x="8296788" y="1328116"/>
                </a:lnTo>
                <a:lnTo>
                  <a:pt x="8258086" y="1349123"/>
                </a:lnTo>
                <a:lnTo>
                  <a:pt x="8215319" y="1362399"/>
                </a:lnTo>
                <a:lnTo>
                  <a:pt x="8169402" y="1367028"/>
                </a:lnTo>
                <a:lnTo>
                  <a:pt x="227838" y="1367028"/>
                </a:lnTo>
                <a:lnTo>
                  <a:pt x="181920" y="1362399"/>
                </a:lnTo>
                <a:lnTo>
                  <a:pt x="139153" y="1349123"/>
                </a:lnTo>
                <a:lnTo>
                  <a:pt x="100451" y="1328116"/>
                </a:lnTo>
                <a:lnTo>
                  <a:pt x="66732" y="1300295"/>
                </a:lnTo>
                <a:lnTo>
                  <a:pt x="38911" y="1266576"/>
                </a:lnTo>
                <a:lnTo>
                  <a:pt x="17904" y="1227874"/>
                </a:lnTo>
                <a:lnTo>
                  <a:pt x="4628" y="1185107"/>
                </a:lnTo>
                <a:lnTo>
                  <a:pt x="0" y="1139190"/>
                </a:lnTo>
                <a:lnTo>
                  <a:pt x="0" y="227837"/>
                </a:lnTo>
                <a:close/>
              </a:path>
            </a:pathLst>
          </a:custGeom>
          <a:ln w="9144">
            <a:solidFill>
              <a:srgbClr val="4471C4"/>
            </a:solidFill>
          </a:ln>
        </p:spPr>
        <p:txBody>
          <a:bodyPr wrap="square" lIns="0" tIns="0" rIns="0" bIns="0" rtlCol="0"/>
          <a:lstStyle/>
          <a:p>
            <a:endParaRPr sz="1013"/>
          </a:p>
        </p:txBody>
      </p:sp>
      <p:sp>
        <p:nvSpPr>
          <p:cNvPr id="11" name="object 11"/>
          <p:cNvSpPr txBox="1"/>
          <p:nvPr/>
        </p:nvSpPr>
        <p:spPr>
          <a:xfrm>
            <a:off x="300690" y="1051535"/>
            <a:ext cx="8448605" cy="3549529"/>
          </a:xfrm>
          <a:prstGeom prst="rect">
            <a:avLst/>
          </a:prstGeom>
        </p:spPr>
        <p:txBody>
          <a:bodyPr vert="horz" wrap="square" lIns="0" tIns="10001" rIns="0" bIns="0" rtlCol="0">
            <a:spAutoFit/>
          </a:bodyPr>
          <a:lstStyle/>
          <a:p>
            <a:pPr marL="60484" algn="just">
              <a:spcBef>
                <a:spcPts val="79"/>
              </a:spcBef>
            </a:pPr>
            <a:r>
              <a:rPr sz="1000" spc="-4" dirty="0">
                <a:latin typeface="Arial" panose="020B0604020202020204" pitchFamily="34" charset="0"/>
                <a:cs typeface="Arial" panose="020B0604020202020204" pitchFamily="34" charset="0"/>
              </a:rPr>
              <a:t>Click </a:t>
            </a:r>
            <a:r>
              <a:rPr sz="1000" dirty="0">
                <a:latin typeface="Arial" panose="020B0604020202020204" pitchFamily="34" charset="0"/>
                <a:cs typeface="Arial" panose="020B0604020202020204" pitchFamily="34" charset="0"/>
              </a:rPr>
              <a:t>on </a:t>
            </a:r>
            <a:r>
              <a:rPr sz="1000" spc="-4" dirty="0">
                <a:latin typeface="Arial" panose="020B0604020202020204" pitchFamily="34" charset="0"/>
                <a:cs typeface="Arial" panose="020B0604020202020204" pitchFamily="34" charset="0"/>
              </a:rPr>
              <a:t>the Submit</a:t>
            </a:r>
            <a:r>
              <a:rPr sz="1000"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button</a:t>
            </a:r>
            <a:endParaRPr sz="1000" dirty="0">
              <a:latin typeface="Arial" panose="020B0604020202020204" pitchFamily="34" charset="0"/>
              <a:cs typeface="Arial" panose="020B0604020202020204" pitchFamily="34" charset="0"/>
            </a:endParaRPr>
          </a:p>
          <a:p>
            <a:pPr>
              <a:spcBef>
                <a:spcPts val="26"/>
              </a:spcBef>
            </a:pPr>
            <a:endParaRPr lang="de-DE" sz="1000" dirty="0">
              <a:latin typeface="Arial" panose="020B0604020202020204" pitchFamily="34" charset="0"/>
              <a:cs typeface="Arial" panose="020B0604020202020204" pitchFamily="34" charset="0"/>
            </a:endParaRPr>
          </a:p>
          <a:p>
            <a:pPr>
              <a:spcBef>
                <a:spcPts val="26"/>
              </a:spcBef>
            </a:pPr>
            <a:endParaRPr sz="1000" dirty="0">
              <a:latin typeface="Arial" panose="020B0604020202020204" pitchFamily="34" charset="0"/>
              <a:cs typeface="Arial" panose="020B0604020202020204" pitchFamily="34" charset="0"/>
            </a:endParaRPr>
          </a:p>
          <a:p>
            <a:pPr marL="35719" marR="4047173" algn="just"/>
            <a:r>
              <a:rPr sz="1000" spc="-4" dirty="0">
                <a:latin typeface="Arial" panose="020B0604020202020204" pitchFamily="34" charset="0"/>
                <a:cs typeface="Arial" panose="020B0604020202020204" pitchFamily="34" charset="0"/>
              </a:rPr>
              <a:t>Please acknowledge that </a:t>
            </a:r>
            <a:r>
              <a:rPr sz="1000" dirty="0">
                <a:latin typeface="Arial" panose="020B0604020202020204" pitchFamily="34" charset="0"/>
                <a:cs typeface="Arial" panose="020B0604020202020204" pitchFamily="34" charset="0"/>
              </a:rPr>
              <a:t>Coupa will</a:t>
            </a:r>
            <a:r>
              <a:rPr lang="de-DE" sz="1000"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create </a:t>
            </a:r>
            <a:r>
              <a:rPr sz="1000" spc="4" dirty="0">
                <a:latin typeface="Arial" panose="020B0604020202020204" pitchFamily="34" charset="0"/>
                <a:cs typeface="Arial" panose="020B0604020202020204" pitchFamily="34" charset="0"/>
              </a:rPr>
              <a:t>an </a:t>
            </a:r>
            <a:r>
              <a:rPr sz="1000" spc="-8" dirty="0">
                <a:latin typeface="Arial" panose="020B0604020202020204" pitchFamily="34" charset="0"/>
                <a:cs typeface="Arial" panose="020B0604020202020204" pitchFamily="34" charset="0"/>
              </a:rPr>
              <a:t>invoice </a:t>
            </a:r>
            <a:r>
              <a:rPr sz="1000" dirty="0">
                <a:latin typeface="Arial" panose="020B0604020202020204" pitchFamily="34" charset="0"/>
                <a:cs typeface="Arial" panose="020B0604020202020204" pitchFamily="34" charset="0"/>
              </a:rPr>
              <a:t>on </a:t>
            </a:r>
            <a:r>
              <a:rPr sz="1000" spc="-4" dirty="0">
                <a:latin typeface="Arial" panose="020B0604020202020204" pitchFamily="34" charset="0"/>
                <a:cs typeface="Arial" panose="020B0604020202020204" pitchFamily="34" charset="0"/>
              </a:rPr>
              <a:t>your behalf </a:t>
            </a:r>
            <a:r>
              <a:rPr sz="1000" dirty="0">
                <a:latin typeface="Arial" panose="020B0604020202020204" pitchFamily="34" charset="0"/>
                <a:cs typeface="Arial" panose="020B0604020202020204" pitchFamily="34" charset="0"/>
              </a:rPr>
              <a:t>and</a:t>
            </a:r>
            <a:r>
              <a:rPr lang="de-DE" sz="100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Click </a:t>
            </a:r>
            <a:r>
              <a:rPr sz="1000" dirty="0">
                <a:latin typeface="Arial" panose="020B0604020202020204" pitchFamily="34" charset="0"/>
                <a:cs typeface="Arial" panose="020B0604020202020204" pitchFamily="34" charset="0"/>
              </a:rPr>
              <a:t>the </a:t>
            </a:r>
            <a:r>
              <a:rPr sz="1000" spc="-4" dirty="0">
                <a:latin typeface="Arial" panose="020B0604020202020204" pitchFamily="34" charset="0"/>
                <a:cs typeface="Arial" panose="020B0604020202020204" pitchFamily="34" charset="0"/>
              </a:rPr>
              <a:t>“Send </a:t>
            </a:r>
            <a:r>
              <a:rPr sz="1000" spc="-8" dirty="0">
                <a:latin typeface="Arial" panose="020B0604020202020204" pitchFamily="34" charset="0"/>
                <a:cs typeface="Arial" panose="020B0604020202020204" pitchFamily="34" charset="0"/>
              </a:rPr>
              <a:t>Invoice” button </a:t>
            </a:r>
            <a:r>
              <a:rPr sz="1000" dirty="0">
                <a:latin typeface="Arial" panose="020B0604020202020204" pitchFamily="34" charset="0"/>
                <a:cs typeface="Arial" panose="020B0604020202020204" pitchFamily="34" charset="0"/>
              </a:rPr>
              <a:t>in the</a:t>
            </a:r>
            <a:r>
              <a:rPr lang="de-DE" sz="100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pop</a:t>
            </a:r>
            <a:r>
              <a:rPr sz="1000" spc="-11"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up.</a:t>
            </a:r>
            <a:endParaRPr lang="de-DE" sz="1000" spc="-4" dirty="0">
              <a:latin typeface="Arial" panose="020B0604020202020204" pitchFamily="34" charset="0"/>
              <a:cs typeface="Arial" panose="020B0604020202020204" pitchFamily="34" charset="0"/>
            </a:endParaRPr>
          </a:p>
          <a:p>
            <a:pPr marL="35719" marR="4047173" algn="just">
              <a:lnSpc>
                <a:spcPct val="150000"/>
              </a:lnSpc>
            </a:pPr>
            <a:endParaRPr lang="de-DE" sz="1000" spc="-4" dirty="0">
              <a:latin typeface="Arial" panose="020B0604020202020204" pitchFamily="34" charset="0"/>
              <a:cs typeface="Arial" panose="020B0604020202020204" pitchFamily="34" charset="0"/>
            </a:endParaRPr>
          </a:p>
          <a:p>
            <a:pPr marL="35719" marR="4047173" algn="just">
              <a:lnSpc>
                <a:spcPct val="150000"/>
              </a:lnSpc>
            </a:pPr>
            <a:endParaRPr lang="de-DE" sz="1000" spc="-4" dirty="0">
              <a:latin typeface="Arial" panose="020B0604020202020204" pitchFamily="34" charset="0"/>
              <a:cs typeface="Arial" panose="020B0604020202020204" pitchFamily="34" charset="0"/>
            </a:endParaRPr>
          </a:p>
          <a:p>
            <a:pPr marL="35719" marR="4047173" algn="just">
              <a:lnSpc>
                <a:spcPct val="150000"/>
              </a:lnSpc>
            </a:pPr>
            <a:endParaRPr sz="1000" dirty="0">
              <a:latin typeface="Arial" panose="020B0604020202020204" pitchFamily="34" charset="0"/>
              <a:cs typeface="Arial" panose="020B0604020202020204" pitchFamily="34" charset="0"/>
            </a:endParaRPr>
          </a:p>
          <a:p>
            <a:pPr>
              <a:spcBef>
                <a:spcPts val="23"/>
              </a:spcBef>
            </a:pPr>
            <a:endParaRPr sz="1000" dirty="0">
              <a:latin typeface="Arial" panose="020B0604020202020204" pitchFamily="34" charset="0"/>
              <a:cs typeface="Arial" panose="020B0604020202020204" pitchFamily="34" charset="0"/>
            </a:endParaRPr>
          </a:p>
          <a:p>
            <a:pPr marL="9525" marR="3810" algn="just"/>
            <a:r>
              <a:rPr sz="1000" spc="-4" dirty="0">
                <a:solidFill>
                  <a:srgbClr val="FF0000"/>
                </a:solidFill>
                <a:latin typeface="Arial" panose="020B0604020202020204" pitchFamily="34" charset="0"/>
                <a:cs typeface="Arial" panose="020B0604020202020204" pitchFamily="34" charset="0"/>
              </a:rPr>
              <a:t>Coupa </a:t>
            </a:r>
            <a:r>
              <a:rPr sz="1000" spc="-8" dirty="0">
                <a:solidFill>
                  <a:srgbClr val="FF0000"/>
                </a:solidFill>
                <a:latin typeface="Arial" panose="020B0604020202020204" pitchFamily="34" charset="0"/>
                <a:cs typeface="Arial" panose="020B0604020202020204" pitchFamily="34" charset="0"/>
              </a:rPr>
              <a:t>generated </a:t>
            </a:r>
            <a:r>
              <a:rPr sz="1000" dirty="0">
                <a:solidFill>
                  <a:srgbClr val="FF0000"/>
                </a:solidFill>
                <a:latin typeface="Arial" panose="020B0604020202020204" pitchFamily="34" charset="0"/>
                <a:cs typeface="Arial" panose="020B0604020202020204" pitchFamily="34" charset="0"/>
              </a:rPr>
              <a:t>PDF </a:t>
            </a:r>
            <a:r>
              <a:rPr sz="1000" spc="-8" dirty="0">
                <a:solidFill>
                  <a:srgbClr val="FF0000"/>
                </a:solidFill>
                <a:latin typeface="Arial" panose="020B0604020202020204" pitchFamily="34" charset="0"/>
                <a:cs typeface="Arial" panose="020B0604020202020204" pitchFamily="34" charset="0"/>
              </a:rPr>
              <a:t>invoice </a:t>
            </a:r>
            <a:r>
              <a:rPr sz="1000" dirty="0">
                <a:solidFill>
                  <a:srgbClr val="FF0000"/>
                </a:solidFill>
                <a:latin typeface="Arial" panose="020B0604020202020204" pitchFamily="34" charset="0"/>
                <a:cs typeface="Arial" panose="020B0604020202020204" pitchFamily="34" charset="0"/>
              </a:rPr>
              <a:t>is </a:t>
            </a:r>
            <a:r>
              <a:rPr sz="1000" spc="-4" dirty="0">
                <a:solidFill>
                  <a:srgbClr val="FF0000"/>
                </a:solidFill>
                <a:latin typeface="Arial" panose="020B0604020202020204" pitchFamily="34" charset="0"/>
                <a:cs typeface="Arial" panose="020B0604020202020204" pitchFamily="34" charset="0"/>
              </a:rPr>
              <a:t>the only legal </a:t>
            </a:r>
            <a:r>
              <a:rPr lang="en-US" sz="1000" spc="-4" dirty="0">
                <a:solidFill>
                  <a:srgbClr val="FF0000"/>
                </a:solidFill>
                <a:latin typeface="Arial" panose="020B0604020202020204" pitchFamily="34" charset="0"/>
                <a:cs typeface="Arial" panose="020B0604020202020204" pitchFamily="34" charset="0"/>
              </a:rPr>
              <a:t>invoice </a:t>
            </a:r>
            <a:r>
              <a:rPr lang="en-US" sz="1000" spc="-8" dirty="0">
                <a:solidFill>
                  <a:srgbClr val="FF0000"/>
                </a:solidFill>
                <a:latin typeface="Arial" panose="020B0604020202020204" pitchFamily="34" charset="0"/>
                <a:cs typeface="Arial" panose="020B0604020202020204" pitchFamily="34" charset="0"/>
              </a:rPr>
              <a:t>for </a:t>
            </a:r>
            <a:r>
              <a:rPr lang="en-US" sz="1000" spc="-4" dirty="0">
                <a:solidFill>
                  <a:srgbClr val="FF0000"/>
                </a:solidFill>
                <a:latin typeface="Arial" panose="020B0604020202020204" pitchFamily="34" charset="0"/>
                <a:cs typeface="Arial" panose="020B0604020202020204" pitchFamily="34" charset="0"/>
              </a:rPr>
              <a:t>you and </a:t>
            </a:r>
            <a:r>
              <a:rPr lang="en-US" sz="1000" spc="-19" dirty="0">
                <a:solidFill>
                  <a:srgbClr val="FF0000"/>
                </a:solidFill>
                <a:latin typeface="Arial" panose="020B0604020202020204" pitchFamily="34" charset="0"/>
                <a:cs typeface="Arial" panose="020B0604020202020204" pitchFamily="34" charset="0"/>
              </a:rPr>
              <a:t>Munich Re</a:t>
            </a:r>
            <a:r>
              <a:rPr lang="en-US" sz="1000" spc="-8" dirty="0">
                <a:solidFill>
                  <a:srgbClr val="FF0000"/>
                </a:solidFill>
                <a:latin typeface="Arial" panose="020B0604020202020204" pitchFamily="34" charset="0"/>
                <a:cs typeface="Arial" panose="020B0604020202020204" pitchFamily="34" charset="0"/>
              </a:rPr>
              <a:t>. </a:t>
            </a:r>
            <a:r>
              <a:rPr lang="en-US" sz="1000" spc="-26" dirty="0">
                <a:solidFill>
                  <a:srgbClr val="FF0000"/>
                </a:solidFill>
                <a:latin typeface="Arial" panose="020B0604020202020204" pitchFamily="34" charset="0"/>
                <a:cs typeface="Arial" panose="020B0604020202020204" pitchFamily="34" charset="0"/>
              </a:rPr>
              <a:t>Coupa is creating an invoice on your behalf. </a:t>
            </a:r>
          </a:p>
          <a:p>
            <a:pPr marL="9525" marR="3810" algn="just"/>
            <a:r>
              <a:rPr lang="en-US" sz="1000" spc="-26" dirty="0">
                <a:solidFill>
                  <a:srgbClr val="FF0000"/>
                </a:solidFill>
                <a:latin typeface="Arial" panose="020B0604020202020204" pitchFamily="34" charset="0"/>
                <a:cs typeface="Arial" panose="020B0604020202020204" pitchFamily="34" charset="0"/>
              </a:rPr>
              <a:t>Please make sure you are not attaching another invoice to this transaction as the Coupa generated PDF is your and Munich Re´s legal invoice.</a:t>
            </a:r>
            <a:endParaRPr lang="en-US" sz="1000" spc="-4" dirty="0">
              <a:solidFill>
                <a:srgbClr val="FF0000"/>
              </a:solidFill>
              <a:latin typeface="Arial" panose="020B0604020202020204" pitchFamily="34" charset="0"/>
              <a:cs typeface="Arial" panose="020B0604020202020204" pitchFamily="34" charset="0"/>
            </a:endParaRPr>
          </a:p>
          <a:p>
            <a:pPr marL="9525" marR="3810" algn="just">
              <a:lnSpc>
                <a:spcPct val="150000"/>
              </a:lnSpc>
            </a:pPr>
            <a:endParaRPr lang="de-DE" sz="1000" spc="-4" dirty="0">
              <a:solidFill>
                <a:srgbClr val="FF0000"/>
              </a:solidFill>
              <a:latin typeface="Arial" panose="020B0604020202020204" pitchFamily="34" charset="0"/>
              <a:cs typeface="Arial" panose="020B0604020202020204" pitchFamily="34" charset="0"/>
            </a:endParaRPr>
          </a:p>
          <a:p>
            <a:pPr>
              <a:lnSpc>
                <a:spcPct val="100000"/>
              </a:lnSpc>
            </a:pPr>
            <a:endParaRPr sz="1000" dirty="0">
              <a:latin typeface="Arial" panose="020B0604020202020204" pitchFamily="34" charset="0"/>
              <a:cs typeface="Arial" panose="020B0604020202020204" pitchFamily="34" charset="0"/>
            </a:endParaRPr>
          </a:p>
          <a:p>
            <a:pPr marL="146209" marR="4110038">
              <a:lnSpc>
                <a:spcPct val="150000"/>
              </a:lnSpc>
              <a:spcBef>
                <a:spcPts val="900"/>
              </a:spcBef>
            </a:pPr>
            <a:r>
              <a:rPr sz="1000" b="1" spc="-4" dirty="0">
                <a:solidFill>
                  <a:srgbClr val="FF0000"/>
                </a:solidFill>
                <a:latin typeface="Arial" panose="020B0604020202020204" pitchFamily="34" charset="0"/>
                <a:cs typeface="Arial" panose="020B0604020202020204" pitchFamily="34" charset="0"/>
              </a:rPr>
              <a:t>Congratulations, your </a:t>
            </a:r>
            <a:r>
              <a:rPr sz="1000" b="1" spc="-8" dirty="0">
                <a:solidFill>
                  <a:srgbClr val="FF0000"/>
                </a:solidFill>
                <a:latin typeface="Arial" panose="020B0604020202020204" pitchFamily="34" charset="0"/>
                <a:cs typeface="Arial" panose="020B0604020202020204" pitchFamily="34" charset="0"/>
              </a:rPr>
              <a:t>invoice </a:t>
            </a:r>
            <a:r>
              <a:rPr sz="1000" b="1" dirty="0">
                <a:solidFill>
                  <a:srgbClr val="FF0000"/>
                </a:solidFill>
                <a:latin typeface="Arial" panose="020B0604020202020204" pitchFamily="34" charset="0"/>
                <a:cs typeface="Arial" panose="020B0604020202020204" pitchFamily="34" charset="0"/>
              </a:rPr>
              <a:t>is</a:t>
            </a:r>
            <a:r>
              <a:rPr lang="de-DE" sz="1000" b="1" dirty="0">
                <a:solidFill>
                  <a:srgbClr val="FF0000"/>
                </a:solidFill>
                <a:latin typeface="Arial" panose="020B0604020202020204" pitchFamily="34" charset="0"/>
                <a:cs typeface="Arial" panose="020B0604020202020204" pitchFamily="34" charset="0"/>
              </a:rPr>
              <a:t> </a:t>
            </a:r>
            <a:r>
              <a:rPr sz="1000" b="1" spc="-4" dirty="0">
                <a:solidFill>
                  <a:srgbClr val="FF0000"/>
                </a:solidFill>
                <a:latin typeface="Arial" panose="020B0604020202020204" pitchFamily="34" charset="0"/>
                <a:cs typeface="Arial" panose="020B0604020202020204" pitchFamily="34" charset="0"/>
              </a:rPr>
              <a:t>now</a:t>
            </a:r>
            <a:r>
              <a:rPr sz="1000" b="1" spc="-15" dirty="0">
                <a:solidFill>
                  <a:srgbClr val="FF0000"/>
                </a:solidFill>
                <a:latin typeface="Arial" panose="020B0604020202020204" pitchFamily="34" charset="0"/>
                <a:cs typeface="Arial" panose="020B0604020202020204" pitchFamily="34" charset="0"/>
              </a:rPr>
              <a:t> </a:t>
            </a:r>
            <a:r>
              <a:rPr sz="1000" b="1" spc="-8" dirty="0">
                <a:solidFill>
                  <a:srgbClr val="FF0000"/>
                </a:solidFill>
                <a:latin typeface="Arial" panose="020B0604020202020204" pitchFamily="34" charset="0"/>
                <a:cs typeface="Arial" panose="020B0604020202020204" pitchFamily="34" charset="0"/>
              </a:rPr>
              <a:t>submitted!</a:t>
            </a:r>
            <a:br>
              <a:rPr lang="de-DE" sz="1000" b="1" spc="-8" dirty="0">
                <a:solidFill>
                  <a:srgbClr val="FF0000"/>
                </a:solidFill>
                <a:latin typeface="Arial" panose="020B0604020202020204" pitchFamily="34" charset="0"/>
                <a:cs typeface="Arial" panose="020B0604020202020204" pitchFamily="34" charset="0"/>
              </a:rPr>
            </a:br>
            <a:endParaRPr lang="de-DE" sz="1000" b="1" spc="-8" dirty="0">
              <a:solidFill>
                <a:srgbClr val="FF0000"/>
              </a:solidFill>
              <a:latin typeface="Arial" panose="020B0604020202020204" pitchFamily="34" charset="0"/>
              <a:cs typeface="Arial" panose="020B0604020202020204" pitchFamily="34" charset="0"/>
            </a:endParaRPr>
          </a:p>
          <a:p>
            <a:pPr marL="146209" marR="4110038">
              <a:lnSpc>
                <a:spcPct val="150000"/>
              </a:lnSpc>
              <a:spcBef>
                <a:spcPts val="900"/>
              </a:spcBef>
            </a:pPr>
            <a:endParaRPr lang="de-DE" sz="1000" b="1" dirty="0">
              <a:solidFill>
                <a:srgbClr val="FF0000"/>
              </a:solidFill>
              <a:latin typeface="Arial" panose="020B0604020202020204" pitchFamily="34" charset="0"/>
              <a:cs typeface="Arial" panose="020B0604020202020204" pitchFamily="34" charset="0"/>
            </a:endParaRPr>
          </a:p>
          <a:p>
            <a:pPr marL="146209" marR="4109561" algn="just"/>
            <a:r>
              <a:rPr sz="1000" spc="-8" dirty="0">
                <a:latin typeface="Arial" panose="020B0604020202020204" pitchFamily="34" charset="0"/>
                <a:cs typeface="Arial" panose="020B0604020202020204" pitchFamily="34" charset="0"/>
              </a:rPr>
              <a:t>Once invoices </a:t>
            </a:r>
            <a:r>
              <a:rPr sz="1000" spc="-11" dirty="0">
                <a:latin typeface="Arial" panose="020B0604020202020204" pitchFamily="34" charset="0"/>
                <a:cs typeface="Arial" panose="020B0604020202020204" pitchFamily="34" charset="0"/>
              </a:rPr>
              <a:t>have </a:t>
            </a:r>
            <a:r>
              <a:rPr sz="1000" dirty="0">
                <a:latin typeface="Arial" panose="020B0604020202020204" pitchFamily="34" charset="0"/>
                <a:cs typeface="Arial" panose="020B0604020202020204" pitchFamily="34" charset="0"/>
              </a:rPr>
              <a:t>been</a:t>
            </a:r>
            <a:r>
              <a:rPr lang="de-DE" sz="1000"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received/reviewed </a:t>
            </a:r>
            <a:r>
              <a:rPr sz="1000" dirty="0">
                <a:latin typeface="Arial" panose="020B0604020202020204" pitchFamily="34" charset="0"/>
                <a:cs typeface="Arial" panose="020B0604020202020204" pitchFamily="34" charset="0"/>
              </a:rPr>
              <a:t>the </a:t>
            </a:r>
            <a:r>
              <a:rPr sz="1000" spc="-8" dirty="0">
                <a:latin typeface="Arial" panose="020B0604020202020204" pitchFamily="34" charset="0"/>
                <a:cs typeface="Arial" panose="020B0604020202020204" pitchFamily="34" charset="0"/>
              </a:rPr>
              <a:t>status </a:t>
            </a:r>
            <a:r>
              <a:rPr sz="1000" dirty="0">
                <a:latin typeface="Arial" panose="020B0604020202020204" pitchFamily="34" charset="0"/>
                <a:cs typeface="Arial" panose="020B0604020202020204" pitchFamily="34" charset="0"/>
              </a:rPr>
              <a:t>will</a:t>
            </a:r>
            <a:r>
              <a:rPr lang="de-DE" sz="1000"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updated</a:t>
            </a:r>
            <a:r>
              <a:rPr sz="1000" spc="15" dirty="0">
                <a:latin typeface="Arial" panose="020B0604020202020204" pitchFamily="34" charset="0"/>
                <a:cs typeface="Arial" panose="020B0604020202020204" pitchFamily="34" charset="0"/>
              </a:rPr>
              <a:t> </a:t>
            </a:r>
            <a:r>
              <a:rPr sz="1000" spc="-11" dirty="0">
                <a:latin typeface="Arial" panose="020B0604020202020204" pitchFamily="34" charset="0"/>
                <a:cs typeface="Arial" panose="020B0604020202020204" pitchFamily="34" charset="0"/>
              </a:rPr>
              <a:t>automatically.</a:t>
            </a:r>
            <a:endParaRPr sz="1000" dirty="0">
              <a:latin typeface="Arial" panose="020B0604020202020204" pitchFamily="34" charset="0"/>
              <a:cs typeface="Arial" panose="020B0604020202020204" pitchFamily="34" charset="0"/>
            </a:endParaRPr>
          </a:p>
        </p:txBody>
      </p:sp>
      <p:sp>
        <p:nvSpPr>
          <p:cNvPr id="17" name="Titel 39">
            <a:extLst>
              <a:ext uri="{FF2B5EF4-FFF2-40B4-BE49-F238E27FC236}">
                <a16:creationId xmlns:a16="http://schemas.microsoft.com/office/drawing/2014/main" id="{62BC669A-3160-47F9-B53D-84C8D3167346}"/>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de-DE" sz="1800" dirty="0">
                <a:solidFill>
                  <a:srgbClr val="49B8E7"/>
                </a:solidFill>
              </a:rPr>
              <a:t>CSP Orders – Creating an invoice</a:t>
            </a:r>
          </a:p>
        </p:txBody>
      </p:sp>
      <p:sp>
        <p:nvSpPr>
          <p:cNvPr id="5" name="Foliennummernplatzhalter 4">
            <a:extLst>
              <a:ext uri="{FF2B5EF4-FFF2-40B4-BE49-F238E27FC236}">
                <a16:creationId xmlns:a16="http://schemas.microsoft.com/office/drawing/2014/main" id="{2EC439DF-755C-44BF-BFD5-D2B5B32AABB4}"/>
              </a:ext>
            </a:extLst>
          </p:cNvPr>
          <p:cNvSpPr>
            <a:spLocks noGrp="1"/>
          </p:cNvSpPr>
          <p:nvPr>
            <p:ph type="sldNum" sz="quarter" idx="12"/>
          </p:nvPr>
        </p:nvSpPr>
        <p:spPr/>
        <p:txBody>
          <a:bodyPr/>
          <a:lstStyle/>
          <a:p>
            <a:fld id="{D56DB8AA-803C-49D2-90AA-1140CE72DCD7}" type="slidenum">
              <a:rPr lang="de-DE" smtClean="0"/>
              <a:pPr/>
              <a:t>59</a:t>
            </a:fld>
            <a:endParaRPr lang="de-DE" dirty="0"/>
          </a:p>
        </p:txBody>
      </p:sp>
      <p:pic>
        <p:nvPicPr>
          <p:cNvPr id="12" name="Grafik 11">
            <a:extLst>
              <a:ext uri="{FF2B5EF4-FFF2-40B4-BE49-F238E27FC236}">
                <a16:creationId xmlns:a16="http://schemas.microsoft.com/office/drawing/2014/main" id="{ACD7D4C7-F99D-48AB-A569-1A937F76798E}"/>
              </a:ext>
            </a:extLst>
          </p:cNvPr>
          <p:cNvPicPr>
            <a:picLocks noChangeAspect="1"/>
          </p:cNvPicPr>
          <p:nvPr/>
        </p:nvPicPr>
        <p:blipFill>
          <a:blip r:embed="rId4"/>
          <a:stretch>
            <a:fillRect/>
          </a:stretch>
        </p:blipFill>
        <p:spPr>
          <a:xfrm>
            <a:off x="5035980" y="3699140"/>
            <a:ext cx="3528922" cy="11065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2977" y="1155002"/>
            <a:ext cx="3985676" cy="2035333"/>
          </a:xfrm>
          <a:prstGeom prst="rect">
            <a:avLst/>
          </a:prstGeom>
        </p:spPr>
        <p:txBody>
          <a:bodyPr vert="horz" wrap="square" lIns="0" tIns="9049" rIns="0" bIns="0" rtlCol="0">
            <a:spAutoFit/>
          </a:bodyPr>
          <a:lstStyle/>
          <a:p>
            <a:pPr marL="9525">
              <a:spcBef>
                <a:spcPts val="71"/>
              </a:spcBef>
            </a:pPr>
            <a:r>
              <a:rPr sz="1000" b="1" spc="-8" dirty="0">
                <a:solidFill>
                  <a:srgbClr val="4CB6EE"/>
                </a:solidFill>
                <a:latin typeface="Arial" panose="020B0604020202020204" pitchFamily="34" charset="0"/>
                <a:cs typeface="Arial" panose="020B0604020202020204" pitchFamily="34" charset="0"/>
              </a:rPr>
              <a:t>One </a:t>
            </a:r>
            <a:r>
              <a:rPr sz="1000" b="1" spc="-4" dirty="0">
                <a:solidFill>
                  <a:srgbClr val="4CB6EE"/>
                </a:solidFill>
                <a:latin typeface="Arial" panose="020B0604020202020204" pitchFamily="34" charset="0"/>
                <a:cs typeface="Arial" panose="020B0604020202020204" pitchFamily="34" charset="0"/>
              </a:rPr>
              <a:t>of </a:t>
            </a:r>
            <a:r>
              <a:rPr sz="1000" b="1" spc="-8" dirty="0">
                <a:solidFill>
                  <a:srgbClr val="4CB6EE"/>
                </a:solidFill>
                <a:latin typeface="Arial" panose="020B0604020202020204" pitchFamily="34" charset="0"/>
                <a:cs typeface="Arial" panose="020B0604020202020204" pitchFamily="34" charset="0"/>
              </a:rPr>
              <a:t>the </a:t>
            </a:r>
            <a:r>
              <a:rPr sz="1000" b="1" spc="-4" dirty="0">
                <a:solidFill>
                  <a:srgbClr val="4CB6EE"/>
                </a:solidFill>
                <a:latin typeface="Arial" panose="020B0604020202020204" pitchFamily="34" charset="0"/>
                <a:cs typeface="Arial" panose="020B0604020202020204" pitchFamily="34" charset="0"/>
              </a:rPr>
              <a:t>main question </a:t>
            </a:r>
            <a:r>
              <a:rPr sz="1000" spc="-4" dirty="0">
                <a:solidFill>
                  <a:srgbClr val="4CB6EE"/>
                </a:solidFill>
                <a:latin typeface="Arial" panose="020B0604020202020204" pitchFamily="34" charset="0"/>
                <a:cs typeface="Arial" panose="020B0604020202020204" pitchFamily="34" charset="0"/>
              </a:rPr>
              <a:t>asked by suppliers is </a:t>
            </a:r>
            <a:endParaRPr lang="de-DE" sz="1000" spc="-4" dirty="0">
              <a:solidFill>
                <a:srgbClr val="4CB6EE"/>
              </a:solidFill>
              <a:latin typeface="Arial" panose="020B0604020202020204" pitchFamily="34" charset="0"/>
              <a:cs typeface="Arial" panose="020B0604020202020204" pitchFamily="34" charset="0"/>
            </a:endParaRPr>
          </a:p>
          <a:p>
            <a:pPr marL="9525">
              <a:spcBef>
                <a:spcPts val="71"/>
              </a:spcBef>
            </a:pPr>
            <a:endParaRPr lang="de-DE" sz="1000" spc="-4" dirty="0">
              <a:solidFill>
                <a:srgbClr val="4CB6EE"/>
              </a:solidFill>
              <a:latin typeface="Arial" panose="020B0604020202020204" pitchFamily="34" charset="0"/>
              <a:cs typeface="Arial" panose="020B0604020202020204" pitchFamily="34" charset="0"/>
            </a:endParaRPr>
          </a:p>
          <a:p>
            <a:pPr marL="9525">
              <a:spcBef>
                <a:spcPts val="71"/>
              </a:spcBef>
            </a:pPr>
            <a:r>
              <a:rPr lang="de-DE" sz="1000" b="1" spc="-4" dirty="0">
                <a:solidFill>
                  <a:srgbClr val="4CB6EE"/>
                </a:solidFill>
                <a:latin typeface="Arial" panose="020B0604020202020204" pitchFamily="34" charset="0"/>
                <a:cs typeface="Arial" panose="020B0604020202020204" pitchFamily="34" charset="0"/>
              </a:rPr>
              <a:t>                         </a:t>
            </a:r>
            <a:r>
              <a:rPr sz="1000" b="1" spc="-4" dirty="0">
                <a:solidFill>
                  <a:srgbClr val="4CB6EE"/>
                </a:solidFill>
                <a:latin typeface="Arial" panose="020B0604020202020204" pitchFamily="34" charset="0"/>
                <a:cs typeface="Arial" panose="020B0604020202020204" pitchFamily="34" charset="0"/>
              </a:rPr>
              <a:t>“When </a:t>
            </a:r>
            <a:r>
              <a:rPr sz="1000" b="1" spc="-8" dirty="0">
                <a:solidFill>
                  <a:srgbClr val="4CB6EE"/>
                </a:solidFill>
                <a:latin typeface="Arial" panose="020B0604020202020204" pitchFamily="34" charset="0"/>
                <a:cs typeface="Arial" panose="020B0604020202020204" pitchFamily="34" charset="0"/>
              </a:rPr>
              <a:t>will </a:t>
            </a:r>
            <a:r>
              <a:rPr sz="1000" b="1" spc="-4" dirty="0">
                <a:solidFill>
                  <a:srgbClr val="4CB6EE"/>
                </a:solidFill>
                <a:latin typeface="Arial" panose="020B0604020202020204" pitchFamily="34" charset="0"/>
                <a:cs typeface="Arial" panose="020B0604020202020204" pitchFamily="34" charset="0"/>
              </a:rPr>
              <a:t>I </a:t>
            </a:r>
            <a:r>
              <a:rPr sz="1000" b="1" spc="-8" dirty="0">
                <a:solidFill>
                  <a:srgbClr val="4CB6EE"/>
                </a:solidFill>
                <a:latin typeface="Arial" panose="020B0604020202020204" pitchFamily="34" charset="0"/>
                <a:cs typeface="Arial" panose="020B0604020202020204" pitchFamily="34" charset="0"/>
              </a:rPr>
              <a:t>get</a:t>
            </a:r>
            <a:r>
              <a:rPr sz="1000" b="1" spc="153" dirty="0">
                <a:solidFill>
                  <a:srgbClr val="4CB6EE"/>
                </a:solidFill>
                <a:latin typeface="Arial" panose="020B0604020202020204" pitchFamily="34" charset="0"/>
                <a:cs typeface="Arial" panose="020B0604020202020204" pitchFamily="34" charset="0"/>
              </a:rPr>
              <a:t> </a:t>
            </a:r>
            <a:r>
              <a:rPr sz="1000" b="1" spc="-8" dirty="0">
                <a:solidFill>
                  <a:srgbClr val="4CB6EE"/>
                </a:solidFill>
                <a:latin typeface="Arial" panose="020B0604020202020204" pitchFamily="34" charset="0"/>
                <a:cs typeface="Arial" panose="020B0604020202020204" pitchFamily="34" charset="0"/>
              </a:rPr>
              <a:t>paid?”</a:t>
            </a:r>
            <a:endParaRPr sz="1000" b="1" dirty="0">
              <a:solidFill>
                <a:srgbClr val="4CB6EE"/>
              </a:solidFill>
              <a:latin typeface="Arial" panose="020B0604020202020204" pitchFamily="34" charset="0"/>
              <a:cs typeface="Arial" panose="020B0604020202020204" pitchFamily="34" charset="0"/>
            </a:endParaRPr>
          </a:p>
          <a:p>
            <a:pPr>
              <a:spcBef>
                <a:spcPts val="15"/>
              </a:spcBef>
            </a:pPr>
            <a:endParaRPr sz="1000" dirty="0">
              <a:solidFill>
                <a:srgbClr val="4CB6EE"/>
              </a:solidFill>
              <a:latin typeface="Arial" panose="020B0604020202020204" pitchFamily="34" charset="0"/>
              <a:cs typeface="Arial" panose="020B0604020202020204" pitchFamily="34" charset="0"/>
            </a:endParaRPr>
          </a:p>
          <a:p>
            <a:pPr marL="9525"/>
            <a:r>
              <a:rPr sz="1000" spc="-4" dirty="0">
                <a:solidFill>
                  <a:srgbClr val="4CB6EE"/>
                </a:solidFill>
                <a:latin typeface="Arial" panose="020B0604020202020204" pitchFamily="34" charset="0"/>
                <a:cs typeface="Arial" panose="020B0604020202020204" pitchFamily="34" charset="0"/>
              </a:rPr>
              <a:t>What follows is a long exchange between </a:t>
            </a:r>
            <a:r>
              <a:rPr sz="1000" spc="-8" dirty="0">
                <a:solidFill>
                  <a:srgbClr val="4CB6EE"/>
                </a:solidFill>
                <a:latin typeface="Arial" panose="020B0604020202020204" pitchFamily="34" charset="0"/>
                <a:cs typeface="Arial" panose="020B0604020202020204" pitchFamily="34" charset="0"/>
              </a:rPr>
              <a:t>you </a:t>
            </a:r>
            <a:r>
              <a:rPr sz="1000" spc="-4" dirty="0">
                <a:solidFill>
                  <a:srgbClr val="4CB6EE"/>
                </a:solidFill>
                <a:latin typeface="Arial" panose="020B0604020202020204" pitchFamily="34" charset="0"/>
                <a:cs typeface="Arial" panose="020B0604020202020204" pitchFamily="34" charset="0"/>
              </a:rPr>
              <a:t>and</a:t>
            </a:r>
            <a:r>
              <a:rPr sz="1000" spc="64" dirty="0">
                <a:solidFill>
                  <a:srgbClr val="4CB6EE"/>
                </a:solidFill>
                <a:latin typeface="Arial" panose="020B0604020202020204" pitchFamily="34" charset="0"/>
                <a:cs typeface="Arial" panose="020B0604020202020204" pitchFamily="34" charset="0"/>
              </a:rPr>
              <a:t> </a:t>
            </a:r>
            <a:r>
              <a:rPr lang="de-DE" sz="1000" spc="-4" dirty="0">
                <a:solidFill>
                  <a:srgbClr val="4CB6EE"/>
                </a:solidFill>
                <a:latin typeface="Arial" panose="020B0604020202020204" pitchFamily="34" charset="0"/>
                <a:cs typeface="Arial" panose="020B0604020202020204" pitchFamily="34" charset="0"/>
              </a:rPr>
              <a:t>Munich Re</a:t>
            </a:r>
            <a:endParaRPr sz="1000" dirty="0">
              <a:solidFill>
                <a:srgbClr val="4CB6EE"/>
              </a:solidFill>
              <a:latin typeface="Arial" panose="020B0604020202020204" pitchFamily="34" charset="0"/>
              <a:cs typeface="Arial" panose="020B0604020202020204" pitchFamily="34" charset="0"/>
            </a:endParaRPr>
          </a:p>
          <a:p>
            <a:pPr>
              <a:spcBef>
                <a:spcPts val="19"/>
              </a:spcBef>
            </a:pPr>
            <a:endParaRPr sz="1000" dirty="0">
              <a:solidFill>
                <a:srgbClr val="4CB6EE"/>
              </a:solidFill>
              <a:latin typeface="Arial" panose="020B0604020202020204" pitchFamily="34" charset="0"/>
              <a:cs typeface="Arial" panose="020B0604020202020204" pitchFamily="34" charset="0"/>
            </a:endParaRPr>
          </a:p>
          <a:p>
            <a:pPr indent="-130969">
              <a:buFont typeface="Wingdings"/>
              <a:buChar char=""/>
              <a:tabLst>
                <a:tab pos="276225" algn="l"/>
              </a:tabLst>
            </a:pPr>
            <a:r>
              <a:rPr sz="1000" spc="-4" dirty="0">
                <a:solidFill>
                  <a:srgbClr val="4CB6EE"/>
                </a:solidFill>
                <a:latin typeface="Arial" panose="020B0604020202020204" pitchFamily="34" charset="0"/>
                <a:cs typeface="Arial" panose="020B0604020202020204" pitchFamily="34" charset="0"/>
              </a:rPr>
              <a:t>Which invoice are </a:t>
            </a:r>
            <a:r>
              <a:rPr sz="1000" spc="-8" dirty="0">
                <a:solidFill>
                  <a:srgbClr val="4CB6EE"/>
                </a:solidFill>
                <a:latin typeface="Arial" panose="020B0604020202020204" pitchFamily="34" charset="0"/>
                <a:cs typeface="Arial" panose="020B0604020202020204" pitchFamily="34" charset="0"/>
              </a:rPr>
              <a:t>you </a:t>
            </a:r>
            <a:r>
              <a:rPr sz="1000" spc="-4" dirty="0">
                <a:solidFill>
                  <a:srgbClr val="4CB6EE"/>
                </a:solidFill>
                <a:latin typeface="Arial" panose="020B0604020202020204" pitchFamily="34" charset="0"/>
                <a:cs typeface="Arial" panose="020B0604020202020204" pitchFamily="34" charset="0"/>
              </a:rPr>
              <a:t>talking</a:t>
            </a:r>
            <a:r>
              <a:rPr sz="1000" dirty="0">
                <a:solidFill>
                  <a:srgbClr val="4CB6EE"/>
                </a:solidFill>
                <a:latin typeface="Arial" panose="020B0604020202020204" pitchFamily="34" charset="0"/>
                <a:cs typeface="Arial" panose="020B0604020202020204" pitchFamily="34" charset="0"/>
              </a:rPr>
              <a:t> </a:t>
            </a:r>
            <a:r>
              <a:rPr sz="1000" spc="-4" dirty="0">
                <a:solidFill>
                  <a:srgbClr val="4CB6EE"/>
                </a:solidFill>
                <a:latin typeface="Arial" panose="020B0604020202020204" pitchFamily="34" charset="0"/>
                <a:cs typeface="Arial" panose="020B0604020202020204" pitchFamily="34" charset="0"/>
              </a:rPr>
              <a:t>about?</a:t>
            </a:r>
            <a:endParaRPr sz="1000" dirty="0">
              <a:solidFill>
                <a:srgbClr val="4CB6EE"/>
              </a:solidFill>
              <a:latin typeface="Arial" panose="020B0604020202020204" pitchFamily="34" charset="0"/>
              <a:cs typeface="Arial" panose="020B0604020202020204" pitchFamily="34" charset="0"/>
            </a:endParaRPr>
          </a:p>
          <a:p>
            <a:pPr indent="-130969">
              <a:buFont typeface="Wingdings"/>
              <a:buChar char=""/>
              <a:tabLst>
                <a:tab pos="276225" algn="l"/>
              </a:tabLst>
            </a:pPr>
            <a:r>
              <a:rPr sz="1000" spc="-4" dirty="0">
                <a:solidFill>
                  <a:srgbClr val="4CB6EE"/>
                </a:solidFill>
                <a:latin typeface="Arial" panose="020B0604020202020204" pitchFamily="34" charset="0"/>
                <a:cs typeface="Arial" panose="020B0604020202020204" pitchFamily="34" charset="0"/>
              </a:rPr>
              <a:t>When did </a:t>
            </a:r>
            <a:r>
              <a:rPr sz="1000" spc="-8" dirty="0">
                <a:solidFill>
                  <a:srgbClr val="4CB6EE"/>
                </a:solidFill>
                <a:latin typeface="Arial" panose="020B0604020202020204" pitchFamily="34" charset="0"/>
                <a:cs typeface="Arial" panose="020B0604020202020204" pitchFamily="34" charset="0"/>
              </a:rPr>
              <a:t>you </a:t>
            </a:r>
            <a:r>
              <a:rPr sz="1000" spc="-4" dirty="0">
                <a:solidFill>
                  <a:srgbClr val="4CB6EE"/>
                </a:solidFill>
                <a:latin typeface="Arial" panose="020B0604020202020204" pitchFamily="34" charset="0"/>
                <a:cs typeface="Arial" panose="020B0604020202020204" pitchFamily="34" charset="0"/>
              </a:rPr>
              <a:t>send</a:t>
            </a:r>
            <a:r>
              <a:rPr sz="1000" spc="15" dirty="0">
                <a:solidFill>
                  <a:srgbClr val="4CB6EE"/>
                </a:solidFill>
                <a:latin typeface="Arial" panose="020B0604020202020204" pitchFamily="34" charset="0"/>
                <a:cs typeface="Arial" panose="020B0604020202020204" pitchFamily="34" charset="0"/>
              </a:rPr>
              <a:t> </a:t>
            </a:r>
            <a:r>
              <a:rPr sz="1000" dirty="0">
                <a:solidFill>
                  <a:srgbClr val="4CB6EE"/>
                </a:solidFill>
                <a:latin typeface="Arial" panose="020B0604020202020204" pitchFamily="34" charset="0"/>
                <a:cs typeface="Arial" panose="020B0604020202020204" pitchFamily="34" charset="0"/>
              </a:rPr>
              <a:t>it?</a:t>
            </a:r>
          </a:p>
          <a:p>
            <a:pPr indent="-130969">
              <a:buFont typeface="Wingdings"/>
              <a:buChar char=""/>
              <a:tabLst>
                <a:tab pos="276225" algn="l"/>
              </a:tabLst>
            </a:pPr>
            <a:r>
              <a:rPr sz="1000" spc="-4" dirty="0">
                <a:solidFill>
                  <a:srgbClr val="4CB6EE"/>
                </a:solidFill>
                <a:latin typeface="Arial" panose="020B0604020202020204" pitchFamily="34" charset="0"/>
                <a:cs typeface="Arial" panose="020B0604020202020204" pitchFamily="34" charset="0"/>
              </a:rPr>
              <a:t>How did </a:t>
            </a:r>
            <a:r>
              <a:rPr sz="1000" spc="-8" dirty="0">
                <a:solidFill>
                  <a:srgbClr val="4CB6EE"/>
                </a:solidFill>
                <a:latin typeface="Arial" panose="020B0604020202020204" pitchFamily="34" charset="0"/>
                <a:cs typeface="Arial" panose="020B0604020202020204" pitchFamily="34" charset="0"/>
              </a:rPr>
              <a:t>you </a:t>
            </a:r>
            <a:r>
              <a:rPr sz="1000" spc="-4" dirty="0">
                <a:solidFill>
                  <a:srgbClr val="4CB6EE"/>
                </a:solidFill>
                <a:latin typeface="Arial" panose="020B0604020202020204" pitchFamily="34" charset="0"/>
                <a:cs typeface="Arial" panose="020B0604020202020204" pitchFamily="34" charset="0"/>
              </a:rPr>
              <a:t>send</a:t>
            </a:r>
            <a:r>
              <a:rPr sz="1000" spc="15" dirty="0">
                <a:solidFill>
                  <a:srgbClr val="4CB6EE"/>
                </a:solidFill>
                <a:latin typeface="Arial" panose="020B0604020202020204" pitchFamily="34" charset="0"/>
                <a:cs typeface="Arial" panose="020B0604020202020204" pitchFamily="34" charset="0"/>
              </a:rPr>
              <a:t> </a:t>
            </a:r>
            <a:r>
              <a:rPr sz="1000" dirty="0">
                <a:solidFill>
                  <a:srgbClr val="4CB6EE"/>
                </a:solidFill>
                <a:latin typeface="Arial" panose="020B0604020202020204" pitchFamily="34" charset="0"/>
                <a:cs typeface="Arial" panose="020B0604020202020204" pitchFamily="34" charset="0"/>
              </a:rPr>
              <a:t>it?</a:t>
            </a:r>
          </a:p>
          <a:p>
            <a:pPr indent="-130969">
              <a:buFont typeface="Wingdings"/>
              <a:buChar char=""/>
              <a:tabLst>
                <a:tab pos="276225" algn="l"/>
              </a:tabLst>
            </a:pPr>
            <a:r>
              <a:rPr sz="1000" spc="-4" dirty="0">
                <a:solidFill>
                  <a:srgbClr val="4CB6EE"/>
                </a:solidFill>
                <a:latin typeface="Arial" panose="020B0604020202020204" pitchFamily="34" charset="0"/>
                <a:cs typeface="Arial" panose="020B0604020202020204" pitchFamily="34" charset="0"/>
              </a:rPr>
              <a:t>I haven´t received</a:t>
            </a:r>
            <a:r>
              <a:rPr sz="1000" spc="15" dirty="0">
                <a:solidFill>
                  <a:srgbClr val="4CB6EE"/>
                </a:solidFill>
                <a:latin typeface="Arial" panose="020B0604020202020204" pitchFamily="34" charset="0"/>
                <a:cs typeface="Arial" panose="020B0604020202020204" pitchFamily="34" charset="0"/>
              </a:rPr>
              <a:t> </a:t>
            </a:r>
            <a:r>
              <a:rPr sz="1000" dirty="0">
                <a:solidFill>
                  <a:srgbClr val="4CB6EE"/>
                </a:solidFill>
                <a:latin typeface="Arial" panose="020B0604020202020204" pitchFamily="34" charset="0"/>
                <a:cs typeface="Arial" panose="020B0604020202020204" pitchFamily="34" charset="0"/>
              </a:rPr>
              <a:t>it!</a:t>
            </a:r>
          </a:p>
          <a:p>
            <a:pPr indent="-130969">
              <a:buFont typeface="Wingdings"/>
              <a:buChar char=""/>
              <a:tabLst>
                <a:tab pos="276225" algn="l"/>
              </a:tabLst>
            </a:pPr>
            <a:r>
              <a:rPr sz="1000" spc="-4" dirty="0">
                <a:solidFill>
                  <a:srgbClr val="4CB6EE"/>
                </a:solidFill>
                <a:latin typeface="Arial" panose="020B0604020202020204" pitchFamily="34" charset="0"/>
                <a:cs typeface="Arial" panose="020B0604020202020204" pitchFamily="34" charset="0"/>
              </a:rPr>
              <a:t>I found it but there is information missing from it, so I </a:t>
            </a:r>
            <a:r>
              <a:rPr sz="1000" dirty="0">
                <a:solidFill>
                  <a:srgbClr val="4CB6EE"/>
                </a:solidFill>
                <a:latin typeface="Arial" panose="020B0604020202020204" pitchFamily="34" charset="0"/>
                <a:cs typeface="Arial" panose="020B0604020202020204" pitchFamily="34" charset="0"/>
              </a:rPr>
              <a:t>can´t </a:t>
            </a:r>
            <a:r>
              <a:rPr sz="1000" spc="-4" dirty="0">
                <a:solidFill>
                  <a:srgbClr val="4CB6EE"/>
                </a:solidFill>
                <a:latin typeface="Arial" panose="020B0604020202020204" pitchFamily="34" charset="0"/>
                <a:cs typeface="Arial" panose="020B0604020202020204" pitchFamily="34" charset="0"/>
              </a:rPr>
              <a:t>pay</a:t>
            </a:r>
            <a:r>
              <a:rPr sz="1000" spc="146" dirty="0">
                <a:solidFill>
                  <a:srgbClr val="4CB6EE"/>
                </a:solidFill>
                <a:latin typeface="Arial" panose="020B0604020202020204" pitchFamily="34" charset="0"/>
                <a:cs typeface="Arial" panose="020B0604020202020204" pitchFamily="34" charset="0"/>
              </a:rPr>
              <a:t> </a:t>
            </a:r>
            <a:r>
              <a:rPr sz="1000" spc="-4" dirty="0">
                <a:solidFill>
                  <a:srgbClr val="4CB6EE"/>
                </a:solidFill>
                <a:latin typeface="Arial" panose="020B0604020202020204" pitchFamily="34" charset="0"/>
                <a:cs typeface="Arial" panose="020B0604020202020204" pitchFamily="34" charset="0"/>
              </a:rPr>
              <a:t>it!</a:t>
            </a:r>
            <a:endParaRPr sz="1000" dirty="0">
              <a:solidFill>
                <a:srgbClr val="4CB6EE"/>
              </a:solidFill>
              <a:latin typeface="Arial" panose="020B0604020202020204" pitchFamily="34" charset="0"/>
              <a:cs typeface="Arial" panose="020B0604020202020204" pitchFamily="34" charset="0"/>
            </a:endParaRPr>
          </a:p>
          <a:p>
            <a:pPr>
              <a:spcBef>
                <a:spcPts val="15"/>
              </a:spcBef>
            </a:pPr>
            <a:endParaRPr sz="1000" dirty="0">
              <a:latin typeface="Arial" panose="020B0604020202020204" pitchFamily="34" charset="0"/>
              <a:cs typeface="Arial" panose="020B0604020202020204" pitchFamily="34" charset="0"/>
            </a:endParaRPr>
          </a:p>
          <a:p>
            <a:pPr marL="9525"/>
            <a:r>
              <a:rPr sz="1000" spc="-4" dirty="0">
                <a:latin typeface="Arial" panose="020B0604020202020204" pitchFamily="34" charset="0"/>
                <a:cs typeface="Arial" panose="020B0604020202020204" pitchFamily="34" charset="0"/>
              </a:rPr>
              <a:t>Not just frustrating – Expensive for both</a:t>
            </a:r>
            <a:r>
              <a:rPr sz="1000" spc="53"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parties!!</a:t>
            </a:r>
            <a:endParaRPr sz="1000" dirty="0">
              <a:latin typeface="Arial" panose="020B0604020202020204" pitchFamily="34" charset="0"/>
              <a:cs typeface="Arial" panose="020B0604020202020204" pitchFamily="34" charset="0"/>
            </a:endParaRPr>
          </a:p>
        </p:txBody>
      </p:sp>
      <p:sp>
        <p:nvSpPr>
          <p:cNvPr id="10" name="Titel 39">
            <a:extLst>
              <a:ext uri="{FF2B5EF4-FFF2-40B4-BE49-F238E27FC236}">
                <a16:creationId xmlns:a16="http://schemas.microsoft.com/office/drawing/2014/main" id="{30CD557D-DDE0-4577-861F-0F59A983583E}"/>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Introduction to Coupa</a:t>
            </a:r>
          </a:p>
          <a:p>
            <a:r>
              <a:rPr lang="de-DE" sz="1800" dirty="0">
                <a:solidFill>
                  <a:srgbClr val="49B8E7"/>
                </a:solidFill>
              </a:rPr>
              <a:t>How will you </a:t>
            </a:r>
            <a:r>
              <a:rPr lang="en-US" sz="1800" dirty="0">
                <a:solidFill>
                  <a:srgbClr val="49B8E7"/>
                </a:solidFill>
              </a:rPr>
              <a:t>benefit</a:t>
            </a:r>
            <a:r>
              <a:rPr lang="de-DE" sz="1800" dirty="0">
                <a:solidFill>
                  <a:srgbClr val="49B8E7"/>
                </a:solidFill>
              </a:rPr>
              <a:t>?</a:t>
            </a:r>
          </a:p>
        </p:txBody>
      </p:sp>
      <p:sp>
        <p:nvSpPr>
          <p:cNvPr id="8" name="object 3">
            <a:extLst>
              <a:ext uri="{FF2B5EF4-FFF2-40B4-BE49-F238E27FC236}">
                <a16:creationId xmlns:a16="http://schemas.microsoft.com/office/drawing/2014/main" id="{FE454EC8-80E0-45AC-B52E-51B4AE304B41}"/>
              </a:ext>
            </a:extLst>
          </p:cNvPr>
          <p:cNvSpPr txBox="1"/>
          <p:nvPr/>
        </p:nvSpPr>
        <p:spPr>
          <a:xfrm>
            <a:off x="4494647" y="1050829"/>
            <a:ext cx="4162656" cy="3320461"/>
          </a:xfrm>
          <a:prstGeom prst="rect">
            <a:avLst/>
          </a:prstGeom>
        </p:spPr>
        <p:txBody>
          <a:bodyPr vert="horz" wrap="square" lIns="0" tIns="75248" rIns="0" bIns="0" rtlCol="0">
            <a:spAutoFit/>
          </a:bodyPr>
          <a:lstStyle/>
          <a:p>
            <a:pPr marL="9525">
              <a:spcBef>
                <a:spcPts val="593"/>
              </a:spcBef>
            </a:pPr>
            <a:r>
              <a:rPr sz="1000" b="1" dirty="0">
                <a:solidFill>
                  <a:srgbClr val="49B8E7"/>
                </a:solidFill>
                <a:latin typeface="Arial" panose="020B0604020202020204" pitchFamily="34" charset="0"/>
                <a:cs typeface="Arial" panose="020B0604020202020204" pitchFamily="34" charset="0"/>
              </a:rPr>
              <a:t>In </a:t>
            </a:r>
            <a:r>
              <a:rPr sz="1000" b="1" spc="-4" dirty="0">
                <a:solidFill>
                  <a:srgbClr val="49B8E7"/>
                </a:solidFill>
                <a:latin typeface="Arial" panose="020B0604020202020204" pitchFamily="34" charset="0"/>
                <a:cs typeface="Arial" panose="020B0604020202020204" pitchFamily="34" charset="0"/>
              </a:rPr>
              <a:t>a </a:t>
            </a:r>
            <a:r>
              <a:rPr sz="1000" b="1" dirty="0">
                <a:solidFill>
                  <a:srgbClr val="49B8E7"/>
                </a:solidFill>
                <a:latin typeface="Arial" panose="020B0604020202020204" pitchFamily="34" charset="0"/>
                <a:cs typeface="Arial" panose="020B0604020202020204" pitchFamily="34" charset="0"/>
              </a:rPr>
              <a:t>nutshell,</a:t>
            </a:r>
            <a:r>
              <a:rPr sz="1000" b="1" spc="-11" dirty="0">
                <a:solidFill>
                  <a:srgbClr val="49B8E7"/>
                </a:solidFill>
                <a:latin typeface="Arial" panose="020B0604020202020204" pitchFamily="34" charset="0"/>
                <a:cs typeface="Arial" panose="020B0604020202020204" pitchFamily="34" charset="0"/>
              </a:rPr>
              <a:t> </a:t>
            </a:r>
            <a:r>
              <a:rPr sz="1000" b="1" dirty="0">
                <a:solidFill>
                  <a:srgbClr val="49B8E7"/>
                </a:solidFill>
                <a:latin typeface="Arial" panose="020B0604020202020204" pitchFamily="34" charset="0"/>
                <a:cs typeface="Arial" panose="020B0604020202020204" pitchFamily="34" charset="0"/>
              </a:rPr>
              <a:t>Coupa:</a:t>
            </a:r>
            <a:endParaRPr sz="1000" dirty="0">
              <a:solidFill>
                <a:srgbClr val="49B8E7"/>
              </a:solidFill>
              <a:latin typeface="Arial" panose="020B0604020202020204" pitchFamily="34" charset="0"/>
              <a:cs typeface="Arial" panose="020B0604020202020204" pitchFamily="34" charset="0"/>
            </a:endParaRPr>
          </a:p>
          <a:p>
            <a:pPr marL="9525">
              <a:spcBef>
                <a:spcPts val="454"/>
              </a:spcBef>
            </a:pPr>
            <a:r>
              <a:rPr sz="1000" spc="-4" dirty="0">
                <a:latin typeface="Arial" panose="020B0604020202020204" pitchFamily="34" charset="0"/>
                <a:cs typeface="Arial" panose="020B0604020202020204" pitchFamily="34" charset="0"/>
              </a:rPr>
              <a:t>Enables Suppliers to create legally compliant electronic invoices in their country of</a:t>
            </a:r>
            <a:r>
              <a:rPr sz="1000" spc="26"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origin</a:t>
            </a:r>
            <a:endParaRPr sz="1000" dirty="0">
              <a:latin typeface="Arial" panose="020B0604020202020204" pitchFamily="34" charset="0"/>
              <a:cs typeface="Arial" panose="020B0604020202020204" pitchFamily="34" charset="0"/>
            </a:endParaRPr>
          </a:p>
          <a:p>
            <a:pPr>
              <a:spcBef>
                <a:spcPts val="38"/>
              </a:spcBef>
            </a:pPr>
            <a:endParaRPr sz="1000" dirty="0">
              <a:latin typeface="Arial" panose="020B0604020202020204" pitchFamily="34" charset="0"/>
              <a:cs typeface="Arial" panose="020B0604020202020204" pitchFamily="34" charset="0"/>
            </a:endParaRPr>
          </a:p>
          <a:p>
            <a:pPr marL="358140" indent="-213836">
              <a:buFont typeface="Wingdings"/>
              <a:buChar char=""/>
              <a:tabLst>
                <a:tab pos="357663" algn="l"/>
                <a:tab pos="358140" algn="l"/>
              </a:tabLst>
            </a:pPr>
            <a:r>
              <a:rPr sz="1000" spc="-4" dirty="0">
                <a:latin typeface="Arial" panose="020B0604020202020204" pitchFamily="34" charset="0"/>
                <a:cs typeface="Arial" panose="020B0604020202020204" pitchFamily="34" charset="0"/>
              </a:rPr>
              <a:t>Coupa reviews and implements invoice under all applicable laws, going far </a:t>
            </a:r>
            <a:r>
              <a:rPr sz="1000" spc="-8" dirty="0">
                <a:latin typeface="Arial" panose="020B0604020202020204" pitchFamily="34" charset="0"/>
                <a:cs typeface="Arial" panose="020B0604020202020204" pitchFamily="34" charset="0"/>
              </a:rPr>
              <a:t>beyond </a:t>
            </a:r>
            <a:r>
              <a:rPr sz="1000" spc="-4" dirty="0">
                <a:latin typeface="Arial" panose="020B0604020202020204" pitchFamily="34" charset="0"/>
                <a:cs typeface="Arial" panose="020B0604020202020204" pitchFamily="34" charset="0"/>
              </a:rPr>
              <a:t>just tax related</a:t>
            </a:r>
            <a:r>
              <a:rPr sz="1000" spc="12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requirements.</a:t>
            </a:r>
            <a:endParaRPr sz="1000" dirty="0">
              <a:latin typeface="Arial" panose="020B0604020202020204" pitchFamily="34" charset="0"/>
              <a:cs typeface="Arial" panose="020B0604020202020204" pitchFamily="34" charset="0"/>
            </a:endParaRPr>
          </a:p>
          <a:p>
            <a:pPr>
              <a:lnSpc>
                <a:spcPct val="100000"/>
              </a:lnSpc>
              <a:buFont typeface="Wingdings"/>
              <a:buChar char=""/>
            </a:pPr>
            <a:endParaRPr sz="1000" dirty="0">
              <a:latin typeface="Arial" panose="020B0604020202020204" pitchFamily="34" charset="0"/>
              <a:cs typeface="Arial" panose="020B0604020202020204" pitchFamily="34" charset="0"/>
            </a:endParaRPr>
          </a:p>
          <a:p>
            <a:pPr>
              <a:spcBef>
                <a:spcPts val="34"/>
              </a:spcBef>
              <a:buFont typeface="Wingdings"/>
              <a:buChar char=""/>
            </a:pPr>
            <a:endParaRPr sz="1000" dirty="0">
              <a:latin typeface="Arial" panose="020B0604020202020204" pitchFamily="34" charset="0"/>
              <a:cs typeface="Arial" panose="020B0604020202020204" pitchFamily="34" charset="0"/>
            </a:endParaRPr>
          </a:p>
          <a:p>
            <a:pPr marL="9525" marR="3810"/>
            <a:r>
              <a:rPr sz="1000" spc="-4" dirty="0">
                <a:latin typeface="Arial" panose="020B0604020202020204" pitchFamily="34" charset="0"/>
                <a:cs typeface="Arial" panose="020B0604020202020204" pitchFamily="34" charset="0"/>
              </a:rPr>
              <a:t>Uses best effort to deliver high quality data, taking structured data directly from the source instead of utilizing other </a:t>
            </a:r>
            <a:r>
              <a:rPr sz="1000" spc="4" dirty="0">
                <a:latin typeface="Arial" panose="020B0604020202020204" pitchFamily="34" charset="0"/>
                <a:cs typeface="Arial" panose="020B0604020202020204" pitchFamily="34" charset="0"/>
              </a:rPr>
              <a:t>sources  </a:t>
            </a:r>
            <a:r>
              <a:rPr sz="1000" spc="-4" dirty="0">
                <a:latin typeface="Arial" panose="020B0604020202020204" pitchFamily="34" charset="0"/>
                <a:cs typeface="Arial" panose="020B0604020202020204" pitchFamily="34" charset="0"/>
              </a:rPr>
              <a:t>(e.g. paper</a:t>
            </a:r>
            <a:r>
              <a:rPr sz="1000" spc="15"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scanning)</a:t>
            </a:r>
            <a:endParaRPr sz="1000" dirty="0">
              <a:latin typeface="Arial" panose="020B0604020202020204" pitchFamily="34" charset="0"/>
              <a:cs typeface="Arial" panose="020B0604020202020204" pitchFamily="34" charset="0"/>
            </a:endParaRPr>
          </a:p>
          <a:p>
            <a:pPr>
              <a:spcBef>
                <a:spcPts val="4"/>
              </a:spcBef>
            </a:pPr>
            <a:endParaRPr sz="1000" dirty="0">
              <a:latin typeface="Arial" panose="020B0604020202020204" pitchFamily="34" charset="0"/>
              <a:cs typeface="Arial" panose="020B0604020202020204" pitchFamily="34" charset="0"/>
            </a:endParaRPr>
          </a:p>
          <a:p>
            <a:pPr marL="400050" indent="-264319">
              <a:buFont typeface="Wingdings"/>
              <a:buChar char=""/>
              <a:tabLst>
                <a:tab pos="400050" algn="l"/>
                <a:tab pos="400526" algn="l"/>
              </a:tabLst>
            </a:pPr>
            <a:r>
              <a:rPr sz="1000" spc="-4" dirty="0">
                <a:latin typeface="Arial" panose="020B0604020202020204" pitchFamily="34" charset="0"/>
                <a:cs typeface="Arial" panose="020B0604020202020204" pitchFamily="34" charset="0"/>
              </a:rPr>
              <a:t>Guaranteed delivery of</a:t>
            </a:r>
            <a:r>
              <a:rPr sz="1000" spc="15"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invoices</a:t>
            </a:r>
            <a:endParaRPr sz="1000" dirty="0">
              <a:latin typeface="Arial" panose="020B0604020202020204" pitchFamily="34" charset="0"/>
              <a:cs typeface="Arial" panose="020B0604020202020204" pitchFamily="34" charset="0"/>
            </a:endParaRPr>
          </a:p>
          <a:p>
            <a:pPr marL="394335" indent="-258604">
              <a:spcBef>
                <a:spcPts val="821"/>
              </a:spcBef>
              <a:buFont typeface="Wingdings"/>
              <a:buChar char=""/>
              <a:tabLst>
                <a:tab pos="394335" algn="l"/>
                <a:tab pos="394811" algn="l"/>
              </a:tabLst>
            </a:pPr>
            <a:r>
              <a:rPr sz="1000" spc="-4" dirty="0">
                <a:latin typeface="Arial" panose="020B0604020202020204" pitchFamily="34" charset="0"/>
                <a:cs typeface="Arial" panose="020B0604020202020204" pitchFamily="34" charset="0"/>
              </a:rPr>
              <a:t>Better visibility and increased straight-through</a:t>
            </a:r>
            <a:r>
              <a:rPr sz="1000" spc="3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processing</a:t>
            </a:r>
            <a:endParaRPr sz="1000" dirty="0">
              <a:latin typeface="Arial" panose="020B0604020202020204" pitchFamily="34" charset="0"/>
              <a:cs typeface="Arial" panose="020B0604020202020204" pitchFamily="34" charset="0"/>
            </a:endParaRPr>
          </a:p>
          <a:p>
            <a:pPr marL="394335" indent="-258604">
              <a:spcBef>
                <a:spcPts val="829"/>
              </a:spcBef>
              <a:buFont typeface="Wingdings"/>
              <a:buChar char=""/>
              <a:tabLst>
                <a:tab pos="394335" algn="l"/>
                <a:tab pos="394811" algn="l"/>
              </a:tabLst>
            </a:pPr>
            <a:r>
              <a:rPr sz="1000" spc="-8" dirty="0">
                <a:latin typeface="Arial" panose="020B0604020202020204" pitchFamily="34" charset="0"/>
                <a:cs typeface="Arial" panose="020B0604020202020204" pitchFamily="34" charset="0"/>
              </a:rPr>
              <a:t>Fewer </a:t>
            </a:r>
            <a:r>
              <a:rPr sz="1000" spc="-4" dirty="0">
                <a:latin typeface="Arial" panose="020B0604020202020204" pitchFamily="34" charset="0"/>
                <a:cs typeface="Arial" panose="020B0604020202020204" pitchFamily="34" charset="0"/>
              </a:rPr>
              <a:t>exceptions, fewer calls/email exchanges, a chance to get paid on</a:t>
            </a:r>
            <a:r>
              <a:rPr sz="1000" spc="75"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time</a:t>
            </a:r>
            <a:endParaRPr sz="1000" dirty="0">
              <a:latin typeface="Arial" panose="020B0604020202020204" pitchFamily="34" charset="0"/>
              <a:cs typeface="Arial" panose="020B0604020202020204" pitchFamily="34" charset="0"/>
            </a:endParaRPr>
          </a:p>
          <a:p>
            <a:pPr marL="394335" indent="-258604">
              <a:spcBef>
                <a:spcPts val="829"/>
              </a:spcBef>
              <a:buFont typeface="Wingdings"/>
              <a:buChar char=""/>
              <a:tabLst>
                <a:tab pos="394335" algn="l"/>
                <a:tab pos="394811" algn="l"/>
              </a:tabLst>
            </a:pPr>
            <a:r>
              <a:rPr sz="1000" spc="-4" dirty="0">
                <a:latin typeface="Arial" panose="020B0604020202020204" pitchFamily="34" charset="0"/>
                <a:cs typeface="Arial" panose="020B0604020202020204" pitchFamily="34" charset="0"/>
              </a:rPr>
              <a:t>Easier audits, better</a:t>
            </a:r>
            <a:r>
              <a:rPr sz="1000" spc="15"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transparency</a:t>
            </a:r>
            <a:endParaRPr sz="1000" dirty="0">
              <a:latin typeface="Arial" panose="020B0604020202020204" pitchFamily="34" charset="0"/>
              <a:cs typeface="Arial" panose="020B0604020202020204" pitchFamily="34" charset="0"/>
            </a:endParaRPr>
          </a:p>
          <a:p>
            <a:pPr marL="394335" indent="-258604">
              <a:spcBef>
                <a:spcPts val="818"/>
              </a:spcBef>
              <a:buFont typeface="Wingdings"/>
              <a:buChar char=""/>
              <a:tabLst>
                <a:tab pos="394335" algn="l"/>
                <a:tab pos="394811" algn="l"/>
              </a:tabLst>
            </a:pPr>
            <a:r>
              <a:rPr sz="1000" spc="-4" dirty="0">
                <a:latin typeface="Arial" panose="020B0604020202020204" pitchFamily="34" charset="0"/>
                <a:cs typeface="Arial" panose="020B0604020202020204" pitchFamily="34" charset="0"/>
              </a:rPr>
              <a:t>Coupa invoice channels are clearly defined </a:t>
            </a:r>
            <a:r>
              <a:rPr sz="1000" dirty="0">
                <a:latin typeface="Arial" panose="020B0604020202020204" pitchFamily="34" charset="0"/>
                <a:cs typeface="Arial" panose="020B0604020202020204" pitchFamily="34" charset="0"/>
              </a:rPr>
              <a:t>so </a:t>
            </a:r>
            <a:r>
              <a:rPr sz="1000" spc="-4" dirty="0">
                <a:latin typeface="Arial" panose="020B0604020202020204" pitchFamily="34" charset="0"/>
                <a:cs typeface="Arial" panose="020B0604020202020204" pitchFamily="34" charset="0"/>
              </a:rPr>
              <a:t>everyone </a:t>
            </a:r>
            <a:r>
              <a:rPr sz="1000" spc="-8" dirty="0">
                <a:latin typeface="Arial" panose="020B0604020202020204" pitchFamily="34" charset="0"/>
                <a:cs typeface="Arial" panose="020B0604020202020204" pitchFamily="34" charset="0"/>
              </a:rPr>
              <a:t>knows </a:t>
            </a:r>
            <a:r>
              <a:rPr sz="1000" spc="-4" dirty="0">
                <a:latin typeface="Arial" panose="020B0604020202020204" pitchFamily="34" charset="0"/>
                <a:cs typeface="Arial" panose="020B0604020202020204" pitchFamily="34" charset="0"/>
              </a:rPr>
              <a:t>his</a:t>
            </a:r>
            <a:r>
              <a:rPr sz="1000" spc="3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duties</a:t>
            </a:r>
            <a:endParaRPr sz="1000" dirty="0">
              <a:latin typeface="Arial" panose="020B0604020202020204" pitchFamily="34" charset="0"/>
              <a:cs typeface="Arial" panose="020B0604020202020204" pitchFamily="34" charset="0"/>
            </a:endParaRPr>
          </a:p>
        </p:txBody>
      </p:sp>
      <p:grpSp>
        <p:nvGrpSpPr>
          <p:cNvPr id="2" name="Gruppieren 1">
            <a:extLst>
              <a:ext uri="{FF2B5EF4-FFF2-40B4-BE49-F238E27FC236}">
                <a16:creationId xmlns:a16="http://schemas.microsoft.com/office/drawing/2014/main" id="{47C6DED3-272B-44BD-87A6-2A24B1753C4B}"/>
              </a:ext>
            </a:extLst>
          </p:cNvPr>
          <p:cNvGrpSpPr/>
          <p:nvPr/>
        </p:nvGrpSpPr>
        <p:grpSpPr>
          <a:xfrm>
            <a:off x="342977" y="3544662"/>
            <a:ext cx="3838192" cy="273731"/>
            <a:chOff x="394594" y="4328036"/>
            <a:chExt cx="3838192" cy="273731"/>
          </a:xfrm>
        </p:grpSpPr>
        <p:sp>
          <p:nvSpPr>
            <p:cNvPr id="4" name="object 4"/>
            <p:cNvSpPr txBox="1"/>
            <p:nvPr/>
          </p:nvSpPr>
          <p:spPr>
            <a:xfrm>
              <a:off x="394594" y="4392003"/>
              <a:ext cx="311745" cy="147637"/>
            </a:xfrm>
            <a:prstGeom prst="rect">
              <a:avLst/>
            </a:prstGeom>
          </p:spPr>
          <p:txBody>
            <a:bodyPr vert="horz" wrap="square" lIns="0" tIns="9049" rIns="0" bIns="0" rtlCol="0">
              <a:spAutoFit/>
            </a:bodyPr>
            <a:lstStyle/>
            <a:p>
              <a:pPr marL="9525">
                <a:spcBef>
                  <a:spcPts val="71"/>
                </a:spcBef>
              </a:pPr>
              <a:r>
                <a:rPr sz="900" b="1" spc="-4" dirty="0">
                  <a:solidFill>
                    <a:srgbClr val="4CB6EE"/>
                  </a:solidFill>
                  <a:latin typeface="Arial"/>
                  <a:cs typeface="Arial"/>
                </a:rPr>
                <a:t>With</a:t>
              </a:r>
              <a:endParaRPr sz="900" dirty="0">
                <a:solidFill>
                  <a:srgbClr val="4CB6EE"/>
                </a:solidFill>
                <a:latin typeface="Arial"/>
                <a:cs typeface="Arial"/>
              </a:endParaRPr>
            </a:p>
          </p:txBody>
        </p:sp>
        <p:sp>
          <p:nvSpPr>
            <p:cNvPr id="5" name="object 5"/>
            <p:cNvSpPr txBox="1"/>
            <p:nvPr/>
          </p:nvSpPr>
          <p:spPr>
            <a:xfrm>
              <a:off x="1644443" y="4392003"/>
              <a:ext cx="2588343" cy="147637"/>
            </a:xfrm>
            <a:prstGeom prst="rect">
              <a:avLst/>
            </a:prstGeom>
          </p:spPr>
          <p:txBody>
            <a:bodyPr vert="horz" wrap="square" lIns="0" tIns="9049" rIns="0" bIns="0" rtlCol="0">
              <a:spAutoFit/>
            </a:bodyPr>
            <a:lstStyle/>
            <a:p>
              <a:pPr marL="9525">
                <a:spcBef>
                  <a:spcPts val="71"/>
                </a:spcBef>
              </a:pPr>
              <a:r>
                <a:rPr sz="900" b="1" spc="-4" dirty="0">
                  <a:solidFill>
                    <a:srgbClr val="4CB6EE"/>
                  </a:solidFill>
                  <a:latin typeface="Arial"/>
                  <a:cs typeface="Arial"/>
                </a:rPr>
                <a:t>these </a:t>
              </a:r>
              <a:r>
                <a:rPr sz="900" b="1" spc="-8" dirty="0">
                  <a:solidFill>
                    <a:srgbClr val="4CB6EE"/>
                  </a:solidFill>
                  <a:latin typeface="Arial"/>
                  <a:cs typeface="Arial"/>
                </a:rPr>
                <a:t>conversations </a:t>
              </a:r>
              <a:r>
                <a:rPr sz="900" b="1" spc="4" dirty="0">
                  <a:solidFill>
                    <a:srgbClr val="4CB6EE"/>
                  </a:solidFill>
                  <a:latin typeface="Arial"/>
                  <a:cs typeface="Arial"/>
                </a:rPr>
                <a:t>will </a:t>
              </a:r>
              <a:r>
                <a:rPr sz="900" b="1" spc="-4" dirty="0">
                  <a:solidFill>
                    <a:srgbClr val="4CB6EE"/>
                  </a:solidFill>
                  <a:latin typeface="Arial"/>
                  <a:cs typeface="Arial"/>
                </a:rPr>
                <a:t>be a thing of </a:t>
              </a:r>
              <a:r>
                <a:rPr sz="900" b="1" spc="-8" dirty="0">
                  <a:solidFill>
                    <a:srgbClr val="4CB6EE"/>
                  </a:solidFill>
                  <a:latin typeface="Arial"/>
                  <a:cs typeface="Arial"/>
                </a:rPr>
                <a:t>the</a:t>
              </a:r>
              <a:r>
                <a:rPr sz="900" b="1" spc="101" dirty="0">
                  <a:solidFill>
                    <a:srgbClr val="4CB6EE"/>
                  </a:solidFill>
                  <a:latin typeface="Arial"/>
                  <a:cs typeface="Arial"/>
                </a:rPr>
                <a:t> </a:t>
              </a:r>
              <a:r>
                <a:rPr sz="900" b="1" spc="-4" dirty="0">
                  <a:solidFill>
                    <a:srgbClr val="4CB6EE"/>
                  </a:solidFill>
                  <a:latin typeface="Arial"/>
                  <a:cs typeface="Arial"/>
                </a:rPr>
                <a:t>past</a:t>
              </a:r>
              <a:endParaRPr sz="900" dirty="0">
                <a:solidFill>
                  <a:srgbClr val="4CB6EE"/>
                </a:solidFill>
                <a:latin typeface="Arial"/>
                <a:cs typeface="Arial"/>
              </a:endParaRPr>
            </a:p>
          </p:txBody>
        </p:sp>
        <p:sp>
          <p:nvSpPr>
            <p:cNvPr id="9" name="object 14">
              <a:extLst>
                <a:ext uri="{FF2B5EF4-FFF2-40B4-BE49-F238E27FC236}">
                  <a16:creationId xmlns:a16="http://schemas.microsoft.com/office/drawing/2014/main" id="{C2AB85DB-A3FF-49ED-95B2-4546FC430413}"/>
                </a:ext>
              </a:extLst>
            </p:cNvPr>
            <p:cNvSpPr/>
            <p:nvPr/>
          </p:nvSpPr>
          <p:spPr>
            <a:xfrm>
              <a:off x="691591" y="4328036"/>
              <a:ext cx="915982" cy="273731"/>
            </a:xfrm>
            <a:prstGeom prst="rect">
              <a:avLst/>
            </a:prstGeom>
            <a:blipFill>
              <a:blip r:embed="rId2" cstate="print"/>
              <a:stretch>
                <a:fillRect/>
              </a:stretch>
            </a:blipFill>
          </p:spPr>
          <p:txBody>
            <a:bodyPr wrap="square" lIns="0" tIns="0" rIns="0" bIns="0" rtlCol="0"/>
            <a:lstStyle/>
            <a:p>
              <a:endParaRPr sz="70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6000" y="989148"/>
            <a:ext cx="8357776" cy="442750"/>
          </a:xfrm>
          <a:prstGeom prst="rect">
            <a:avLst/>
          </a:prstGeom>
        </p:spPr>
        <p:txBody>
          <a:bodyPr vert="horz" wrap="square" lIns="0" tIns="9525" rIns="0" bIns="0" rtlCol="0">
            <a:spAutoFit/>
          </a:bodyPr>
          <a:lstStyle/>
          <a:p>
            <a:pPr marL="180975" marR="3810" indent="-171450">
              <a:lnSpc>
                <a:spcPct val="150000"/>
              </a:lnSpc>
              <a:spcBef>
                <a:spcPts val="75"/>
              </a:spcBef>
              <a:buClr>
                <a:srgbClr val="49B8E7"/>
              </a:buClr>
              <a:buFont typeface="Wingdings" panose="05000000000000000000" pitchFamily="2" charset="2"/>
              <a:buChar char="§"/>
            </a:pPr>
            <a:r>
              <a:rPr sz="1000" dirty="0">
                <a:latin typeface="Arial" panose="020B0604020202020204" pitchFamily="34" charset="0"/>
                <a:cs typeface="Arial" panose="020B0604020202020204" pitchFamily="34" charset="0"/>
              </a:rPr>
              <a:t>After the </a:t>
            </a:r>
            <a:r>
              <a:rPr sz="1000" spc="-4" dirty="0">
                <a:latin typeface="Arial" panose="020B0604020202020204" pitchFamily="34" charset="0"/>
                <a:cs typeface="Arial" panose="020B0604020202020204" pitchFamily="34" charset="0"/>
              </a:rPr>
              <a:t>invoice </a:t>
            </a:r>
            <a:r>
              <a:rPr sz="1000" dirty="0">
                <a:latin typeface="Arial" panose="020B0604020202020204" pitchFamily="34" charset="0"/>
                <a:cs typeface="Arial" panose="020B0604020202020204" pitchFamily="34" charset="0"/>
              </a:rPr>
              <a:t>is in </a:t>
            </a:r>
            <a:r>
              <a:rPr sz="1000" b="1" spc="-8" dirty="0">
                <a:latin typeface="Arial" panose="020B0604020202020204" pitchFamily="34" charset="0"/>
                <a:cs typeface="Arial" panose="020B0604020202020204" pitchFamily="34" charset="0"/>
              </a:rPr>
              <a:t>Approved </a:t>
            </a:r>
            <a:r>
              <a:rPr sz="1000" dirty="0">
                <a:latin typeface="Arial" panose="020B0604020202020204" pitchFamily="34" charset="0"/>
                <a:cs typeface="Arial" panose="020B0604020202020204" pitchFamily="34" charset="0"/>
              </a:rPr>
              <a:t>status, it </a:t>
            </a:r>
            <a:r>
              <a:rPr sz="1000" spc="-4" dirty="0">
                <a:latin typeface="Arial" panose="020B0604020202020204" pitchFamily="34" charset="0"/>
                <a:cs typeface="Arial" panose="020B0604020202020204" pitchFamily="34" charset="0"/>
              </a:rPr>
              <a:t>will be paid </a:t>
            </a:r>
            <a:r>
              <a:rPr sz="1000" dirty="0">
                <a:latin typeface="Arial" panose="020B0604020202020204" pitchFamily="34" charset="0"/>
                <a:cs typeface="Arial" panose="020B0604020202020204" pitchFamily="34" charset="0"/>
              </a:rPr>
              <a:t>according to the </a:t>
            </a:r>
            <a:r>
              <a:rPr sz="1000" spc="-4" dirty="0">
                <a:latin typeface="Arial" panose="020B0604020202020204" pitchFamily="34" charset="0"/>
                <a:cs typeface="Arial" panose="020B0604020202020204" pitchFamily="34" charset="0"/>
              </a:rPr>
              <a:t>payment </a:t>
            </a:r>
            <a:r>
              <a:rPr sz="1000" dirty="0">
                <a:latin typeface="Arial" panose="020B0604020202020204" pitchFamily="34" charset="0"/>
                <a:cs typeface="Arial" panose="020B0604020202020204" pitchFamily="34" charset="0"/>
              </a:rPr>
              <a:t>terms </a:t>
            </a:r>
            <a:r>
              <a:rPr sz="1000" spc="-4" dirty="0">
                <a:latin typeface="Arial" panose="020B0604020202020204" pitchFamily="34" charset="0"/>
                <a:cs typeface="Arial" panose="020B0604020202020204" pitchFamily="34" charset="0"/>
              </a:rPr>
              <a:t>and payment</a:t>
            </a:r>
            <a:r>
              <a:rPr lang="de-DE" sz="1000" spc="-4"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schedule</a:t>
            </a:r>
            <a:r>
              <a:rPr lang="de-DE" sz="100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contractually agreed upon between </a:t>
            </a:r>
            <a:r>
              <a:rPr lang="de-DE" sz="1000" spc="-11" dirty="0">
                <a:latin typeface="Arial" panose="020B0604020202020204" pitchFamily="34" charset="0"/>
                <a:cs typeface="Arial" panose="020B0604020202020204" pitchFamily="34" charset="0"/>
              </a:rPr>
              <a:t>Munich Re</a:t>
            </a:r>
            <a:r>
              <a:rPr sz="1000" spc="-11"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and </a:t>
            </a:r>
            <a:r>
              <a:rPr sz="1000" dirty="0">
                <a:latin typeface="Arial" panose="020B0604020202020204" pitchFamily="34" charset="0"/>
                <a:cs typeface="Arial" panose="020B0604020202020204" pitchFamily="34" charset="0"/>
              </a:rPr>
              <a:t>the </a:t>
            </a:r>
            <a:r>
              <a:rPr sz="1000" spc="-8" dirty="0">
                <a:latin typeface="Arial" panose="020B0604020202020204" pitchFamily="34" charset="0"/>
                <a:cs typeface="Arial" panose="020B0604020202020204" pitchFamily="34" charset="0"/>
              </a:rPr>
              <a:t>supplier.</a:t>
            </a:r>
            <a:endParaRPr sz="1000" dirty="0">
              <a:latin typeface="Arial" panose="020B0604020202020204" pitchFamily="34" charset="0"/>
              <a:cs typeface="Arial" panose="020B0604020202020204" pitchFamily="34" charset="0"/>
            </a:endParaRPr>
          </a:p>
        </p:txBody>
      </p:sp>
      <p:sp>
        <p:nvSpPr>
          <p:cNvPr id="10" name="object 10"/>
          <p:cNvSpPr/>
          <p:nvPr/>
        </p:nvSpPr>
        <p:spPr>
          <a:xfrm>
            <a:off x="2879646" y="2767261"/>
            <a:ext cx="807244" cy="88106"/>
          </a:xfrm>
          <a:custGeom>
            <a:avLst/>
            <a:gdLst/>
            <a:ahLst/>
            <a:cxnLst/>
            <a:rect l="l" t="t" r="r" b="b"/>
            <a:pathLst>
              <a:path w="1076325" h="117475">
                <a:moveTo>
                  <a:pt x="0" y="0"/>
                </a:moveTo>
                <a:lnTo>
                  <a:pt x="1075943" y="0"/>
                </a:lnTo>
                <a:lnTo>
                  <a:pt x="1075943" y="117348"/>
                </a:lnTo>
                <a:lnTo>
                  <a:pt x="0" y="117348"/>
                </a:lnTo>
                <a:lnTo>
                  <a:pt x="0" y="0"/>
                </a:lnTo>
                <a:close/>
              </a:path>
            </a:pathLst>
          </a:custGeom>
          <a:solidFill>
            <a:srgbClr val="FFFFFF"/>
          </a:solidFill>
        </p:spPr>
        <p:txBody>
          <a:bodyPr wrap="square" lIns="0" tIns="0" rIns="0" bIns="0" rtlCol="0"/>
          <a:lstStyle/>
          <a:p>
            <a:endParaRPr sz="1013"/>
          </a:p>
        </p:txBody>
      </p:sp>
      <p:sp>
        <p:nvSpPr>
          <p:cNvPr id="11" name="object 11"/>
          <p:cNvSpPr/>
          <p:nvPr/>
        </p:nvSpPr>
        <p:spPr>
          <a:xfrm>
            <a:off x="1978994" y="2538109"/>
            <a:ext cx="439741" cy="72356"/>
          </a:xfrm>
          <a:custGeom>
            <a:avLst/>
            <a:gdLst/>
            <a:ahLst/>
            <a:cxnLst/>
            <a:rect l="l" t="t" r="r" b="b"/>
            <a:pathLst>
              <a:path w="615950" h="117475">
                <a:moveTo>
                  <a:pt x="0" y="0"/>
                </a:moveTo>
                <a:lnTo>
                  <a:pt x="615696" y="0"/>
                </a:lnTo>
                <a:lnTo>
                  <a:pt x="615696" y="117348"/>
                </a:lnTo>
                <a:lnTo>
                  <a:pt x="0" y="117348"/>
                </a:lnTo>
                <a:lnTo>
                  <a:pt x="0" y="0"/>
                </a:lnTo>
                <a:close/>
              </a:path>
            </a:pathLst>
          </a:custGeom>
          <a:solidFill>
            <a:srgbClr val="FFFFFF"/>
          </a:solidFill>
        </p:spPr>
        <p:txBody>
          <a:bodyPr wrap="square" lIns="0" tIns="0" rIns="0" bIns="0" rtlCol="0"/>
          <a:lstStyle/>
          <a:p>
            <a:endParaRPr sz="1013"/>
          </a:p>
        </p:txBody>
      </p:sp>
      <p:sp>
        <p:nvSpPr>
          <p:cNvPr id="12" name="object 12"/>
          <p:cNvSpPr/>
          <p:nvPr/>
        </p:nvSpPr>
        <p:spPr>
          <a:xfrm>
            <a:off x="5380102" y="2602498"/>
            <a:ext cx="488156" cy="88106"/>
          </a:xfrm>
          <a:custGeom>
            <a:avLst/>
            <a:gdLst/>
            <a:ahLst/>
            <a:cxnLst/>
            <a:rect l="l" t="t" r="r" b="b"/>
            <a:pathLst>
              <a:path w="650875" h="117475">
                <a:moveTo>
                  <a:pt x="0" y="0"/>
                </a:moveTo>
                <a:lnTo>
                  <a:pt x="650748" y="0"/>
                </a:lnTo>
                <a:lnTo>
                  <a:pt x="650748" y="117348"/>
                </a:lnTo>
                <a:lnTo>
                  <a:pt x="0" y="117348"/>
                </a:lnTo>
                <a:lnTo>
                  <a:pt x="0" y="0"/>
                </a:lnTo>
                <a:close/>
              </a:path>
            </a:pathLst>
          </a:custGeom>
          <a:solidFill>
            <a:srgbClr val="FFFFFF"/>
          </a:solidFill>
        </p:spPr>
        <p:txBody>
          <a:bodyPr wrap="square" lIns="0" tIns="0" rIns="0" bIns="0" rtlCol="0"/>
          <a:lstStyle/>
          <a:p>
            <a:endParaRPr sz="1013"/>
          </a:p>
        </p:txBody>
      </p:sp>
      <p:sp>
        <p:nvSpPr>
          <p:cNvPr id="13" name="object 13"/>
          <p:cNvSpPr/>
          <p:nvPr/>
        </p:nvSpPr>
        <p:spPr>
          <a:xfrm>
            <a:off x="4119372" y="2675651"/>
            <a:ext cx="512445" cy="88106"/>
          </a:xfrm>
          <a:custGeom>
            <a:avLst/>
            <a:gdLst/>
            <a:ahLst/>
            <a:cxnLst/>
            <a:rect l="l" t="t" r="r" b="b"/>
            <a:pathLst>
              <a:path w="683260" h="117475">
                <a:moveTo>
                  <a:pt x="0" y="0"/>
                </a:moveTo>
                <a:lnTo>
                  <a:pt x="682751" y="0"/>
                </a:lnTo>
                <a:lnTo>
                  <a:pt x="682751" y="117348"/>
                </a:lnTo>
                <a:lnTo>
                  <a:pt x="0" y="117348"/>
                </a:lnTo>
                <a:lnTo>
                  <a:pt x="0" y="0"/>
                </a:lnTo>
                <a:close/>
              </a:path>
            </a:pathLst>
          </a:custGeom>
          <a:solidFill>
            <a:srgbClr val="FFFFFF"/>
          </a:solidFill>
        </p:spPr>
        <p:txBody>
          <a:bodyPr wrap="square" lIns="0" tIns="0" rIns="0" bIns="0" rtlCol="0"/>
          <a:lstStyle/>
          <a:p>
            <a:endParaRPr sz="1013"/>
          </a:p>
        </p:txBody>
      </p:sp>
      <p:sp>
        <p:nvSpPr>
          <p:cNvPr id="16" name="Titel 39">
            <a:extLst>
              <a:ext uri="{FF2B5EF4-FFF2-40B4-BE49-F238E27FC236}">
                <a16:creationId xmlns:a16="http://schemas.microsoft.com/office/drawing/2014/main" id="{06505D17-DF3C-4804-BE41-319C86D552A7}"/>
              </a:ext>
            </a:extLst>
          </p:cNvPr>
          <p:cNvSpPr txBox="1">
            <a:spLocks/>
          </p:cNvSpPr>
          <p:nvPr/>
        </p:nvSpPr>
        <p:spPr>
          <a:xfrm>
            <a:off x="306000" y="320488"/>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de-DE" sz="1800" dirty="0">
                <a:solidFill>
                  <a:srgbClr val="49B8E7"/>
                </a:solidFill>
              </a:rPr>
              <a:t>CSP Orders – Creating an invoice</a:t>
            </a:r>
          </a:p>
        </p:txBody>
      </p:sp>
      <p:sp>
        <p:nvSpPr>
          <p:cNvPr id="7" name="Foliennummernplatzhalter 6">
            <a:extLst>
              <a:ext uri="{FF2B5EF4-FFF2-40B4-BE49-F238E27FC236}">
                <a16:creationId xmlns:a16="http://schemas.microsoft.com/office/drawing/2014/main" id="{3F06D247-2A99-4BDF-B655-9ADFA11AFFB1}"/>
              </a:ext>
            </a:extLst>
          </p:cNvPr>
          <p:cNvSpPr>
            <a:spLocks noGrp="1"/>
          </p:cNvSpPr>
          <p:nvPr>
            <p:ph type="sldNum" sz="quarter" idx="12"/>
          </p:nvPr>
        </p:nvSpPr>
        <p:spPr/>
        <p:txBody>
          <a:bodyPr/>
          <a:lstStyle/>
          <a:p>
            <a:fld id="{D56DB8AA-803C-49D2-90AA-1140CE72DCD7}" type="slidenum">
              <a:rPr lang="de-DE" smtClean="0"/>
              <a:pPr/>
              <a:t>60</a:t>
            </a:fld>
            <a:endParaRPr lang="de-DE" dirty="0"/>
          </a:p>
        </p:txBody>
      </p:sp>
      <p:sp>
        <p:nvSpPr>
          <p:cNvPr id="14" name="object 10">
            <a:extLst>
              <a:ext uri="{FF2B5EF4-FFF2-40B4-BE49-F238E27FC236}">
                <a16:creationId xmlns:a16="http://schemas.microsoft.com/office/drawing/2014/main" id="{0CA26F3D-64B2-4A2C-9470-BBB59C4751D1}"/>
              </a:ext>
            </a:extLst>
          </p:cNvPr>
          <p:cNvSpPr/>
          <p:nvPr/>
        </p:nvSpPr>
        <p:spPr>
          <a:xfrm>
            <a:off x="1921753" y="1604903"/>
            <a:ext cx="807244" cy="215597"/>
          </a:xfrm>
          <a:custGeom>
            <a:avLst/>
            <a:gdLst/>
            <a:ahLst/>
            <a:cxnLst/>
            <a:rect l="l" t="t" r="r" b="b"/>
            <a:pathLst>
              <a:path w="1076325" h="117475">
                <a:moveTo>
                  <a:pt x="0" y="0"/>
                </a:moveTo>
                <a:lnTo>
                  <a:pt x="1075943" y="0"/>
                </a:lnTo>
                <a:lnTo>
                  <a:pt x="1075943" y="117348"/>
                </a:lnTo>
                <a:lnTo>
                  <a:pt x="0" y="117348"/>
                </a:lnTo>
                <a:lnTo>
                  <a:pt x="0" y="0"/>
                </a:lnTo>
                <a:close/>
              </a:path>
            </a:pathLst>
          </a:custGeom>
          <a:solidFill>
            <a:srgbClr val="FFFFFF"/>
          </a:solidFill>
        </p:spPr>
        <p:txBody>
          <a:bodyPr wrap="square" lIns="0" tIns="0" rIns="0" bIns="0" rtlCol="0"/>
          <a:lstStyle/>
          <a:p>
            <a:endParaRPr sz="1013"/>
          </a:p>
        </p:txBody>
      </p:sp>
      <p:sp>
        <p:nvSpPr>
          <p:cNvPr id="15" name="object 10">
            <a:extLst>
              <a:ext uri="{FF2B5EF4-FFF2-40B4-BE49-F238E27FC236}">
                <a16:creationId xmlns:a16="http://schemas.microsoft.com/office/drawing/2014/main" id="{1585A5FC-7F51-47AD-9DB5-BD3141F6AC4D}"/>
              </a:ext>
            </a:extLst>
          </p:cNvPr>
          <p:cNvSpPr/>
          <p:nvPr/>
        </p:nvSpPr>
        <p:spPr>
          <a:xfrm>
            <a:off x="6572411" y="1604903"/>
            <a:ext cx="807244" cy="215597"/>
          </a:xfrm>
          <a:custGeom>
            <a:avLst/>
            <a:gdLst/>
            <a:ahLst/>
            <a:cxnLst/>
            <a:rect l="l" t="t" r="r" b="b"/>
            <a:pathLst>
              <a:path w="1076325" h="117475">
                <a:moveTo>
                  <a:pt x="0" y="0"/>
                </a:moveTo>
                <a:lnTo>
                  <a:pt x="1075943" y="0"/>
                </a:lnTo>
                <a:lnTo>
                  <a:pt x="1075943" y="117348"/>
                </a:lnTo>
                <a:lnTo>
                  <a:pt x="0" y="117348"/>
                </a:lnTo>
                <a:lnTo>
                  <a:pt x="0" y="0"/>
                </a:lnTo>
                <a:close/>
              </a:path>
            </a:pathLst>
          </a:custGeom>
          <a:solidFill>
            <a:srgbClr val="FFFFFF"/>
          </a:solidFill>
        </p:spPr>
        <p:txBody>
          <a:bodyPr wrap="square" lIns="0" tIns="0" rIns="0" bIns="0" rtlCol="0"/>
          <a:lstStyle/>
          <a:p>
            <a:endParaRPr sz="1013"/>
          </a:p>
        </p:txBody>
      </p:sp>
      <p:pic>
        <p:nvPicPr>
          <p:cNvPr id="8" name="Grafik 7">
            <a:extLst>
              <a:ext uri="{FF2B5EF4-FFF2-40B4-BE49-F238E27FC236}">
                <a16:creationId xmlns:a16="http://schemas.microsoft.com/office/drawing/2014/main" id="{56B374A8-9F7A-4FB5-BCDB-0D36B239B245}"/>
              </a:ext>
            </a:extLst>
          </p:cNvPr>
          <p:cNvPicPr>
            <a:picLocks noChangeAspect="1"/>
          </p:cNvPicPr>
          <p:nvPr/>
        </p:nvPicPr>
        <p:blipFill>
          <a:blip r:embed="rId2"/>
          <a:stretch>
            <a:fillRect/>
          </a:stretch>
        </p:blipFill>
        <p:spPr>
          <a:xfrm>
            <a:off x="1616913" y="1786013"/>
            <a:ext cx="5293831" cy="22263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6000" y="1118602"/>
            <a:ext cx="7614414" cy="1564211"/>
          </a:xfrm>
          <a:prstGeom prst="rect">
            <a:avLst/>
          </a:prstGeom>
        </p:spPr>
        <p:txBody>
          <a:bodyPr vert="horz" wrap="square" lIns="0" tIns="50483" rIns="0" bIns="0" rtlCol="0">
            <a:spAutoFit/>
          </a:bodyPr>
          <a:lstStyle/>
          <a:p>
            <a:pPr marL="180975" indent="-171450">
              <a:spcBef>
                <a:spcPts val="398"/>
              </a:spcBef>
              <a:buClr>
                <a:srgbClr val="49B8E7"/>
              </a:buClr>
              <a:buFont typeface="Wingdings" panose="05000000000000000000" pitchFamily="2" charset="2"/>
              <a:buChar char="§"/>
              <a:tabLst>
                <a:tab pos="180499" algn="l"/>
                <a:tab pos="180975" algn="l"/>
              </a:tabLst>
            </a:pPr>
            <a:r>
              <a:rPr sz="1000" spc="-4" dirty="0">
                <a:latin typeface="Arial" panose="020B0604020202020204" pitchFamily="34" charset="0"/>
                <a:cs typeface="Arial" panose="020B0604020202020204" pitchFamily="34" charset="0"/>
              </a:rPr>
              <a:t>There are several </a:t>
            </a:r>
            <a:r>
              <a:rPr sz="1000" spc="-8" dirty="0">
                <a:latin typeface="Arial" panose="020B0604020202020204" pitchFamily="34" charset="0"/>
                <a:cs typeface="Arial" panose="020B0604020202020204" pitchFamily="34" charset="0"/>
              </a:rPr>
              <a:t>reason </a:t>
            </a:r>
            <a:r>
              <a:rPr sz="1000" spc="-4" dirty="0">
                <a:latin typeface="Arial" panose="020B0604020202020204" pitchFamily="34" charset="0"/>
                <a:cs typeface="Arial" panose="020B0604020202020204" pitchFamily="34" charset="0"/>
              </a:rPr>
              <a:t>an invoice can be</a:t>
            </a:r>
            <a:r>
              <a:rPr sz="1000" spc="53"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disputed:</a:t>
            </a:r>
            <a:endParaRPr sz="1000" dirty="0">
              <a:latin typeface="Arial" panose="020B0604020202020204" pitchFamily="34" charset="0"/>
              <a:cs typeface="Arial" panose="020B0604020202020204" pitchFamily="34" charset="0"/>
            </a:endParaRPr>
          </a:p>
          <a:p>
            <a:pPr marL="523875" lvl="1" indent="-171450">
              <a:spcBef>
                <a:spcPts val="255"/>
              </a:spcBef>
              <a:buClr>
                <a:srgbClr val="49B8E7"/>
              </a:buClr>
              <a:buFont typeface="Symbol" panose="05050102010706020507" pitchFamily="18" charset="2"/>
              <a:buChar char="-"/>
              <a:tabLst>
                <a:tab pos="523399" algn="l"/>
                <a:tab pos="523875" algn="l"/>
              </a:tabLst>
            </a:pPr>
            <a:r>
              <a:rPr sz="1000" dirty="0">
                <a:latin typeface="Arial" panose="020B0604020202020204" pitchFamily="34" charset="0"/>
                <a:cs typeface="Arial" panose="020B0604020202020204" pitchFamily="34" charset="0"/>
              </a:rPr>
              <a:t>An </a:t>
            </a:r>
            <a:r>
              <a:rPr sz="1000" spc="-4" dirty="0">
                <a:latin typeface="Arial" panose="020B0604020202020204" pitchFamily="34" charset="0"/>
                <a:cs typeface="Arial" panose="020B0604020202020204" pitchFamily="34" charset="0"/>
              </a:rPr>
              <a:t>automated </a:t>
            </a:r>
            <a:r>
              <a:rPr sz="1000" dirty="0">
                <a:latin typeface="Arial" panose="020B0604020202020204" pitchFamily="34" charset="0"/>
                <a:cs typeface="Arial" panose="020B0604020202020204" pitchFamily="34" charset="0"/>
              </a:rPr>
              <a:t>dispute </a:t>
            </a:r>
            <a:r>
              <a:rPr sz="1000" spc="-8" dirty="0">
                <a:latin typeface="Arial" panose="020B0604020202020204" pitchFamily="34" charset="0"/>
                <a:cs typeface="Arial" panose="020B0604020202020204" pitchFamily="34" charset="0"/>
              </a:rPr>
              <a:t>will </a:t>
            </a:r>
            <a:r>
              <a:rPr sz="1000" spc="-4" dirty="0">
                <a:latin typeface="Arial" panose="020B0604020202020204" pitchFamily="34" charset="0"/>
                <a:cs typeface="Arial" panose="020B0604020202020204" pitchFamily="34" charset="0"/>
              </a:rPr>
              <a:t>happen immediately </a:t>
            </a:r>
            <a:r>
              <a:rPr sz="1000" dirty="0">
                <a:latin typeface="Arial" panose="020B0604020202020204" pitchFamily="34" charset="0"/>
                <a:cs typeface="Arial" panose="020B0604020202020204" pitchFamily="34" charset="0"/>
              </a:rPr>
              <a:t>after the </a:t>
            </a:r>
            <a:r>
              <a:rPr sz="1000" spc="-4" dirty="0">
                <a:latin typeface="Arial" panose="020B0604020202020204" pitchFamily="34" charset="0"/>
                <a:cs typeface="Arial" panose="020B0604020202020204" pitchFamily="34" charset="0"/>
              </a:rPr>
              <a:t>invoice is</a:t>
            </a:r>
            <a:r>
              <a:rPr sz="1000" spc="-116"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submitted.</a:t>
            </a:r>
            <a:endParaRPr sz="1000" dirty="0">
              <a:latin typeface="Arial" panose="020B0604020202020204" pitchFamily="34" charset="0"/>
              <a:cs typeface="Arial" panose="020B0604020202020204" pitchFamily="34" charset="0"/>
            </a:endParaRPr>
          </a:p>
          <a:p>
            <a:pPr marL="523399" marR="3810" lvl="1" indent="-171450">
              <a:lnSpc>
                <a:spcPts val="1133"/>
              </a:lnSpc>
              <a:spcBef>
                <a:spcPts val="394"/>
              </a:spcBef>
              <a:buClr>
                <a:srgbClr val="49B8E7"/>
              </a:buClr>
              <a:buFont typeface="Symbol" panose="05050102010706020507" pitchFamily="18" charset="2"/>
              <a:buChar char="-"/>
              <a:tabLst>
                <a:tab pos="523399" algn="l"/>
                <a:tab pos="523875" algn="l"/>
              </a:tabLst>
            </a:pPr>
            <a:r>
              <a:rPr sz="1000" spc="-4" dirty="0">
                <a:latin typeface="Arial" panose="020B0604020202020204" pitchFamily="34" charset="0"/>
                <a:cs typeface="Arial" panose="020B0604020202020204" pitchFamily="34" charset="0"/>
              </a:rPr>
              <a:t>The invoice </a:t>
            </a:r>
            <a:r>
              <a:rPr sz="1000" spc="-8" dirty="0">
                <a:latin typeface="Arial" panose="020B0604020202020204" pitchFamily="34" charset="0"/>
                <a:cs typeface="Arial" panose="020B0604020202020204" pitchFamily="34" charset="0"/>
              </a:rPr>
              <a:t>does </a:t>
            </a:r>
            <a:r>
              <a:rPr sz="1000" spc="-4" dirty="0">
                <a:latin typeface="Arial" panose="020B0604020202020204" pitchFamily="34" charset="0"/>
                <a:cs typeface="Arial" panose="020B0604020202020204" pitchFamily="34" charset="0"/>
              </a:rPr>
              <a:t>not </a:t>
            </a:r>
            <a:r>
              <a:rPr sz="1000" spc="-8" dirty="0">
                <a:latin typeface="Arial" panose="020B0604020202020204" pitchFamily="34" charset="0"/>
                <a:cs typeface="Arial" panose="020B0604020202020204" pitchFamily="34" charset="0"/>
              </a:rPr>
              <a:t>match what is </a:t>
            </a:r>
            <a:r>
              <a:rPr sz="1000" spc="-4" dirty="0">
                <a:latin typeface="Arial" panose="020B0604020202020204" pitchFamily="34" charset="0"/>
                <a:cs typeface="Arial" panose="020B0604020202020204" pitchFamily="34" charset="0"/>
              </a:rPr>
              <a:t>on the PO. </a:t>
            </a:r>
            <a:r>
              <a:rPr sz="1000" spc="-8" dirty="0">
                <a:latin typeface="Arial" panose="020B0604020202020204" pitchFamily="34" charset="0"/>
                <a:cs typeface="Arial" panose="020B0604020202020204" pitchFamily="34" charset="0"/>
              </a:rPr>
              <a:t>This </a:t>
            </a:r>
            <a:r>
              <a:rPr sz="1000" spc="-4" dirty="0">
                <a:latin typeface="Arial" panose="020B0604020202020204" pitchFamily="34" charset="0"/>
                <a:cs typeface="Arial" panose="020B0604020202020204" pitchFamily="34" charset="0"/>
              </a:rPr>
              <a:t>could be </a:t>
            </a:r>
            <a:r>
              <a:rPr sz="1000" dirty="0">
                <a:latin typeface="Arial" panose="020B0604020202020204" pitchFamily="34" charset="0"/>
                <a:cs typeface="Arial" panose="020B0604020202020204" pitchFamily="34" charset="0"/>
              </a:rPr>
              <a:t>a </a:t>
            </a:r>
            <a:r>
              <a:rPr sz="1000" spc="-4" dirty="0">
                <a:latin typeface="Arial" panose="020B0604020202020204" pitchFamily="34" charset="0"/>
                <a:cs typeface="Arial" panose="020B0604020202020204" pitchFamily="34" charset="0"/>
              </a:rPr>
              <a:t>part </a:t>
            </a:r>
            <a:r>
              <a:rPr sz="1000" spc="-8" dirty="0">
                <a:latin typeface="Arial" panose="020B0604020202020204" pitchFamily="34" charset="0"/>
                <a:cs typeface="Arial" panose="020B0604020202020204" pitchFamily="34" charset="0"/>
              </a:rPr>
              <a:t>number </a:t>
            </a:r>
            <a:r>
              <a:rPr sz="1000" spc="-4" dirty="0">
                <a:latin typeface="Arial" panose="020B0604020202020204" pitchFamily="34" charset="0"/>
                <a:cs typeface="Arial" panose="020B0604020202020204" pitchFamily="34" charset="0"/>
              </a:rPr>
              <a:t>issue, </a:t>
            </a:r>
            <a:r>
              <a:rPr sz="1000" dirty="0">
                <a:latin typeface="Arial" panose="020B0604020202020204" pitchFamily="34" charset="0"/>
                <a:cs typeface="Arial" panose="020B0604020202020204" pitchFamily="34" charset="0"/>
              </a:rPr>
              <a:t>a </a:t>
            </a:r>
            <a:r>
              <a:rPr sz="1000" spc="-4" dirty="0">
                <a:latin typeface="Arial" panose="020B0604020202020204" pitchFamily="34" charset="0"/>
                <a:cs typeface="Arial" panose="020B0604020202020204" pitchFamily="34" charset="0"/>
              </a:rPr>
              <a:t>quantity</a:t>
            </a:r>
            <a:r>
              <a:rPr lang="de-DE" sz="1000" spc="-4"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issue </a:t>
            </a:r>
            <a:r>
              <a:rPr sz="1000" spc="-4" dirty="0">
                <a:latin typeface="Arial" panose="020B0604020202020204" pitchFamily="34" charset="0"/>
                <a:cs typeface="Arial" panose="020B0604020202020204" pitchFamily="34" charset="0"/>
              </a:rPr>
              <a:t>or </a:t>
            </a:r>
            <a:r>
              <a:rPr sz="1000" dirty="0">
                <a:latin typeface="Arial" panose="020B0604020202020204" pitchFamily="34" charset="0"/>
                <a:cs typeface="Arial" panose="020B0604020202020204" pitchFamily="34" charset="0"/>
              </a:rPr>
              <a:t>a price</a:t>
            </a:r>
            <a:r>
              <a:rPr sz="1000" spc="-60"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issue.</a:t>
            </a:r>
          </a:p>
          <a:p>
            <a:pPr marL="523875" lvl="1" indent="-171450">
              <a:spcBef>
                <a:spcPts val="229"/>
              </a:spcBef>
              <a:buClr>
                <a:srgbClr val="49B8E7"/>
              </a:buClr>
              <a:buFont typeface="Symbol" panose="05050102010706020507" pitchFamily="18" charset="2"/>
              <a:buChar char="-"/>
              <a:tabLst>
                <a:tab pos="523399" algn="l"/>
                <a:tab pos="523875" algn="l"/>
              </a:tabLst>
            </a:pPr>
            <a:r>
              <a:rPr sz="1000" dirty="0">
                <a:latin typeface="Arial" panose="020B0604020202020204" pitchFamily="34" charset="0"/>
                <a:cs typeface="Arial" panose="020B0604020202020204" pitchFamily="34" charset="0"/>
              </a:rPr>
              <a:t>A </a:t>
            </a:r>
            <a:r>
              <a:rPr sz="1000" spc="-4" dirty="0">
                <a:latin typeface="Arial" panose="020B0604020202020204" pitchFamily="34" charset="0"/>
                <a:cs typeface="Arial" panose="020B0604020202020204" pitchFamily="34" charset="0"/>
              </a:rPr>
              <a:t>manual </a:t>
            </a:r>
            <a:r>
              <a:rPr sz="1000" dirty="0">
                <a:latin typeface="Arial" panose="020B0604020202020204" pitchFamily="34" charset="0"/>
                <a:cs typeface="Arial" panose="020B0604020202020204" pitchFamily="34" charset="0"/>
              </a:rPr>
              <a:t>dispute </a:t>
            </a:r>
            <a:r>
              <a:rPr sz="1000" spc="-4" dirty="0">
                <a:latin typeface="Arial" panose="020B0604020202020204" pitchFamily="34" charset="0"/>
                <a:cs typeface="Arial" panose="020B0604020202020204" pitchFamily="34" charset="0"/>
              </a:rPr>
              <a:t>done by </a:t>
            </a:r>
            <a:r>
              <a:rPr sz="1000" dirty="0">
                <a:latin typeface="Arial" panose="020B0604020202020204" pitchFamily="34" charset="0"/>
                <a:cs typeface="Arial" panose="020B0604020202020204" pitchFamily="34" charset="0"/>
              </a:rPr>
              <a:t>the PO</a:t>
            </a:r>
            <a:r>
              <a:rPr sz="1000" spc="-150"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Owner/Requestor.</a:t>
            </a:r>
            <a:endParaRPr sz="1000" dirty="0">
              <a:latin typeface="Arial" panose="020B0604020202020204" pitchFamily="34" charset="0"/>
              <a:cs typeface="Arial" panose="020B0604020202020204" pitchFamily="34" charset="0"/>
            </a:endParaRPr>
          </a:p>
          <a:p>
            <a:pPr marL="514350" lvl="1" indent="-171450">
              <a:lnSpc>
                <a:spcPct val="100000"/>
              </a:lnSpc>
              <a:buClr>
                <a:srgbClr val="49B8E7"/>
              </a:buClr>
              <a:buFont typeface="Wingdings" panose="05000000000000000000" pitchFamily="2" charset="2"/>
              <a:buChar char="§"/>
            </a:pPr>
            <a:endParaRPr sz="1000" dirty="0">
              <a:latin typeface="Arial" panose="020B0604020202020204" pitchFamily="34" charset="0"/>
              <a:cs typeface="Arial" panose="020B0604020202020204" pitchFamily="34" charset="0"/>
            </a:endParaRPr>
          </a:p>
          <a:p>
            <a:pPr marL="180975" indent="-171450">
              <a:spcBef>
                <a:spcPts val="840"/>
              </a:spcBef>
              <a:buClr>
                <a:srgbClr val="49B8E7"/>
              </a:buClr>
              <a:buFont typeface="Wingdings" panose="05000000000000000000" pitchFamily="2" charset="2"/>
              <a:buChar char="§"/>
            </a:pPr>
            <a:r>
              <a:rPr sz="1000" spc="-4" dirty="0">
                <a:latin typeface="Arial" panose="020B0604020202020204" pitchFamily="34" charset="0"/>
                <a:cs typeface="Arial" panose="020B0604020202020204" pitchFamily="34" charset="0"/>
              </a:rPr>
              <a:t>How </a:t>
            </a:r>
            <a:r>
              <a:rPr sz="1000" spc="-8" dirty="0">
                <a:latin typeface="Arial" panose="020B0604020202020204" pitchFamily="34" charset="0"/>
                <a:cs typeface="Arial" panose="020B0604020202020204" pitchFamily="34" charset="0"/>
              </a:rPr>
              <a:t>will </a:t>
            </a:r>
            <a:r>
              <a:rPr sz="1000" dirty="0">
                <a:latin typeface="Arial" panose="020B0604020202020204" pitchFamily="34" charset="0"/>
                <a:cs typeface="Arial" panose="020B0604020202020204" pitchFamily="34" charset="0"/>
              </a:rPr>
              <a:t>I know </a:t>
            </a:r>
            <a:r>
              <a:rPr sz="1000" spc="-4" dirty="0">
                <a:latin typeface="Arial" panose="020B0604020202020204" pitchFamily="34" charset="0"/>
                <a:cs typeface="Arial" panose="020B0604020202020204" pitchFamily="34" charset="0"/>
              </a:rPr>
              <a:t>if my invoice is</a:t>
            </a:r>
            <a:r>
              <a:rPr sz="1000" spc="-11"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disputed?</a:t>
            </a:r>
            <a:endParaRPr sz="1000" dirty="0">
              <a:latin typeface="Arial" panose="020B0604020202020204" pitchFamily="34" charset="0"/>
              <a:cs typeface="Arial" panose="020B0604020202020204" pitchFamily="34" charset="0"/>
            </a:endParaRPr>
          </a:p>
          <a:p>
            <a:pPr marL="523399" marR="3810" lvl="1" indent="-171450">
              <a:lnSpc>
                <a:spcPts val="1133"/>
              </a:lnSpc>
              <a:spcBef>
                <a:spcPts val="398"/>
              </a:spcBef>
              <a:buClr>
                <a:srgbClr val="49B8E7"/>
              </a:buClr>
              <a:buFont typeface="Symbol" panose="05050102010706020507" pitchFamily="18" charset="2"/>
              <a:buChar char="-"/>
              <a:tabLst>
                <a:tab pos="523399" algn="l"/>
                <a:tab pos="523875" algn="l"/>
              </a:tabLst>
            </a:pPr>
            <a:r>
              <a:rPr sz="1000" spc="-38" dirty="0">
                <a:latin typeface="Arial" panose="020B0604020202020204" pitchFamily="34" charset="0"/>
                <a:cs typeface="Arial" panose="020B0604020202020204" pitchFamily="34" charset="0"/>
              </a:rPr>
              <a:t>You </a:t>
            </a:r>
            <a:r>
              <a:rPr sz="1000" spc="-4" dirty="0">
                <a:latin typeface="Arial" panose="020B0604020202020204" pitchFamily="34" charset="0"/>
                <a:cs typeface="Arial" panose="020B0604020202020204" pitchFamily="34" charset="0"/>
              </a:rPr>
              <a:t>will receive an e-mail notification with the invoice </a:t>
            </a:r>
            <a:r>
              <a:rPr sz="1000" spc="-8" dirty="0">
                <a:latin typeface="Arial" panose="020B0604020202020204" pitchFamily="34" charset="0"/>
                <a:cs typeface="Arial" panose="020B0604020202020204" pitchFamily="34" charset="0"/>
              </a:rPr>
              <a:t>number </a:t>
            </a:r>
            <a:r>
              <a:rPr sz="1000" spc="-4" dirty="0">
                <a:latin typeface="Arial" panose="020B0604020202020204" pitchFamily="34" charset="0"/>
                <a:cs typeface="Arial" panose="020B0604020202020204" pitchFamily="34" charset="0"/>
              </a:rPr>
              <a:t>and the dispute </a:t>
            </a:r>
            <a:r>
              <a:rPr sz="1000" spc="-8" dirty="0">
                <a:latin typeface="Arial" panose="020B0604020202020204" pitchFamily="34" charset="0"/>
                <a:cs typeface="Arial" panose="020B0604020202020204" pitchFamily="34" charset="0"/>
              </a:rPr>
              <a:t>reason </a:t>
            </a:r>
            <a:r>
              <a:rPr sz="1000" spc="-4" dirty="0">
                <a:latin typeface="Arial" panose="020B0604020202020204" pitchFamily="34" charset="0"/>
                <a:cs typeface="Arial" panose="020B0604020202020204" pitchFamily="34" charset="0"/>
              </a:rPr>
              <a:t>(see</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below).</a:t>
            </a:r>
            <a:endParaRPr sz="1000" dirty="0">
              <a:latin typeface="Arial" panose="020B0604020202020204" pitchFamily="34" charset="0"/>
              <a:cs typeface="Arial" panose="020B0604020202020204" pitchFamily="34" charset="0"/>
            </a:endParaRPr>
          </a:p>
          <a:p>
            <a:pPr marL="523399" marR="4286" lvl="1" indent="-171450">
              <a:lnSpc>
                <a:spcPts val="1133"/>
              </a:lnSpc>
              <a:spcBef>
                <a:spcPts val="379"/>
              </a:spcBef>
              <a:buClr>
                <a:srgbClr val="49B8E7"/>
              </a:buClr>
              <a:buFont typeface="Symbol" panose="05050102010706020507" pitchFamily="18" charset="2"/>
              <a:buChar char="-"/>
              <a:tabLst>
                <a:tab pos="523399" algn="l"/>
                <a:tab pos="523875" algn="l"/>
              </a:tabLst>
            </a:pPr>
            <a:r>
              <a:rPr sz="1000" spc="-4" dirty="0">
                <a:latin typeface="Arial" panose="020B0604020202020204" pitchFamily="34" charset="0"/>
                <a:cs typeface="Arial" panose="020B0604020202020204" pitchFamily="34" charset="0"/>
              </a:rPr>
              <a:t>Any disputed </a:t>
            </a:r>
            <a:r>
              <a:rPr sz="1000" spc="-8" dirty="0">
                <a:latin typeface="Arial" panose="020B0604020202020204" pitchFamily="34" charset="0"/>
                <a:cs typeface="Arial" panose="020B0604020202020204" pitchFamily="34" charset="0"/>
              </a:rPr>
              <a:t>invoices will </a:t>
            </a:r>
            <a:r>
              <a:rPr sz="1000" spc="-4" dirty="0">
                <a:latin typeface="Arial" panose="020B0604020202020204" pitchFamily="34" charset="0"/>
                <a:cs typeface="Arial" panose="020B0604020202020204" pitchFamily="34" charset="0"/>
              </a:rPr>
              <a:t>also show in </a:t>
            </a:r>
            <a:r>
              <a:rPr sz="1000" spc="-8" dirty="0">
                <a:latin typeface="Arial" panose="020B0604020202020204" pitchFamily="34" charset="0"/>
                <a:cs typeface="Arial" panose="020B0604020202020204" pitchFamily="34" charset="0"/>
              </a:rPr>
              <a:t>your </a:t>
            </a:r>
            <a:r>
              <a:rPr sz="1000" spc="-64" dirty="0">
                <a:latin typeface="Arial" panose="020B0604020202020204" pitchFamily="34" charset="0"/>
                <a:cs typeface="Arial" panose="020B0604020202020204" pitchFamily="34" charset="0"/>
              </a:rPr>
              <a:t>To </a:t>
            </a:r>
            <a:r>
              <a:rPr sz="1000" spc="-4" dirty="0">
                <a:latin typeface="Arial" panose="020B0604020202020204" pitchFamily="34" charset="0"/>
                <a:cs typeface="Arial" panose="020B0604020202020204" pitchFamily="34" charset="0"/>
              </a:rPr>
              <a:t>Do and Notifications </a:t>
            </a:r>
            <a:r>
              <a:rPr sz="1000" dirty="0">
                <a:latin typeface="Arial" panose="020B0604020202020204" pitchFamily="34" charset="0"/>
                <a:cs typeface="Arial" panose="020B0604020202020204" pitchFamily="34" charset="0"/>
              </a:rPr>
              <a:t>tab </a:t>
            </a:r>
            <a:r>
              <a:rPr sz="1000" spc="-4" dirty="0">
                <a:latin typeface="Arial" panose="020B0604020202020204" pitchFamily="34" charset="0"/>
                <a:cs typeface="Arial" panose="020B0604020202020204" pitchFamily="34" charset="0"/>
              </a:rPr>
              <a:t>on the Coupa</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Supplier</a:t>
            </a:r>
            <a:r>
              <a:rPr sz="1000" spc="-26"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Portal.</a:t>
            </a:r>
          </a:p>
        </p:txBody>
      </p:sp>
      <p:sp>
        <p:nvSpPr>
          <p:cNvPr id="8" name="object 8"/>
          <p:cNvSpPr/>
          <p:nvPr/>
        </p:nvSpPr>
        <p:spPr>
          <a:xfrm>
            <a:off x="3571875" y="4015359"/>
            <a:ext cx="598170" cy="76676"/>
          </a:xfrm>
          <a:custGeom>
            <a:avLst/>
            <a:gdLst/>
            <a:ahLst/>
            <a:cxnLst/>
            <a:rect l="l" t="t" r="r" b="b"/>
            <a:pathLst>
              <a:path w="797560" h="102235">
                <a:moveTo>
                  <a:pt x="0" y="0"/>
                </a:moveTo>
                <a:lnTo>
                  <a:pt x="797051" y="0"/>
                </a:lnTo>
                <a:lnTo>
                  <a:pt x="797051" y="102107"/>
                </a:lnTo>
                <a:lnTo>
                  <a:pt x="0" y="102107"/>
                </a:lnTo>
                <a:lnTo>
                  <a:pt x="0" y="0"/>
                </a:lnTo>
                <a:close/>
              </a:path>
            </a:pathLst>
          </a:custGeom>
          <a:solidFill>
            <a:srgbClr val="FFFFFF"/>
          </a:solidFill>
        </p:spPr>
        <p:txBody>
          <a:bodyPr wrap="square" lIns="0" tIns="0" rIns="0" bIns="0" rtlCol="0"/>
          <a:lstStyle/>
          <a:p>
            <a:endParaRPr sz="1013"/>
          </a:p>
        </p:txBody>
      </p:sp>
      <p:sp>
        <p:nvSpPr>
          <p:cNvPr id="9" name="Titel 39">
            <a:extLst>
              <a:ext uri="{FF2B5EF4-FFF2-40B4-BE49-F238E27FC236}">
                <a16:creationId xmlns:a16="http://schemas.microsoft.com/office/drawing/2014/main" id="{E04FC3D2-CF82-4015-A1DA-47DAF8CD574A}"/>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en-US" sz="1800" dirty="0">
                <a:solidFill>
                  <a:srgbClr val="49B8E7"/>
                </a:solidFill>
              </a:rPr>
              <a:t>Disputed Invoice</a:t>
            </a:r>
          </a:p>
        </p:txBody>
      </p:sp>
      <p:sp>
        <p:nvSpPr>
          <p:cNvPr id="3" name="Foliennummernplatzhalter 2">
            <a:extLst>
              <a:ext uri="{FF2B5EF4-FFF2-40B4-BE49-F238E27FC236}">
                <a16:creationId xmlns:a16="http://schemas.microsoft.com/office/drawing/2014/main" id="{A59CE133-77D2-49CC-A983-50ACE6F5FEE4}"/>
              </a:ext>
            </a:extLst>
          </p:cNvPr>
          <p:cNvSpPr>
            <a:spLocks noGrp="1"/>
          </p:cNvSpPr>
          <p:nvPr>
            <p:ph type="sldNum" sz="quarter" idx="12"/>
          </p:nvPr>
        </p:nvSpPr>
        <p:spPr/>
        <p:txBody>
          <a:bodyPr/>
          <a:lstStyle/>
          <a:p>
            <a:fld id="{D56DB8AA-803C-49D2-90AA-1140CE72DCD7}" type="slidenum">
              <a:rPr lang="de-DE" smtClean="0"/>
              <a:pPr/>
              <a:t>61</a:t>
            </a:fld>
            <a:endParaRPr lang="de-DE" dirty="0"/>
          </a:p>
        </p:txBody>
      </p:sp>
      <p:pic>
        <p:nvPicPr>
          <p:cNvPr id="4" name="Grafik 3">
            <a:extLst>
              <a:ext uri="{FF2B5EF4-FFF2-40B4-BE49-F238E27FC236}">
                <a16:creationId xmlns:a16="http://schemas.microsoft.com/office/drawing/2014/main" id="{CAA8DE46-5C3A-495C-A4E5-C3B35AB5AEE5}"/>
              </a:ext>
            </a:extLst>
          </p:cNvPr>
          <p:cNvPicPr>
            <a:picLocks noChangeAspect="1"/>
          </p:cNvPicPr>
          <p:nvPr/>
        </p:nvPicPr>
        <p:blipFill>
          <a:blip r:embed="rId2"/>
          <a:stretch>
            <a:fillRect/>
          </a:stretch>
        </p:blipFill>
        <p:spPr>
          <a:xfrm>
            <a:off x="638704" y="2801299"/>
            <a:ext cx="4909816" cy="1839281"/>
          </a:xfrm>
          <a:prstGeom prst="rect">
            <a:avLst/>
          </a:prstGeom>
        </p:spPr>
      </p:pic>
    </p:spTree>
    <p:extLst>
      <p:ext uri="{BB962C8B-B14F-4D97-AF65-F5344CB8AC3E}">
        <p14:creationId xmlns:p14="http://schemas.microsoft.com/office/powerpoint/2010/main" val="1581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5999" y="1127044"/>
            <a:ext cx="7844659" cy="442750"/>
          </a:xfrm>
          <a:prstGeom prst="rect">
            <a:avLst/>
          </a:prstGeom>
        </p:spPr>
        <p:txBody>
          <a:bodyPr vert="horz" wrap="square" lIns="0" tIns="9525" rIns="0" bIns="0" rtlCol="0">
            <a:spAutoFit/>
          </a:bodyPr>
          <a:lstStyle/>
          <a:p>
            <a:pPr marL="180975" marR="3810" indent="-171450">
              <a:lnSpc>
                <a:spcPct val="150000"/>
              </a:lnSpc>
              <a:spcBef>
                <a:spcPts val="75"/>
              </a:spcBef>
              <a:buClr>
                <a:srgbClr val="49B8E7"/>
              </a:buClr>
              <a:buFont typeface="Wingdings" panose="05000000000000000000" pitchFamily="2" charset="2"/>
              <a:buChar char="§"/>
            </a:pPr>
            <a:r>
              <a:rPr sz="1000" spc="-8" dirty="0">
                <a:latin typeface="Arial" panose="020B0604020202020204" pitchFamily="34" charset="0"/>
                <a:cs typeface="Arial" panose="020B0604020202020204" pitchFamily="34" charset="0"/>
              </a:rPr>
              <a:t>First, </a:t>
            </a:r>
            <a:r>
              <a:rPr sz="1000" spc="-4" dirty="0">
                <a:latin typeface="Arial" panose="020B0604020202020204" pitchFamily="34" charset="0"/>
                <a:cs typeface="Arial" panose="020B0604020202020204" pitchFamily="34" charset="0"/>
              </a:rPr>
              <a:t>you’ll need </a:t>
            </a:r>
            <a:r>
              <a:rPr sz="1000" spc="-8" dirty="0">
                <a:latin typeface="Arial" panose="020B0604020202020204" pitchFamily="34" charset="0"/>
                <a:cs typeface="Arial" panose="020B0604020202020204" pitchFamily="34" charset="0"/>
              </a:rPr>
              <a:t>to review </a:t>
            </a:r>
            <a:r>
              <a:rPr sz="1000" spc="-4" dirty="0">
                <a:latin typeface="Arial" panose="020B0604020202020204" pitchFamily="34" charset="0"/>
                <a:cs typeface="Arial" panose="020B0604020202020204" pitchFamily="34" charset="0"/>
              </a:rPr>
              <a:t>the reason </a:t>
            </a:r>
            <a:r>
              <a:rPr sz="1000" spc="-8" dirty="0">
                <a:latin typeface="Arial" panose="020B0604020202020204" pitchFamily="34" charset="0"/>
                <a:cs typeface="Arial" panose="020B0604020202020204" pitchFamily="34" charset="0"/>
              </a:rPr>
              <a:t>for </a:t>
            </a:r>
            <a:r>
              <a:rPr sz="1000" spc="-4" dirty="0">
                <a:latin typeface="Arial" panose="020B0604020202020204" pitchFamily="34" charset="0"/>
                <a:cs typeface="Arial" panose="020B0604020202020204" pitchFamily="34" charset="0"/>
              </a:rPr>
              <a:t>dispute. If </a:t>
            </a:r>
            <a:r>
              <a:rPr sz="1000" spc="-8" dirty="0">
                <a:latin typeface="Arial" panose="020B0604020202020204" pitchFamily="34" charset="0"/>
                <a:cs typeface="Arial" panose="020B0604020202020204" pitchFamily="34" charset="0"/>
              </a:rPr>
              <a:t>there </a:t>
            </a:r>
            <a:r>
              <a:rPr sz="1000" dirty="0">
                <a:latin typeface="Arial" panose="020B0604020202020204" pitchFamily="34" charset="0"/>
                <a:cs typeface="Arial" panose="020B0604020202020204" pitchFamily="34" charset="0"/>
              </a:rPr>
              <a:t>is </a:t>
            </a:r>
            <a:r>
              <a:rPr sz="1000" spc="-4" dirty="0">
                <a:latin typeface="Arial" panose="020B0604020202020204" pitchFamily="34" charset="0"/>
                <a:cs typeface="Arial" panose="020B0604020202020204" pitchFamily="34" charset="0"/>
              </a:rPr>
              <a:t>no reason listed </a:t>
            </a:r>
            <a:r>
              <a:rPr sz="1000" dirty="0">
                <a:latin typeface="Arial" panose="020B0604020202020204" pitchFamily="34" charset="0"/>
                <a:cs typeface="Arial" panose="020B0604020202020204" pitchFamily="34" charset="0"/>
              </a:rPr>
              <a:t>or </a:t>
            </a:r>
            <a:r>
              <a:rPr sz="1000" spc="-4" dirty="0">
                <a:latin typeface="Arial" panose="020B0604020202020204" pitchFamily="34" charset="0"/>
                <a:cs typeface="Arial" panose="020B0604020202020204" pitchFamily="34" charset="0"/>
              </a:rPr>
              <a:t>its unclear what the issue </a:t>
            </a:r>
            <a:r>
              <a:rPr sz="1000" dirty="0">
                <a:latin typeface="Arial" panose="020B0604020202020204" pitchFamily="34" charset="0"/>
                <a:cs typeface="Arial" panose="020B0604020202020204" pitchFamily="34" charset="0"/>
              </a:rPr>
              <a:t>is,</a:t>
            </a:r>
            <a:r>
              <a:rPr lang="de-DE" sz="100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please </a:t>
            </a:r>
            <a:r>
              <a:rPr sz="1000" spc="-8" dirty="0">
                <a:latin typeface="Arial" panose="020B0604020202020204" pitchFamily="34" charset="0"/>
                <a:cs typeface="Arial" panose="020B0604020202020204" pitchFamily="34" charset="0"/>
              </a:rPr>
              <a:t>reach </a:t>
            </a:r>
            <a:r>
              <a:rPr sz="1000" spc="-4" dirty="0">
                <a:latin typeface="Arial" panose="020B0604020202020204" pitchFamily="34" charset="0"/>
                <a:cs typeface="Arial" panose="020B0604020202020204" pitchFamily="34" charset="0"/>
              </a:rPr>
              <a:t>out </a:t>
            </a:r>
            <a:r>
              <a:rPr sz="1000" spc="-8" dirty="0">
                <a:latin typeface="Arial" panose="020B0604020202020204" pitchFamily="34" charset="0"/>
                <a:cs typeface="Arial" panose="020B0604020202020204" pitchFamily="34" charset="0"/>
              </a:rPr>
              <a:t>directly to </a:t>
            </a:r>
            <a:r>
              <a:rPr sz="1000" spc="-4" dirty="0">
                <a:latin typeface="Arial" panose="020B0604020202020204" pitchFamily="34" charset="0"/>
                <a:cs typeface="Arial" panose="020B0604020202020204" pitchFamily="34" charset="0"/>
              </a:rPr>
              <a:t>the PO </a:t>
            </a:r>
            <a:r>
              <a:rPr sz="1000" spc="-8" dirty="0">
                <a:latin typeface="Arial" panose="020B0604020202020204" pitchFamily="34" charset="0"/>
                <a:cs typeface="Arial" panose="020B0604020202020204" pitchFamily="34" charset="0"/>
              </a:rPr>
              <a:t>requestor for</a:t>
            </a:r>
            <a:r>
              <a:rPr sz="1000" spc="49"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details.</a:t>
            </a:r>
            <a:endParaRPr sz="1000" dirty="0">
              <a:latin typeface="Arial" panose="020B0604020202020204" pitchFamily="34" charset="0"/>
              <a:cs typeface="Arial" panose="020B0604020202020204" pitchFamily="34" charset="0"/>
            </a:endParaRPr>
          </a:p>
        </p:txBody>
      </p:sp>
      <p:sp>
        <p:nvSpPr>
          <p:cNvPr id="3" name="object 3"/>
          <p:cNvSpPr txBox="1"/>
          <p:nvPr/>
        </p:nvSpPr>
        <p:spPr>
          <a:xfrm>
            <a:off x="427703" y="2119111"/>
            <a:ext cx="2879025" cy="163987"/>
          </a:xfrm>
          <a:prstGeom prst="rect">
            <a:avLst/>
          </a:prstGeom>
        </p:spPr>
        <p:txBody>
          <a:bodyPr vert="horz" wrap="square" lIns="0" tIns="10001" rIns="0" bIns="0" rtlCol="0">
            <a:spAutoFit/>
          </a:bodyPr>
          <a:lstStyle/>
          <a:p>
            <a:pPr marL="9525">
              <a:spcBef>
                <a:spcPts val="79"/>
              </a:spcBef>
            </a:pPr>
            <a:r>
              <a:rPr sz="1000" spc="-4" dirty="0">
                <a:latin typeface="Arial" panose="020B0604020202020204" pitchFamily="34" charset="0"/>
                <a:cs typeface="Arial" panose="020B0604020202020204" pitchFamily="34" charset="0"/>
              </a:rPr>
              <a:t>Example of what the </a:t>
            </a:r>
            <a:r>
              <a:rPr sz="1000" dirty="0">
                <a:latin typeface="Arial" panose="020B0604020202020204" pitchFamily="34" charset="0"/>
                <a:cs typeface="Arial" panose="020B0604020202020204" pitchFamily="34" charset="0"/>
              </a:rPr>
              <a:t>e-mail </a:t>
            </a:r>
            <a:r>
              <a:rPr sz="1000" spc="-4" dirty="0">
                <a:latin typeface="Arial" panose="020B0604020202020204" pitchFamily="34" charset="0"/>
                <a:cs typeface="Arial" panose="020B0604020202020204" pitchFamily="34" charset="0"/>
              </a:rPr>
              <a:t>notice </a:t>
            </a:r>
            <a:r>
              <a:rPr sz="1000" dirty="0">
                <a:latin typeface="Arial" panose="020B0604020202020204" pitchFamily="34" charset="0"/>
                <a:cs typeface="Arial" panose="020B0604020202020204" pitchFamily="34" charset="0"/>
              </a:rPr>
              <a:t>will </a:t>
            </a:r>
            <a:r>
              <a:rPr sz="1000" spc="-4" dirty="0">
                <a:latin typeface="Arial" panose="020B0604020202020204" pitchFamily="34" charset="0"/>
                <a:cs typeface="Arial" panose="020B0604020202020204" pitchFamily="34" charset="0"/>
              </a:rPr>
              <a:t>look</a:t>
            </a:r>
            <a:r>
              <a:rPr sz="1000" spc="-38"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like:</a:t>
            </a:r>
            <a:endParaRPr sz="1000" dirty="0">
              <a:latin typeface="Arial" panose="020B0604020202020204" pitchFamily="34" charset="0"/>
              <a:cs typeface="Arial" panose="020B0604020202020204" pitchFamily="34" charset="0"/>
            </a:endParaRPr>
          </a:p>
        </p:txBody>
      </p:sp>
      <p:sp>
        <p:nvSpPr>
          <p:cNvPr id="4" name="object 4"/>
          <p:cNvSpPr txBox="1"/>
          <p:nvPr/>
        </p:nvSpPr>
        <p:spPr>
          <a:xfrm>
            <a:off x="427703" y="3611876"/>
            <a:ext cx="3724005" cy="162289"/>
          </a:xfrm>
          <a:prstGeom prst="rect">
            <a:avLst/>
          </a:prstGeom>
        </p:spPr>
        <p:txBody>
          <a:bodyPr vert="horz" wrap="square" lIns="0" tIns="9525" rIns="0" bIns="0" rtlCol="0">
            <a:spAutoFit/>
          </a:bodyPr>
          <a:lstStyle/>
          <a:p>
            <a:pPr marL="9525" marR="3810">
              <a:lnSpc>
                <a:spcPct val="107100"/>
              </a:lnSpc>
              <a:spcBef>
                <a:spcPts val="75"/>
              </a:spcBef>
            </a:pPr>
            <a:r>
              <a:rPr sz="1000" spc="-4" dirty="0">
                <a:latin typeface="Arial" panose="020B0604020202020204" pitchFamily="34" charset="0"/>
                <a:cs typeface="Arial" panose="020B0604020202020204" pitchFamily="34" charset="0"/>
              </a:rPr>
              <a:t>Example of what the disputed </a:t>
            </a:r>
            <a:r>
              <a:rPr sz="1000" spc="-8" dirty="0">
                <a:latin typeface="Arial" panose="020B0604020202020204" pitchFamily="34" charset="0"/>
                <a:cs typeface="Arial" panose="020B0604020202020204" pitchFamily="34" charset="0"/>
              </a:rPr>
              <a:t>invoice </a:t>
            </a:r>
            <a:r>
              <a:rPr sz="1000" dirty="0">
                <a:latin typeface="Arial" panose="020B0604020202020204" pitchFamily="34" charset="0"/>
                <a:cs typeface="Arial" panose="020B0604020202020204" pitchFamily="34" charset="0"/>
              </a:rPr>
              <a:t>will </a:t>
            </a:r>
            <a:r>
              <a:rPr sz="1000" spc="-4" dirty="0">
                <a:latin typeface="Arial" panose="020B0604020202020204" pitchFamily="34" charset="0"/>
                <a:cs typeface="Arial" panose="020B0604020202020204" pitchFamily="34" charset="0"/>
              </a:rPr>
              <a:t>look</a:t>
            </a:r>
            <a:r>
              <a:rPr lang="de-DE" sz="1000" spc="-4" dirty="0">
                <a:latin typeface="Arial" panose="020B0604020202020204" pitchFamily="34" charset="0"/>
                <a:cs typeface="Arial" panose="020B0604020202020204" pitchFamily="34" charset="0"/>
              </a:rPr>
              <a:t> </a:t>
            </a:r>
            <a:r>
              <a:rPr sz="1000" spc="-11" dirty="0">
                <a:latin typeface="Arial" panose="020B0604020202020204" pitchFamily="34" charset="0"/>
                <a:cs typeface="Arial" panose="020B0604020202020204" pitchFamily="34" charset="0"/>
              </a:rPr>
              <a:t>like </a:t>
            </a:r>
            <a:r>
              <a:rPr sz="1000" dirty="0">
                <a:latin typeface="Arial" panose="020B0604020202020204" pitchFamily="34" charset="0"/>
                <a:cs typeface="Arial" panose="020B0604020202020204" pitchFamily="34" charset="0"/>
              </a:rPr>
              <a:t>in</a:t>
            </a:r>
            <a:r>
              <a:rPr sz="1000" spc="-4" dirty="0">
                <a:latin typeface="Arial" panose="020B0604020202020204" pitchFamily="34" charset="0"/>
                <a:cs typeface="Arial" panose="020B0604020202020204" pitchFamily="34" charset="0"/>
              </a:rPr>
              <a:t> Notifications:</a:t>
            </a:r>
            <a:endParaRPr sz="1000" dirty="0">
              <a:latin typeface="Arial" panose="020B0604020202020204" pitchFamily="34" charset="0"/>
              <a:cs typeface="Arial" panose="020B0604020202020204" pitchFamily="34" charset="0"/>
            </a:endParaRPr>
          </a:p>
        </p:txBody>
      </p:sp>
      <p:sp>
        <p:nvSpPr>
          <p:cNvPr id="5" name="object 5"/>
          <p:cNvSpPr txBox="1"/>
          <p:nvPr/>
        </p:nvSpPr>
        <p:spPr>
          <a:xfrm>
            <a:off x="427703" y="4412056"/>
            <a:ext cx="3653580" cy="163506"/>
          </a:xfrm>
          <a:prstGeom prst="rect">
            <a:avLst/>
          </a:prstGeom>
        </p:spPr>
        <p:txBody>
          <a:bodyPr vert="horz" wrap="square" lIns="0" tIns="9525" rIns="0" bIns="0" rtlCol="0">
            <a:spAutoFit/>
          </a:bodyPr>
          <a:lstStyle/>
          <a:p>
            <a:pPr marL="9525">
              <a:spcBef>
                <a:spcPts val="75"/>
              </a:spcBef>
            </a:pPr>
            <a:r>
              <a:rPr sz="1000" spc="-4" dirty="0">
                <a:latin typeface="Arial" panose="020B0604020202020204" pitchFamily="34" charset="0"/>
                <a:cs typeface="Arial" panose="020B0604020202020204" pitchFamily="34" charset="0"/>
              </a:rPr>
              <a:t>Next you’ll start the </a:t>
            </a:r>
            <a:r>
              <a:rPr sz="1000" spc="-8" dirty="0">
                <a:latin typeface="Arial" panose="020B0604020202020204" pitchFamily="34" charset="0"/>
                <a:cs typeface="Arial" panose="020B0604020202020204" pitchFamily="34" charset="0"/>
              </a:rPr>
              <a:t>invoice </a:t>
            </a:r>
            <a:r>
              <a:rPr sz="1000" spc="-4" dirty="0">
                <a:latin typeface="Arial" panose="020B0604020202020204" pitchFamily="34" charset="0"/>
                <a:cs typeface="Arial" panose="020B0604020202020204" pitchFamily="34" charset="0"/>
              </a:rPr>
              <a:t>resolution</a:t>
            </a:r>
            <a:r>
              <a:rPr sz="1000" spc="-8"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process.</a:t>
            </a:r>
            <a:endParaRPr sz="1000" dirty="0">
              <a:latin typeface="Arial" panose="020B0604020202020204" pitchFamily="34" charset="0"/>
              <a:cs typeface="Arial" panose="020B0604020202020204" pitchFamily="34" charset="0"/>
            </a:endParaRPr>
          </a:p>
        </p:txBody>
      </p:sp>
      <p:sp>
        <p:nvSpPr>
          <p:cNvPr id="17" name="object 17"/>
          <p:cNvSpPr/>
          <p:nvPr/>
        </p:nvSpPr>
        <p:spPr>
          <a:xfrm>
            <a:off x="6142482" y="2089405"/>
            <a:ext cx="495300" cy="78104"/>
          </a:xfrm>
          <a:custGeom>
            <a:avLst/>
            <a:gdLst/>
            <a:ahLst/>
            <a:cxnLst/>
            <a:rect l="l" t="t" r="r" b="b"/>
            <a:pathLst>
              <a:path w="660400" h="104139">
                <a:moveTo>
                  <a:pt x="0" y="0"/>
                </a:moveTo>
                <a:lnTo>
                  <a:pt x="659892" y="0"/>
                </a:lnTo>
                <a:lnTo>
                  <a:pt x="659892" y="103632"/>
                </a:lnTo>
                <a:lnTo>
                  <a:pt x="0" y="103632"/>
                </a:lnTo>
                <a:lnTo>
                  <a:pt x="0" y="0"/>
                </a:lnTo>
                <a:close/>
              </a:path>
            </a:pathLst>
          </a:custGeom>
          <a:solidFill>
            <a:srgbClr val="FFFFFF"/>
          </a:solidFill>
        </p:spPr>
        <p:txBody>
          <a:bodyPr wrap="square" lIns="0" tIns="0" rIns="0" bIns="0" rtlCol="0"/>
          <a:lstStyle/>
          <a:p>
            <a:endParaRPr sz="1013"/>
          </a:p>
        </p:txBody>
      </p:sp>
      <p:sp>
        <p:nvSpPr>
          <p:cNvPr id="18" name="Titel 39">
            <a:extLst>
              <a:ext uri="{FF2B5EF4-FFF2-40B4-BE49-F238E27FC236}">
                <a16:creationId xmlns:a16="http://schemas.microsoft.com/office/drawing/2014/main" id="{13E82B28-FC13-49AB-BDE7-8D0ABAD9AC47}"/>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en-US" sz="1800" dirty="0">
                <a:solidFill>
                  <a:srgbClr val="49B8E7"/>
                </a:solidFill>
              </a:rPr>
              <a:t>Resolving a Disputed Invoice</a:t>
            </a:r>
          </a:p>
        </p:txBody>
      </p:sp>
      <p:sp>
        <p:nvSpPr>
          <p:cNvPr id="6" name="Foliennummernplatzhalter 5">
            <a:extLst>
              <a:ext uri="{FF2B5EF4-FFF2-40B4-BE49-F238E27FC236}">
                <a16:creationId xmlns:a16="http://schemas.microsoft.com/office/drawing/2014/main" id="{1AB850DE-7277-4A2B-9818-C901A0DA9A55}"/>
              </a:ext>
            </a:extLst>
          </p:cNvPr>
          <p:cNvSpPr>
            <a:spLocks noGrp="1"/>
          </p:cNvSpPr>
          <p:nvPr>
            <p:ph type="sldNum" sz="quarter" idx="12"/>
          </p:nvPr>
        </p:nvSpPr>
        <p:spPr/>
        <p:txBody>
          <a:bodyPr/>
          <a:lstStyle/>
          <a:p>
            <a:fld id="{D56DB8AA-803C-49D2-90AA-1140CE72DCD7}" type="slidenum">
              <a:rPr lang="de-DE" smtClean="0"/>
              <a:pPr/>
              <a:t>62</a:t>
            </a:fld>
            <a:endParaRPr lang="de-DE" dirty="0"/>
          </a:p>
        </p:txBody>
      </p:sp>
      <p:pic>
        <p:nvPicPr>
          <p:cNvPr id="21" name="Grafik 20">
            <a:extLst>
              <a:ext uri="{FF2B5EF4-FFF2-40B4-BE49-F238E27FC236}">
                <a16:creationId xmlns:a16="http://schemas.microsoft.com/office/drawing/2014/main" id="{7FD38FA8-AE16-4B36-83D5-7D9FA492DC20}"/>
              </a:ext>
            </a:extLst>
          </p:cNvPr>
          <p:cNvPicPr>
            <a:picLocks noChangeAspect="1"/>
          </p:cNvPicPr>
          <p:nvPr/>
        </p:nvPicPr>
        <p:blipFill>
          <a:blip r:embed="rId2"/>
          <a:stretch>
            <a:fillRect/>
          </a:stretch>
        </p:blipFill>
        <p:spPr>
          <a:xfrm>
            <a:off x="4960810" y="3346488"/>
            <a:ext cx="2189630" cy="970807"/>
          </a:xfrm>
          <a:prstGeom prst="rect">
            <a:avLst/>
          </a:prstGeom>
        </p:spPr>
      </p:pic>
      <p:sp>
        <p:nvSpPr>
          <p:cNvPr id="7" name="Sprechblase: rechteckig 6">
            <a:extLst>
              <a:ext uri="{FF2B5EF4-FFF2-40B4-BE49-F238E27FC236}">
                <a16:creationId xmlns:a16="http://schemas.microsoft.com/office/drawing/2014/main" id="{D908AA73-2DC1-41DB-9E8B-E68A3F136FC5}"/>
              </a:ext>
            </a:extLst>
          </p:cNvPr>
          <p:cNvSpPr/>
          <p:nvPr/>
        </p:nvSpPr>
        <p:spPr>
          <a:xfrm>
            <a:off x="4572000" y="1830601"/>
            <a:ext cx="2840687" cy="1160323"/>
          </a:xfrm>
          <a:prstGeom prst="wedgeRectCallout">
            <a:avLst>
              <a:gd name="adj1" fmla="val -95388"/>
              <a:gd name="adj2" fmla="val -16408"/>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sz="1400" dirty="0">
              <a:solidFill>
                <a:schemeClr val="bg1"/>
              </a:solidFill>
            </a:endParaRPr>
          </a:p>
        </p:txBody>
      </p:sp>
      <p:pic>
        <p:nvPicPr>
          <p:cNvPr id="16" name="Grafik 15">
            <a:extLst>
              <a:ext uri="{FF2B5EF4-FFF2-40B4-BE49-F238E27FC236}">
                <a16:creationId xmlns:a16="http://schemas.microsoft.com/office/drawing/2014/main" id="{0AEE007F-A118-4DFB-A186-B624ECEFE918}"/>
              </a:ext>
            </a:extLst>
          </p:cNvPr>
          <p:cNvPicPr>
            <a:picLocks noChangeAspect="1"/>
          </p:cNvPicPr>
          <p:nvPr/>
        </p:nvPicPr>
        <p:blipFill>
          <a:blip r:embed="rId3"/>
          <a:stretch>
            <a:fillRect/>
          </a:stretch>
        </p:blipFill>
        <p:spPr>
          <a:xfrm>
            <a:off x="5192227" y="1951271"/>
            <a:ext cx="1726797" cy="918982"/>
          </a:xfrm>
          <a:prstGeom prst="rect">
            <a:avLst/>
          </a:prstGeom>
        </p:spPr>
      </p:pic>
      <p:sp>
        <p:nvSpPr>
          <p:cNvPr id="19" name="Sprechblase: rechteckig 18">
            <a:extLst>
              <a:ext uri="{FF2B5EF4-FFF2-40B4-BE49-F238E27FC236}">
                <a16:creationId xmlns:a16="http://schemas.microsoft.com/office/drawing/2014/main" id="{2EDF7054-C624-4AD7-AB07-75000F51652D}"/>
              </a:ext>
            </a:extLst>
          </p:cNvPr>
          <p:cNvSpPr/>
          <p:nvPr/>
        </p:nvSpPr>
        <p:spPr>
          <a:xfrm>
            <a:off x="4572000" y="3251731"/>
            <a:ext cx="2840687" cy="1160323"/>
          </a:xfrm>
          <a:prstGeom prst="wedgeRectCallout">
            <a:avLst>
              <a:gd name="adj1" fmla="val -66314"/>
              <a:gd name="adj2" fmla="val -11959"/>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sz="1400" dirty="0">
              <a:solidFill>
                <a:schemeClr val="bg1"/>
              </a:solidFill>
            </a:endParaRPr>
          </a:p>
        </p:txBody>
      </p:sp>
    </p:spTree>
    <p:extLst>
      <p:ext uri="{BB962C8B-B14F-4D97-AF65-F5344CB8AC3E}">
        <p14:creationId xmlns:p14="http://schemas.microsoft.com/office/powerpoint/2010/main" val="243391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37471" y="3318787"/>
            <a:ext cx="7642149" cy="447430"/>
          </a:xfrm>
          <a:prstGeom prst="rect">
            <a:avLst/>
          </a:prstGeom>
        </p:spPr>
        <p:txBody>
          <a:bodyPr vert="horz" wrap="square" lIns="0" tIns="9525" rIns="0" bIns="0" rtlCol="0">
            <a:spAutoFit/>
          </a:bodyPr>
          <a:lstStyle/>
          <a:p>
            <a:pPr marL="180975" marR="3810" indent="-171450">
              <a:lnSpc>
                <a:spcPct val="150000"/>
              </a:lnSpc>
              <a:spcBef>
                <a:spcPts val="75"/>
              </a:spcBef>
              <a:buClr>
                <a:srgbClr val="49B8E7"/>
              </a:buClr>
              <a:buFont typeface="Wingdings" panose="05000000000000000000" pitchFamily="2" charset="2"/>
              <a:buChar char="§"/>
            </a:pPr>
            <a:r>
              <a:rPr sz="1000" spc="-38" dirty="0">
                <a:latin typeface="Arial" panose="020B0604020202020204" pitchFamily="34" charset="0"/>
                <a:cs typeface="Arial" panose="020B0604020202020204" pitchFamily="34" charset="0"/>
              </a:rPr>
              <a:t>You </a:t>
            </a:r>
            <a:r>
              <a:rPr sz="1000" spc="-4" dirty="0">
                <a:latin typeface="Arial" panose="020B0604020202020204" pitchFamily="34" charset="0"/>
                <a:cs typeface="Arial" panose="020B0604020202020204" pitchFamily="34" charset="0"/>
              </a:rPr>
              <a:t>can also click the </a:t>
            </a:r>
            <a:r>
              <a:rPr sz="1000" spc="-8" dirty="0">
                <a:latin typeface="Arial" panose="020B0604020202020204" pitchFamily="34" charset="0"/>
                <a:cs typeface="Arial" panose="020B0604020202020204" pitchFamily="34" charset="0"/>
              </a:rPr>
              <a:t>“</a:t>
            </a:r>
            <a:r>
              <a:rPr sz="1000" b="1" spc="-8" dirty="0">
                <a:latin typeface="Arial" panose="020B0604020202020204" pitchFamily="34" charset="0"/>
                <a:cs typeface="Arial" panose="020B0604020202020204" pitchFamily="34" charset="0"/>
              </a:rPr>
              <a:t>View Online</a:t>
            </a:r>
            <a:r>
              <a:rPr sz="1000" spc="-8"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button </a:t>
            </a:r>
            <a:r>
              <a:rPr sz="1000" spc="-8" dirty="0">
                <a:latin typeface="Arial" panose="020B0604020202020204" pitchFamily="34" charset="0"/>
                <a:cs typeface="Arial" panose="020B0604020202020204" pitchFamily="34" charset="0"/>
              </a:rPr>
              <a:t>in </a:t>
            </a:r>
            <a:r>
              <a:rPr sz="1000" spc="-4" dirty="0">
                <a:latin typeface="Arial" panose="020B0604020202020204" pitchFamily="34" charset="0"/>
                <a:cs typeface="Arial" panose="020B0604020202020204" pitchFamily="34" charset="0"/>
              </a:rPr>
              <a:t>the dispute e-mail </a:t>
            </a:r>
            <a:r>
              <a:rPr sz="1000" spc="-8" dirty="0">
                <a:latin typeface="Arial" panose="020B0604020202020204" pitchFamily="34" charset="0"/>
                <a:cs typeface="Arial" panose="020B0604020202020204" pitchFamily="34" charset="0"/>
              </a:rPr>
              <a:t>or </a:t>
            </a:r>
            <a:r>
              <a:rPr sz="1000" spc="-4" dirty="0">
                <a:latin typeface="Arial" panose="020B0604020202020204" pitchFamily="34" charset="0"/>
                <a:cs typeface="Arial" panose="020B0604020202020204" pitchFamily="34" charset="0"/>
              </a:rPr>
              <a:t>enter through </a:t>
            </a:r>
            <a:r>
              <a:rPr sz="1000" dirty="0">
                <a:latin typeface="Arial" panose="020B0604020202020204" pitchFamily="34" charset="0"/>
                <a:cs typeface="Arial" panose="020B0604020202020204" pitchFamily="34" charset="0"/>
              </a:rPr>
              <a:t>the </a:t>
            </a:r>
            <a:r>
              <a:rPr sz="1000" spc="-4" dirty="0">
                <a:latin typeface="Arial" panose="020B0604020202020204" pitchFamily="34" charset="0"/>
                <a:cs typeface="Arial" panose="020B0604020202020204" pitchFamily="34" charset="0"/>
              </a:rPr>
              <a:t>notifications </a:t>
            </a:r>
            <a:r>
              <a:rPr sz="1000" spc="-8" dirty="0">
                <a:latin typeface="Arial" panose="020B0604020202020204" pitchFamily="34" charset="0"/>
                <a:cs typeface="Arial" panose="020B0604020202020204" pitchFamily="34" charset="0"/>
              </a:rPr>
              <a:t>tab</a:t>
            </a:r>
            <a:r>
              <a:rPr lang="de-DE" sz="1000" spc="-8"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and </a:t>
            </a:r>
            <a:r>
              <a:rPr sz="1000" spc="-8" dirty="0">
                <a:latin typeface="Arial" panose="020B0604020202020204" pitchFamily="34" charset="0"/>
                <a:cs typeface="Arial" panose="020B0604020202020204" pitchFamily="34" charset="0"/>
              </a:rPr>
              <a:t>you will </a:t>
            </a:r>
            <a:r>
              <a:rPr sz="1000" spc="-4" dirty="0">
                <a:latin typeface="Arial" panose="020B0604020202020204" pitchFamily="34" charset="0"/>
                <a:cs typeface="Arial" panose="020B0604020202020204" pitchFamily="34" charset="0"/>
              </a:rPr>
              <a:t>be </a:t>
            </a:r>
            <a:r>
              <a:rPr sz="1000" dirty="0">
                <a:latin typeface="Arial" panose="020B0604020202020204" pitchFamily="34" charset="0"/>
                <a:cs typeface="Arial" panose="020B0604020202020204" pitchFamily="34" charset="0"/>
              </a:rPr>
              <a:t>taken </a:t>
            </a:r>
            <a:r>
              <a:rPr sz="1000" spc="-4" dirty="0">
                <a:latin typeface="Arial" panose="020B0604020202020204" pitchFamily="34" charset="0"/>
                <a:cs typeface="Arial" panose="020B0604020202020204" pitchFamily="34" charset="0"/>
              </a:rPr>
              <a:t>directly </a:t>
            </a:r>
            <a:r>
              <a:rPr sz="1000" dirty="0">
                <a:latin typeface="Arial" panose="020B0604020202020204" pitchFamily="34" charset="0"/>
                <a:cs typeface="Arial" panose="020B0604020202020204" pitchFamily="34" charset="0"/>
              </a:rPr>
              <a:t>into the</a:t>
            </a:r>
            <a:r>
              <a:rPr sz="1000" spc="-75"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invoice.</a:t>
            </a:r>
            <a:endParaRPr sz="1000" dirty="0">
              <a:latin typeface="Arial" panose="020B0604020202020204" pitchFamily="34" charset="0"/>
              <a:cs typeface="Arial" panose="020B0604020202020204" pitchFamily="34" charset="0"/>
            </a:endParaRPr>
          </a:p>
        </p:txBody>
      </p:sp>
      <p:sp>
        <p:nvSpPr>
          <p:cNvPr id="7" name="object 7"/>
          <p:cNvSpPr txBox="1"/>
          <p:nvPr/>
        </p:nvSpPr>
        <p:spPr>
          <a:xfrm>
            <a:off x="333184" y="1003274"/>
            <a:ext cx="7830632" cy="211917"/>
          </a:xfrm>
          <a:prstGeom prst="rect">
            <a:avLst/>
          </a:prstGeom>
        </p:spPr>
        <p:txBody>
          <a:bodyPr vert="horz" wrap="square" lIns="0" tIns="9525" rIns="0" bIns="0" rtlCol="0">
            <a:spAutoFit/>
          </a:bodyPr>
          <a:lstStyle/>
          <a:p>
            <a:pPr marL="180975" marR="3810" indent="-171450">
              <a:lnSpc>
                <a:spcPct val="150000"/>
              </a:lnSpc>
              <a:spcBef>
                <a:spcPts val="75"/>
              </a:spcBef>
              <a:buClr>
                <a:srgbClr val="49B8E7"/>
              </a:buClr>
              <a:buFont typeface="Wingdings" panose="05000000000000000000" pitchFamily="2" charset="2"/>
              <a:buChar char="§"/>
            </a:pPr>
            <a:r>
              <a:rPr sz="1000" spc="-4" dirty="0">
                <a:latin typeface="Arial" panose="020B0604020202020204" pitchFamily="34" charset="0"/>
                <a:cs typeface="Arial" panose="020B0604020202020204" pitchFamily="34" charset="0"/>
              </a:rPr>
              <a:t>From </a:t>
            </a:r>
            <a:r>
              <a:rPr sz="1000" dirty="0">
                <a:latin typeface="Arial" panose="020B0604020202020204" pitchFamily="34" charset="0"/>
                <a:cs typeface="Arial" panose="020B0604020202020204" pitchFamily="34" charset="0"/>
              </a:rPr>
              <a:t>the </a:t>
            </a:r>
            <a:r>
              <a:rPr sz="1000" spc="-4" dirty="0">
                <a:latin typeface="Arial" panose="020B0604020202020204" pitchFamily="34" charset="0"/>
                <a:cs typeface="Arial" panose="020B0604020202020204" pitchFamily="34" charset="0"/>
              </a:rPr>
              <a:t>invoice page </a:t>
            </a:r>
            <a:r>
              <a:rPr sz="1000" dirty="0">
                <a:latin typeface="Arial" panose="020B0604020202020204" pitchFamily="34" charset="0"/>
                <a:cs typeface="Arial" panose="020B0604020202020204" pitchFamily="34" charset="0"/>
              </a:rPr>
              <a:t>find </a:t>
            </a:r>
            <a:r>
              <a:rPr sz="1000" spc="-8" dirty="0">
                <a:latin typeface="Arial" panose="020B0604020202020204" pitchFamily="34" charset="0"/>
                <a:cs typeface="Arial" panose="020B0604020202020204" pitchFamily="34" charset="0"/>
              </a:rPr>
              <a:t>your </a:t>
            </a:r>
            <a:r>
              <a:rPr sz="1000" dirty="0">
                <a:latin typeface="Arial" panose="020B0604020202020204" pitchFamily="34" charset="0"/>
                <a:cs typeface="Arial" panose="020B0604020202020204" pitchFamily="34" charset="0"/>
              </a:rPr>
              <a:t>disputed </a:t>
            </a:r>
            <a:r>
              <a:rPr sz="1000" spc="-4" dirty="0">
                <a:latin typeface="Arial" panose="020B0604020202020204" pitchFamily="34" charset="0"/>
                <a:cs typeface="Arial" panose="020B0604020202020204" pitchFamily="34" charset="0"/>
              </a:rPr>
              <a:t>invoice and </a:t>
            </a:r>
            <a:r>
              <a:rPr sz="1000" dirty="0">
                <a:latin typeface="Arial" panose="020B0604020202020204" pitchFamily="34" charset="0"/>
                <a:cs typeface="Arial" panose="020B0604020202020204" pitchFamily="34" charset="0"/>
              </a:rPr>
              <a:t>click the </a:t>
            </a:r>
            <a:r>
              <a:rPr sz="1000" spc="-4" dirty="0">
                <a:latin typeface="Arial" panose="020B0604020202020204" pitchFamily="34" charset="0"/>
                <a:cs typeface="Arial" panose="020B0604020202020204" pitchFamily="34" charset="0"/>
              </a:rPr>
              <a:t>“Resolve” </a:t>
            </a:r>
            <a:r>
              <a:rPr sz="1000" dirty="0">
                <a:latin typeface="Arial" panose="020B0604020202020204" pitchFamily="34" charset="0"/>
                <a:cs typeface="Arial" panose="020B0604020202020204" pitchFamily="34" charset="0"/>
              </a:rPr>
              <a:t>button in the Actions</a:t>
            </a:r>
            <a:r>
              <a:rPr lang="de-DE" sz="1000" dirty="0">
                <a:latin typeface="Arial" panose="020B0604020202020204" pitchFamily="34" charset="0"/>
                <a:cs typeface="Arial" panose="020B0604020202020204" pitchFamily="34" charset="0"/>
              </a:rPr>
              <a:t> </a:t>
            </a:r>
            <a:r>
              <a:rPr lang="de-DE" sz="1000" dirty="0" err="1">
                <a:latin typeface="Arial" panose="020B0604020202020204" pitchFamily="34" charset="0"/>
                <a:cs typeface="Arial" panose="020B0604020202020204" pitchFamily="34" charset="0"/>
              </a:rPr>
              <a:t>column</a:t>
            </a:r>
            <a:r>
              <a:rPr sz="1000" spc="-4" dirty="0">
                <a:latin typeface="Arial" panose="020B0604020202020204" pitchFamily="34" charset="0"/>
                <a:cs typeface="Arial" panose="020B0604020202020204" pitchFamily="34" charset="0"/>
              </a:rPr>
              <a:t>.</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This will </a:t>
            </a:r>
            <a:r>
              <a:rPr sz="1000" dirty="0">
                <a:latin typeface="Arial" panose="020B0604020202020204" pitchFamily="34" charset="0"/>
                <a:cs typeface="Arial" panose="020B0604020202020204" pitchFamily="34" charset="0"/>
              </a:rPr>
              <a:t>take </a:t>
            </a:r>
            <a:r>
              <a:rPr sz="1000" spc="-8" dirty="0">
                <a:latin typeface="Arial" panose="020B0604020202020204" pitchFamily="34" charset="0"/>
                <a:cs typeface="Arial" panose="020B0604020202020204" pitchFamily="34" charset="0"/>
              </a:rPr>
              <a:t>you </a:t>
            </a:r>
            <a:r>
              <a:rPr sz="1000" dirty="0">
                <a:latin typeface="Arial" panose="020B0604020202020204" pitchFamily="34" charset="0"/>
                <a:cs typeface="Arial" panose="020B0604020202020204" pitchFamily="34" charset="0"/>
              </a:rPr>
              <a:t>into the</a:t>
            </a:r>
            <a:r>
              <a:rPr sz="1000" spc="-49"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invoice.</a:t>
            </a:r>
            <a:endParaRPr sz="1000" dirty="0">
              <a:latin typeface="Arial" panose="020B0604020202020204" pitchFamily="34" charset="0"/>
              <a:cs typeface="Arial" panose="020B0604020202020204" pitchFamily="34" charset="0"/>
            </a:endParaRPr>
          </a:p>
        </p:txBody>
      </p:sp>
      <p:sp>
        <p:nvSpPr>
          <p:cNvPr id="8" name="object 8"/>
          <p:cNvSpPr/>
          <p:nvPr/>
        </p:nvSpPr>
        <p:spPr>
          <a:xfrm>
            <a:off x="4397571" y="3604831"/>
            <a:ext cx="682564" cy="178379"/>
          </a:xfrm>
          <a:prstGeom prst="rect">
            <a:avLst/>
          </a:prstGeom>
          <a:blipFill>
            <a:blip r:embed="rId2" cstate="print"/>
            <a:stretch>
              <a:fillRect/>
            </a:stretch>
          </a:blipFill>
        </p:spPr>
        <p:txBody>
          <a:bodyPr wrap="square" lIns="0" tIns="0" rIns="0" bIns="0" rtlCol="0"/>
          <a:lstStyle/>
          <a:p>
            <a:endParaRPr sz="1013"/>
          </a:p>
        </p:txBody>
      </p:sp>
      <p:sp>
        <p:nvSpPr>
          <p:cNvPr id="11" name="Titel 39">
            <a:extLst>
              <a:ext uri="{FF2B5EF4-FFF2-40B4-BE49-F238E27FC236}">
                <a16:creationId xmlns:a16="http://schemas.microsoft.com/office/drawing/2014/main" id="{0904A885-AC39-4EDF-B424-26DF37D3379D}"/>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en-US" sz="1800" dirty="0">
                <a:solidFill>
                  <a:srgbClr val="49B8E7"/>
                </a:solidFill>
              </a:rPr>
              <a:t>Resolving a Disputed Invoice</a:t>
            </a:r>
          </a:p>
        </p:txBody>
      </p:sp>
      <p:sp>
        <p:nvSpPr>
          <p:cNvPr id="2" name="Foliennummernplatzhalter 1">
            <a:extLst>
              <a:ext uri="{FF2B5EF4-FFF2-40B4-BE49-F238E27FC236}">
                <a16:creationId xmlns:a16="http://schemas.microsoft.com/office/drawing/2014/main" id="{40B3FB45-44C9-4E49-A649-7FB26F964BEA}"/>
              </a:ext>
            </a:extLst>
          </p:cNvPr>
          <p:cNvSpPr>
            <a:spLocks noGrp="1"/>
          </p:cNvSpPr>
          <p:nvPr>
            <p:ph type="sldNum" sz="quarter" idx="12"/>
          </p:nvPr>
        </p:nvSpPr>
        <p:spPr/>
        <p:txBody>
          <a:bodyPr/>
          <a:lstStyle/>
          <a:p>
            <a:fld id="{D56DB8AA-803C-49D2-90AA-1140CE72DCD7}" type="slidenum">
              <a:rPr lang="de-DE" smtClean="0"/>
              <a:pPr/>
              <a:t>63</a:t>
            </a:fld>
            <a:endParaRPr lang="de-DE" dirty="0"/>
          </a:p>
        </p:txBody>
      </p:sp>
      <p:pic>
        <p:nvPicPr>
          <p:cNvPr id="3" name="Grafik 2">
            <a:extLst>
              <a:ext uri="{FF2B5EF4-FFF2-40B4-BE49-F238E27FC236}">
                <a16:creationId xmlns:a16="http://schemas.microsoft.com/office/drawing/2014/main" id="{4E82CE52-E0DF-454C-A5C5-1AAB707CF4E4}"/>
              </a:ext>
            </a:extLst>
          </p:cNvPr>
          <p:cNvPicPr>
            <a:picLocks noChangeAspect="1"/>
          </p:cNvPicPr>
          <p:nvPr/>
        </p:nvPicPr>
        <p:blipFill>
          <a:blip r:embed="rId3"/>
          <a:stretch>
            <a:fillRect/>
          </a:stretch>
        </p:blipFill>
        <p:spPr>
          <a:xfrm>
            <a:off x="1255090" y="1479959"/>
            <a:ext cx="5952371" cy="1474368"/>
          </a:xfrm>
          <a:prstGeom prst="rect">
            <a:avLst/>
          </a:prstGeom>
        </p:spPr>
      </p:pic>
    </p:spTree>
    <p:extLst>
      <p:ext uri="{BB962C8B-B14F-4D97-AF65-F5344CB8AC3E}">
        <p14:creationId xmlns:p14="http://schemas.microsoft.com/office/powerpoint/2010/main" val="50013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306000" y="1059028"/>
            <a:ext cx="6706858" cy="3565720"/>
          </a:xfrm>
          <a:prstGeom prst="rect">
            <a:avLst/>
          </a:prstGeom>
        </p:spPr>
        <p:txBody>
          <a:bodyPr vert="horz" wrap="square" lIns="0" tIns="89535" rIns="0" bIns="0" rtlCol="0">
            <a:spAutoFit/>
          </a:bodyPr>
          <a:lstStyle/>
          <a:p>
            <a:pPr marL="9525">
              <a:spcBef>
                <a:spcPts val="705"/>
              </a:spcBef>
            </a:pPr>
            <a:r>
              <a:rPr sz="1000" spc="-8" dirty="0">
                <a:latin typeface="Arial" panose="020B0604020202020204" pitchFamily="34" charset="0"/>
                <a:cs typeface="Arial" panose="020B0604020202020204" pitchFamily="34" charset="0"/>
              </a:rPr>
              <a:t>There are </a:t>
            </a:r>
            <a:r>
              <a:rPr sz="1000" spc="-4" dirty="0">
                <a:latin typeface="Arial" panose="020B0604020202020204" pitchFamily="34" charset="0"/>
                <a:cs typeface="Arial" panose="020B0604020202020204" pitchFamily="34" charset="0"/>
              </a:rPr>
              <a:t>two options when resolving </a:t>
            </a:r>
            <a:r>
              <a:rPr sz="1000" dirty="0">
                <a:latin typeface="Arial" panose="020B0604020202020204" pitchFamily="34" charset="0"/>
                <a:cs typeface="Arial" panose="020B0604020202020204" pitchFamily="34" charset="0"/>
              </a:rPr>
              <a:t>an</a:t>
            </a:r>
            <a:r>
              <a:rPr sz="1000" spc="23"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invoice:</a:t>
            </a:r>
            <a:endParaRPr lang="de-DE" sz="1000" spc="-8" dirty="0">
              <a:latin typeface="Arial" panose="020B0604020202020204" pitchFamily="34" charset="0"/>
              <a:cs typeface="Arial" panose="020B0604020202020204" pitchFamily="34" charset="0"/>
            </a:endParaRPr>
          </a:p>
          <a:p>
            <a:pPr marL="9525">
              <a:spcBef>
                <a:spcPts val="705"/>
              </a:spcBef>
            </a:pPr>
            <a:endParaRPr sz="1000" dirty="0">
              <a:latin typeface="Arial" panose="020B0604020202020204" pitchFamily="34" charset="0"/>
              <a:cs typeface="Arial" panose="020B0604020202020204" pitchFamily="34" charset="0"/>
            </a:endParaRPr>
          </a:p>
          <a:p>
            <a:pPr marL="266224" marR="60960" indent="-257175">
              <a:lnSpc>
                <a:spcPct val="150000"/>
              </a:lnSpc>
              <a:buClr>
                <a:srgbClr val="49B8E7"/>
              </a:buClr>
              <a:buAutoNum type="arabicPeriod"/>
              <a:tabLst>
                <a:tab pos="266700" algn="l"/>
                <a:tab pos="267176" algn="l"/>
              </a:tabLst>
            </a:pPr>
            <a:r>
              <a:rPr sz="1000" spc="-11" dirty="0">
                <a:latin typeface="Arial" panose="020B0604020202020204" pitchFamily="34" charset="0"/>
                <a:cs typeface="Arial" panose="020B0604020202020204" pitchFamily="34" charset="0"/>
              </a:rPr>
              <a:t>Void: </a:t>
            </a:r>
            <a:r>
              <a:rPr sz="1000" spc="-4" dirty="0">
                <a:latin typeface="Arial" panose="020B0604020202020204" pitchFamily="34" charset="0"/>
                <a:cs typeface="Arial" panose="020B0604020202020204" pitchFamily="34" charset="0"/>
              </a:rPr>
              <a:t>If </a:t>
            </a:r>
            <a:r>
              <a:rPr sz="1000" dirty="0">
                <a:latin typeface="Arial" panose="020B0604020202020204" pitchFamily="34" charset="0"/>
                <a:cs typeface="Arial" panose="020B0604020202020204" pitchFamily="34" charset="0"/>
              </a:rPr>
              <a:t>this </a:t>
            </a:r>
            <a:r>
              <a:rPr sz="1000" spc="-4" dirty="0">
                <a:latin typeface="Arial" panose="020B0604020202020204" pitchFamily="34" charset="0"/>
                <a:cs typeface="Arial" panose="020B0604020202020204" pitchFamily="34" charset="0"/>
              </a:rPr>
              <a:t>invoice </a:t>
            </a:r>
            <a:r>
              <a:rPr sz="1000" dirty="0">
                <a:latin typeface="Arial" panose="020B0604020202020204" pitchFamily="34" charset="0"/>
                <a:cs typeface="Arial" panose="020B0604020202020204" pitchFamily="34" charset="0"/>
              </a:rPr>
              <a:t>is a </a:t>
            </a:r>
            <a:r>
              <a:rPr sz="1000" spc="-4" dirty="0">
                <a:latin typeface="Arial" panose="020B0604020202020204" pitchFamily="34" charset="0"/>
                <a:cs typeface="Arial" panose="020B0604020202020204" pitchFamily="34" charset="0"/>
              </a:rPr>
              <a:t>duplicate, </a:t>
            </a:r>
            <a:r>
              <a:rPr sz="1000" dirty="0">
                <a:latin typeface="Arial" panose="020B0604020202020204" pitchFamily="34" charset="0"/>
                <a:cs typeface="Arial" panose="020B0604020202020204" pitchFamily="34" charset="0"/>
              </a:rPr>
              <a:t>if </a:t>
            </a:r>
            <a:r>
              <a:rPr sz="1000" spc="-4" dirty="0">
                <a:latin typeface="Arial" panose="020B0604020202020204" pitchFamily="34" charset="0"/>
                <a:cs typeface="Arial" panose="020B0604020202020204" pitchFamily="34" charset="0"/>
              </a:rPr>
              <a:t>PO </a:t>
            </a:r>
            <a:r>
              <a:rPr sz="1000" dirty="0">
                <a:latin typeface="Arial" panose="020B0604020202020204" pitchFamily="34" charset="0"/>
                <a:cs typeface="Arial" panose="020B0604020202020204" pitchFamily="34" charset="0"/>
              </a:rPr>
              <a:t>is </a:t>
            </a:r>
            <a:r>
              <a:rPr sz="1000" spc="-4" dirty="0">
                <a:latin typeface="Arial" panose="020B0604020202020204" pitchFamily="34" charset="0"/>
                <a:cs typeface="Arial" panose="020B0604020202020204" pitchFamily="34" charset="0"/>
              </a:rPr>
              <a:t>over </a:t>
            </a:r>
            <a:r>
              <a:rPr sz="1000" spc="-8" dirty="0">
                <a:latin typeface="Arial" panose="020B0604020202020204" pitchFamily="34" charset="0"/>
                <a:cs typeface="Arial" panose="020B0604020202020204" pitchFamily="34" charset="0"/>
              </a:rPr>
              <a:t>invoiced </a:t>
            </a:r>
            <a:r>
              <a:rPr sz="1000" dirty="0">
                <a:latin typeface="Arial" panose="020B0604020202020204" pitchFamily="34" charset="0"/>
                <a:cs typeface="Arial" panose="020B0604020202020204" pitchFamily="34" charset="0"/>
              </a:rPr>
              <a:t>or </a:t>
            </a:r>
            <a:r>
              <a:rPr sz="1000" spc="-8" dirty="0">
                <a:latin typeface="Arial" panose="020B0604020202020204" pitchFamily="34" charset="0"/>
                <a:cs typeface="Arial" panose="020B0604020202020204" pitchFamily="34" charset="0"/>
              </a:rPr>
              <a:t>invoice </a:t>
            </a:r>
            <a:r>
              <a:rPr sz="1000" dirty="0">
                <a:latin typeface="Arial" panose="020B0604020202020204" pitchFamily="34" charset="0"/>
                <a:cs typeface="Arial" panose="020B0604020202020204" pitchFamily="34" charset="0"/>
              </a:rPr>
              <a:t>is </a:t>
            </a:r>
            <a:r>
              <a:rPr sz="1000" spc="-8" dirty="0">
                <a:latin typeface="Arial" panose="020B0604020202020204" pitchFamily="34" charset="0"/>
                <a:cs typeface="Arial" panose="020B0604020202020204" pitchFamily="34" charset="0"/>
              </a:rPr>
              <a:t>invalid </a:t>
            </a:r>
            <a:r>
              <a:rPr sz="1000" spc="-4" dirty="0">
                <a:latin typeface="Arial" panose="020B0604020202020204" pitchFamily="34" charset="0"/>
                <a:cs typeface="Arial" panose="020B0604020202020204" pitchFamily="34" charset="0"/>
              </a:rPr>
              <a:t>you </a:t>
            </a:r>
            <a:r>
              <a:rPr sz="1000" spc="-8" dirty="0">
                <a:latin typeface="Arial" panose="020B0604020202020204" pitchFamily="34" charset="0"/>
                <a:cs typeface="Arial" panose="020B0604020202020204" pitchFamily="34" charset="0"/>
              </a:rPr>
              <a:t>can </a:t>
            </a:r>
            <a:r>
              <a:rPr sz="1000" spc="-4" dirty="0">
                <a:latin typeface="Arial" panose="020B0604020202020204" pitchFamily="34" charset="0"/>
                <a:cs typeface="Arial" panose="020B0604020202020204" pitchFamily="34" charset="0"/>
              </a:rPr>
              <a:t>void </a:t>
            </a:r>
            <a:r>
              <a:rPr sz="1000" dirty="0">
                <a:latin typeface="Arial" panose="020B0604020202020204" pitchFamily="34" charset="0"/>
                <a:cs typeface="Arial" panose="020B0604020202020204" pitchFamily="34" charset="0"/>
              </a:rPr>
              <a:t>the </a:t>
            </a:r>
            <a:r>
              <a:rPr sz="1000" spc="-8" dirty="0">
                <a:latin typeface="Arial" panose="020B0604020202020204" pitchFamily="34" charset="0"/>
                <a:cs typeface="Arial" panose="020B0604020202020204" pitchFamily="34" charset="0"/>
              </a:rPr>
              <a:t>invoice. </a:t>
            </a:r>
            <a:r>
              <a:rPr sz="1000" dirty="0">
                <a:latin typeface="Arial" panose="020B0604020202020204" pitchFamily="34" charset="0"/>
                <a:cs typeface="Arial" panose="020B0604020202020204" pitchFamily="34" charset="0"/>
              </a:rPr>
              <a:t>Click</a:t>
            </a:r>
            <a:r>
              <a:rPr lang="de-DE" sz="1000"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the </a:t>
            </a:r>
            <a:r>
              <a:rPr sz="1000" spc="-15" dirty="0">
                <a:latin typeface="Arial" panose="020B0604020202020204" pitchFamily="34" charset="0"/>
                <a:cs typeface="Arial" panose="020B0604020202020204" pitchFamily="34" charset="0"/>
              </a:rPr>
              <a:t>Void </a:t>
            </a:r>
            <a:r>
              <a:rPr sz="1000" spc="-8" dirty="0">
                <a:latin typeface="Arial" panose="020B0604020202020204" pitchFamily="34" charset="0"/>
                <a:cs typeface="Arial" panose="020B0604020202020204" pitchFamily="34" charset="0"/>
              </a:rPr>
              <a:t>button at </a:t>
            </a:r>
            <a:r>
              <a:rPr sz="1000" spc="-4" dirty="0">
                <a:latin typeface="Arial" panose="020B0604020202020204" pitchFamily="34" charset="0"/>
                <a:cs typeface="Arial" panose="020B0604020202020204" pitchFamily="34" charset="0"/>
              </a:rPr>
              <a:t>the </a:t>
            </a:r>
            <a:r>
              <a:rPr sz="1000" spc="-8" dirty="0">
                <a:latin typeface="Arial" panose="020B0604020202020204" pitchFamily="34" charset="0"/>
                <a:cs typeface="Arial" panose="020B0604020202020204" pitchFamily="34" charset="0"/>
              </a:rPr>
              <a:t>bottom </a:t>
            </a:r>
            <a:r>
              <a:rPr sz="1000" dirty="0">
                <a:latin typeface="Arial" panose="020B0604020202020204" pitchFamily="34" charset="0"/>
                <a:cs typeface="Arial" panose="020B0604020202020204" pitchFamily="34" charset="0"/>
              </a:rPr>
              <a:t>of </a:t>
            </a:r>
            <a:r>
              <a:rPr sz="1000" spc="-4" dirty="0">
                <a:latin typeface="Arial" panose="020B0604020202020204" pitchFamily="34" charset="0"/>
                <a:cs typeface="Arial" panose="020B0604020202020204" pitchFamily="34" charset="0"/>
              </a:rPr>
              <a:t>the</a:t>
            </a:r>
            <a:r>
              <a:rPr sz="1000" spc="60"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invoice.</a:t>
            </a:r>
            <a:endParaRPr sz="1000" dirty="0">
              <a:latin typeface="Arial" panose="020B0604020202020204" pitchFamily="34" charset="0"/>
              <a:cs typeface="Arial" panose="020B0604020202020204" pitchFamily="34" charset="0"/>
            </a:endParaRPr>
          </a:p>
          <a:p>
            <a:pPr marL="266700" marR="60008" indent="-257175">
              <a:lnSpc>
                <a:spcPct val="150000"/>
              </a:lnSpc>
              <a:buClr>
                <a:srgbClr val="49B8E7"/>
              </a:buClr>
              <a:buAutoNum type="arabicPeriod"/>
              <a:tabLst>
                <a:tab pos="266700" algn="l"/>
                <a:tab pos="267176" algn="l"/>
              </a:tabLst>
            </a:pPr>
            <a:r>
              <a:rPr sz="1000" spc="-4" dirty="0">
                <a:latin typeface="Arial" panose="020B0604020202020204" pitchFamily="34" charset="0"/>
                <a:cs typeface="Arial" panose="020B0604020202020204" pitchFamily="34" charset="0"/>
              </a:rPr>
              <a:t>Correct </a:t>
            </a:r>
            <a:r>
              <a:rPr sz="1000" spc="-8" dirty="0">
                <a:latin typeface="Arial" panose="020B0604020202020204" pitchFamily="34" charset="0"/>
                <a:cs typeface="Arial" panose="020B0604020202020204" pitchFamily="34" charset="0"/>
              </a:rPr>
              <a:t>Invoice: </a:t>
            </a:r>
            <a:r>
              <a:rPr sz="1000" spc="-4" dirty="0">
                <a:latin typeface="Arial" panose="020B0604020202020204" pitchFamily="34" charset="0"/>
                <a:cs typeface="Arial" panose="020B0604020202020204" pitchFamily="34" charset="0"/>
              </a:rPr>
              <a:t>If </a:t>
            </a:r>
            <a:r>
              <a:rPr sz="1000" dirty="0">
                <a:latin typeface="Arial" panose="020B0604020202020204" pitchFamily="34" charset="0"/>
                <a:cs typeface="Arial" panose="020B0604020202020204" pitchFamily="34" charset="0"/>
              </a:rPr>
              <a:t>the </a:t>
            </a:r>
            <a:r>
              <a:rPr sz="1000" spc="-4" dirty="0">
                <a:latin typeface="Arial" panose="020B0604020202020204" pitchFamily="34" charset="0"/>
                <a:cs typeface="Arial" panose="020B0604020202020204" pitchFamily="34" charset="0"/>
              </a:rPr>
              <a:t>disputed invoice has some </a:t>
            </a:r>
            <a:r>
              <a:rPr sz="1000" spc="-8" dirty="0">
                <a:latin typeface="Arial" panose="020B0604020202020204" pitchFamily="34" charset="0"/>
                <a:cs typeface="Arial" panose="020B0604020202020204" pitchFamily="34" charset="0"/>
              </a:rPr>
              <a:t>incorrect </a:t>
            </a:r>
            <a:r>
              <a:rPr sz="1000" spc="-4" dirty="0">
                <a:latin typeface="Arial" panose="020B0604020202020204" pitchFamily="34" charset="0"/>
                <a:cs typeface="Arial" panose="020B0604020202020204" pitchFamily="34" charset="0"/>
              </a:rPr>
              <a:t>detail </a:t>
            </a:r>
            <a:r>
              <a:rPr sz="1000" dirty="0">
                <a:latin typeface="Arial" panose="020B0604020202020204" pitchFamily="34" charset="0"/>
                <a:cs typeface="Arial" panose="020B0604020202020204" pitchFamily="34" charset="0"/>
              </a:rPr>
              <a:t>please </a:t>
            </a:r>
            <a:r>
              <a:rPr sz="1000" spc="-4" dirty="0">
                <a:latin typeface="Arial" panose="020B0604020202020204" pitchFamily="34" charset="0"/>
                <a:cs typeface="Arial" panose="020B0604020202020204" pitchFamily="34" charset="0"/>
              </a:rPr>
              <a:t>choose </a:t>
            </a:r>
            <a:r>
              <a:rPr sz="1000" dirty="0">
                <a:latin typeface="Arial" panose="020B0604020202020204" pitchFamily="34" charset="0"/>
                <a:cs typeface="Arial" panose="020B0604020202020204" pitchFamily="34" charset="0"/>
              </a:rPr>
              <a:t>this </a:t>
            </a:r>
            <a:r>
              <a:rPr sz="1000" spc="-4" dirty="0">
                <a:latin typeface="Arial" panose="020B0604020202020204" pitchFamily="34" charset="0"/>
                <a:cs typeface="Arial" panose="020B0604020202020204" pitchFamily="34" charset="0"/>
              </a:rPr>
              <a:t>option </a:t>
            </a:r>
            <a:r>
              <a:rPr sz="1000" spc="-8" dirty="0">
                <a:latin typeface="Arial" panose="020B0604020202020204" pitchFamily="34" charset="0"/>
                <a:cs typeface="Arial" panose="020B0604020202020204" pitchFamily="34" charset="0"/>
              </a:rPr>
              <a:t>to </a:t>
            </a:r>
            <a:r>
              <a:rPr sz="1000" spc="-11" dirty="0">
                <a:latin typeface="Arial" panose="020B0604020202020204" pitchFamily="34" charset="0"/>
                <a:cs typeface="Arial" panose="020B0604020202020204" pitchFamily="34" charset="0"/>
              </a:rPr>
              <a:t>make</a:t>
            </a:r>
            <a:r>
              <a:rPr lang="de-DE" sz="1000" spc="-11"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changes to </a:t>
            </a:r>
            <a:r>
              <a:rPr sz="1000" spc="-4" dirty="0">
                <a:latin typeface="Arial" panose="020B0604020202020204" pitchFamily="34" charset="0"/>
                <a:cs typeface="Arial" panose="020B0604020202020204" pitchFamily="34" charset="0"/>
              </a:rPr>
              <a:t>the </a:t>
            </a:r>
            <a:r>
              <a:rPr sz="1000" spc="-8" dirty="0">
                <a:latin typeface="Arial" panose="020B0604020202020204" pitchFamily="34" charset="0"/>
                <a:cs typeface="Arial" panose="020B0604020202020204" pitchFamily="34" charset="0"/>
              </a:rPr>
              <a:t>invoice </a:t>
            </a:r>
            <a:r>
              <a:rPr sz="1000" spc="-4" dirty="0">
                <a:latin typeface="Arial" panose="020B0604020202020204" pitchFamily="34" charset="0"/>
                <a:cs typeface="Arial" panose="020B0604020202020204" pitchFamily="34" charset="0"/>
              </a:rPr>
              <a:t>and</a:t>
            </a:r>
            <a:r>
              <a:rPr sz="1000" spc="41"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resubmit.</a:t>
            </a:r>
            <a:endParaRPr sz="1000" dirty="0">
              <a:latin typeface="Arial" panose="020B0604020202020204" pitchFamily="34" charset="0"/>
              <a:cs typeface="Arial" panose="020B0604020202020204" pitchFamily="34" charset="0"/>
            </a:endParaRPr>
          </a:p>
          <a:p>
            <a:pPr marL="180975" indent="-171450">
              <a:spcBef>
                <a:spcPts val="630"/>
              </a:spcBef>
              <a:buClr>
                <a:srgbClr val="49B8E7"/>
              </a:buClr>
              <a:buFont typeface="Wingdings" panose="05000000000000000000" pitchFamily="2" charset="2"/>
              <a:buChar char="§"/>
            </a:pPr>
            <a:r>
              <a:rPr sz="1000" spc="-4" dirty="0">
                <a:latin typeface="Arial" panose="020B0604020202020204" pitchFamily="34" charset="0"/>
                <a:cs typeface="Arial" panose="020B0604020202020204" pitchFamily="34" charset="0"/>
              </a:rPr>
              <a:t>Click the Correct </a:t>
            </a:r>
            <a:r>
              <a:rPr sz="1000" spc="-8" dirty="0">
                <a:latin typeface="Arial" panose="020B0604020202020204" pitchFamily="34" charset="0"/>
                <a:cs typeface="Arial" panose="020B0604020202020204" pitchFamily="34" charset="0"/>
              </a:rPr>
              <a:t>Invoice button at </a:t>
            </a:r>
            <a:r>
              <a:rPr sz="1000" spc="-4" dirty="0">
                <a:latin typeface="Arial" panose="020B0604020202020204" pitchFamily="34" charset="0"/>
                <a:cs typeface="Arial" panose="020B0604020202020204" pitchFamily="34" charset="0"/>
              </a:rPr>
              <a:t>the </a:t>
            </a:r>
            <a:r>
              <a:rPr sz="1000" spc="-8" dirty="0">
                <a:latin typeface="Arial" panose="020B0604020202020204" pitchFamily="34" charset="0"/>
                <a:cs typeface="Arial" panose="020B0604020202020204" pitchFamily="34" charset="0"/>
              </a:rPr>
              <a:t>bottom </a:t>
            </a:r>
            <a:r>
              <a:rPr sz="1000" dirty="0">
                <a:latin typeface="Arial" panose="020B0604020202020204" pitchFamily="34" charset="0"/>
                <a:cs typeface="Arial" panose="020B0604020202020204" pitchFamily="34" charset="0"/>
              </a:rPr>
              <a:t>of </a:t>
            </a:r>
            <a:r>
              <a:rPr sz="1000" spc="-4" dirty="0">
                <a:latin typeface="Arial" panose="020B0604020202020204" pitchFamily="34" charset="0"/>
                <a:cs typeface="Arial" panose="020B0604020202020204" pitchFamily="34" charset="0"/>
              </a:rPr>
              <a:t>the</a:t>
            </a:r>
            <a:r>
              <a:rPr sz="1000" spc="56"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invoice.</a:t>
            </a:r>
            <a:endParaRPr sz="1000" dirty="0">
              <a:latin typeface="Arial" panose="020B0604020202020204" pitchFamily="34" charset="0"/>
              <a:cs typeface="Arial" panose="020B0604020202020204" pitchFamily="34" charset="0"/>
            </a:endParaRPr>
          </a:p>
          <a:p>
            <a:pPr marL="180499" marR="59531" indent="-171450">
              <a:lnSpc>
                <a:spcPct val="150000"/>
              </a:lnSpc>
              <a:buClr>
                <a:srgbClr val="49B8E7"/>
              </a:buClr>
              <a:buFont typeface="Wingdings" panose="05000000000000000000" pitchFamily="2" charset="2"/>
              <a:buChar char="§"/>
            </a:pPr>
            <a:r>
              <a:rPr sz="1000" spc="-8" dirty="0">
                <a:latin typeface="Arial" panose="020B0604020202020204" pitchFamily="34" charset="0"/>
                <a:cs typeface="Arial" panose="020B0604020202020204" pitchFamily="34" charset="0"/>
              </a:rPr>
              <a:t>Once you’ve clicked </a:t>
            </a:r>
            <a:r>
              <a:rPr sz="1000" spc="-4" dirty="0">
                <a:latin typeface="Arial" panose="020B0604020202020204" pitchFamily="34" charset="0"/>
                <a:cs typeface="Arial" panose="020B0604020202020204" pitchFamily="34" charset="0"/>
              </a:rPr>
              <a:t>the </a:t>
            </a:r>
            <a:r>
              <a:rPr sz="1000" spc="-8" dirty="0">
                <a:latin typeface="Arial" panose="020B0604020202020204" pitchFamily="34" charset="0"/>
                <a:cs typeface="Arial" panose="020B0604020202020204" pitchFamily="34" charset="0"/>
              </a:rPr>
              <a:t>correct </a:t>
            </a:r>
            <a:r>
              <a:rPr sz="1000" spc="-4" dirty="0">
                <a:latin typeface="Arial" panose="020B0604020202020204" pitchFamily="34" charset="0"/>
                <a:cs typeface="Arial" panose="020B0604020202020204" pitchFamily="34" charset="0"/>
              </a:rPr>
              <a:t>invoice button you </a:t>
            </a:r>
            <a:r>
              <a:rPr sz="1000" dirty="0">
                <a:latin typeface="Arial" panose="020B0604020202020204" pitchFamily="34" charset="0"/>
                <a:cs typeface="Arial" panose="020B0604020202020204" pitchFamily="34" charset="0"/>
              </a:rPr>
              <a:t>will </a:t>
            </a:r>
            <a:r>
              <a:rPr sz="1000" spc="-4" dirty="0">
                <a:latin typeface="Arial" panose="020B0604020202020204" pitchFamily="34" charset="0"/>
                <a:cs typeface="Arial" panose="020B0604020202020204" pitchFamily="34" charset="0"/>
              </a:rPr>
              <a:t>be </a:t>
            </a:r>
            <a:r>
              <a:rPr sz="1000" spc="-8" dirty="0">
                <a:latin typeface="Arial" panose="020B0604020202020204" pitchFamily="34" charset="0"/>
                <a:cs typeface="Arial" panose="020B0604020202020204" pitchFamily="34" charset="0"/>
              </a:rPr>
              <a:t>taken </a:t>
            </a:r>
            <a:r>
              <a:rPr sz="1000" spc="-4" dirty="0">
                <a:latin typeface="Arial" panose="020B0604020202020204" pitchFamily="34" charset="0"/>
                <a:cs typeface="Arial" panose="020B0604020202020204" pitchFamily="34" charset="0"/>
              </a:rPr>
              <a:t>back </a:t>
            </a:r>
            <a:r>
              <a:rPr sz="1000" spc="-8" dirty="0">
                <a:latin typeface="Arial" panose="020B0604020202020204" pitchFamily="34" charset="0"/>
                <a:cs typeface="Arial" panose="020B0604020202020204" pitchFamily="34" charset="0"/>
              </a:rPr>
              <a:t>into </a:t>
            </a:r>
            <a:r>
              <a:rPr sz="1000" dirty="0">
                <a:latin typeface="Arial" panose="020B0604020202020204" pitchFamily="34" charset="0"/>
                <a:cs typeface="Arial" panose="020B0604020202020204" pitchFamily="34" charset="0"/>
              </a:rPr>
              <a:t>the </a:t>
            </a:r>
            <a:r>
              <a:rPr sz="1000" spc="-4" dirty="0">
                <a:latin typeface="Arial" panose="020B0604020202020204" pitchFamily="34" charset="0"/>
                <a:cs typeface="Arial" panose="020B0604020202020204" pitchFamily="34" charset="0"/>
              </a:rPr>
              <a:t>invoice. (Similar </a:t>
            </a:r>
            <a:r>
              <a:rPr sz="1000" spc="-8" dirty="0">
                <a:latin typeface="Arial" panose="020B0604020202020204" pitchFamily="34" charset="0"/>
                <a:cs typeface="Arial" panose="020B0604020202020204" pitchFamily="34" charset="0"/>
              </a:rPr>
              <a:t>to </a:t>
            </a:r>
            <a:r>
              <a:rPr sz="1000" spc="-4" dirty="0">
                <a:latin typeface="Arial" panose="020B0604020202020204" pitchFamily="34" charset="0"/>
                <a:cs typeface="Arial" panose="020B0604020202020204" pitchFamily="34" charset="0"/>
              </a:rPr>
              <a:t>when you</a:t>
            </a:r>
            <a:r>
              <a:rPr lang="de-DE" sz="1000" spc="-4"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created </a:t>
            </a:r>
            <a:r>
              <a:rPr sz="1000" spc="-4" dirty="0">
                <a:latin typeface="Arial" panose="020B0604020202020204" pitchFamily="34" charset="0"/>
                <a:cs typeface="Arial" panose="020B0604020202020204" pitchFamily="34" charset="0"/>
              </a:rPr>
              <a:t>the</a:t>
            </a:r>
            <a:r>
              <a:rPr sz="1000" spc="15" dirty="0">
                <a:latin typeface="Arial" panose="020B0604020202020204" pitchFamily="34" charset="0"/>
                <a:cs typeface="Arial" panose="020B0604020202020204" pitchFamily="34" charset="0"/>
              </a:rPr>
              <a:t> </a:t>
            </a:r>
            <a:r>
              <a:rPr sz="1000" spc="-8" dirty="0">
                <a:latin typeface="Arial" panose="020B0604020202020204" pitchFamily="34" charset="0"/>
                <a:cs typeface="Arial" panose="020B0604020202020204" pitchFamily="34" charset="0"/>
              </a:rPr>
              <a:t>invoice).</a:t>
            </a:r>
            <a:endParaRPr sz="1000" dirty="0">
              <a:latin typeface="Arial" panose="020B0604020202020204" pitchFamily="34" charset="0"/>
              <a:cs typeface="Arial" panose="020B0604020202020204" pitchFamily="34" charset="0"/>
            </a:endParaRPr>
          </a:p>
          <a:p>
            <a:pPr marL="866299" marR="320040" lvl="1" indent="-171450">
              <a:lnSpc>
                <a:spcPct val="150000"/>
              </a:lnSpc>
              <a:buClr>
                <a:srgbClr val="49B8E7"/>
              </a:buClr>
              <a:buFont typeface="Symbol" panose="05050102010706020507" pitchFamily="18" charset="2"/>
              <a:buChar char="-"/>
              <a:tabLst>
                <a:tab pos="824865" algn="l"/>
              </a:tabLst>
            </a:pPr>
            <a:r>
              <a:rPr sz="1000" spc="-4" dirty="0">
                <a:latin typeface="Arial" panose="020B0604020202020204" pitchFamily="34" charset="0"/>
                <a:cs typeface="Arial" panose="020B0604020202020204" pitchFamily="34" charset="0"/>
              </a:rPr>
              <a:t>In the </a:t>
            </a:r>
            <a:r>
              <a:rPr sz="1000" spc="-8" dirty="0">
                <a:latin typeface="Arial" panose="020B0604020202020204" pitchFamily="34" charset="0"/>
                <a:cs typeface="Arial" panose="020B0604020202020204" pitchFamily="34" charset="0"/>
              </a:rPr>
              <a:t>example </a:t>
            </a:r>
            <a:r>
              <a:rPr sz="1000" spc="-4" dirty="0">
                <a:latin typeface="Arial" panose="020B0604020202020204" pitchFamily="34" charset="0"/>
                <a:cs typeface="Arial" panose="020B0604020202020204" pitchFamily="34" charset="0"/>
              </a:rPr>
              <a:t>above </a:t>
            </a:r>
            <a:r>
              <a:rPr lang="de-DE" sz="1000" spc="-4" dirty="0">
                <a:latin typeface="Arial" panose="020B0604020202020204" pitchFamily="34" charset="0"/>
                <a:cs typeface="Arial" panose="020B0604020202020204" pitchFamily="34" charset="0"/>
              </a:rPr>
              <a:t>invoice </a:t>
            </a:r>
            <a:r>
              <a:rPr sz="1000" spc="-4" dirty="0">
                <a:latin typeface="Arial" panose="020B0604020202020204" pitchFamily="34" charset="0"/>
                <a:cs typeface="Arial" panose="020B0604020202020204" pitchFamily="34" charset="0"/>
              </a:rPr>
              <a:t>was disputed </a:t>
            </a:r>
            <a:r>
              <a:rPr sz="1000" spc="-8" dirty="0">
                <a:latin typeface="Arial" panose="020B0604020202020204" pitchFamily="34" charset="0"/>
                <a:cs typeface="Arial" panose="020B0604020202020204" pitchFamily="34" charset="0"/>
              </a:rPr>
              <a:t>because </a:t>
            </a:r>
            <a:r>
              <a:rPr sz="1000" spc="-4" dirty="0">
                <a:latin typeface="Arial" panose="020B0604020202020204" pitchFamily="34" charset="0"/>
                <a:cs typeface="Arial" panose="020B0604020202020204" pitchFamily="34" charset="0"/>
              </a:rPr>
              <a:t>the price was not </a:t>
            </a:r>
            <a:r>
              <a:rPr sz="1000" spc="-8" dirty="0">
                <a:latin typeface="Arial" panose="020B0604020202020204" pitchFamily="34" charset="0"/>
                <a:cs typeface="Arial" panose="020B0604020202020204" pitchFamily="34" charset="0"/>
              </a:rPr>
              <a:t>matching </a:t>
            </a:r>
            <a:r>
              <a:rPr sz="1000" dirty="0">
                <a:latin typeface="Arial" panose="020B0604020202020204" pitchFamily="34" charset="0"/>
                <a:cs typeface="Arial" panose="020B0604020202020204" pitchFamily="34" charset="0"/>
              </a:rPr>
              <a:t>with </a:t>
            </a:r>
            <a:r>
              <a:rPr sz="1000" spc="-4" dirty="0">
                <a:latin typeface="Arial" panose="020B0604020202020204" pitchFamily="34" charset="0"/>
                <a:cs typeface="Arial" panose="020B0604020202020204" pitchFamily="34" charset="0"/>
              </a:rPr>
              <a:t>the PO</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price.</a:t>
            </a:r>
            <a:endParaRPr sz="1000" dirty="0">
              <a:latin typeface="Arial" panose="020B0604020202020204" pitchFamily="34" charset="0"/>
              <a:cs typeface="Arial" panose="020B0604020202020204" pitchFamily="34" charset="0"/>
            </a:endParaRPr>
          </a:p>
          <a:p>
            <a:pPr marL="866299" lvl="1" indent="-171450">
              <a:spcBef>
                <a:spcPts val="626"/>
              </a:spcBef>
              <a:buClr>
                <a:srgbClr val="49B8E7"/>
              </a:buClr>
              <a:buFont typeface="Symbol" panose="05050102010706020507" pitchFamily="18" charset="2"/>
              <a:buChar char="-"/>
              <a:tabLst>
                <a:tab pos="824865" algn="l"/>
              </a:tabLst>
            </a:pPr>
            <a:r>
              <a:rPr sz="1000" spc="-49" dirty="0">
                <a:latin typeface="Arial" panose="020B0604020202020204" pitchFamily="34" charset="0"/>
                <a:cs typeface="Arial" panose="020B0604020202020204" pitchFamily="34" charset="0"/>
              </a:rPr>
              <a:t>To </a:t>
            </a:r>
            <a:r>
              <a:rPr sz="1000" spc="-4" dirty="0">
                <a:latin typeface="Arial" panose="020B0604020202020204" pitchFamily="34" charset="0"/>
                <a:cs typeface="Arial" panose="020B0604020202020204" pitchFamily="34" charset="0"/>
              </a:rPr>
              <a:t>resolve you </a:t>
            </a:r>
            <a:r>
              <a:rPr sz="1000" dirty="0">
                <a:latin typeface="Arial" panose="020B0604020202020204" pitchFamily="34" charset="0"/>
                <a:cs typeface="Arial" panose="020B0604020202020204" pitchFamily="34" charset="0"/>
              </a:rPr>
              <a:t>will </a:t>
            </a:r>
            <a:r>
              <a:rPr sz="1000" spc="-8" dirty="0">
                <a:latin typeface="Arial" panose="020B0604020202020204" pitchFamily="34" charset="0"/>
                <a:cs typeface="Arial" panose="020B0604020202020204" pitchFamily="34" charset="0"/>
              </a:rPr>
              <a:t>update </a:t>
            </a:r>
            <a:r>
              <a:rPr sz="1000" spc="-4" dirty="0">
                <a:latin typeface="Arial" panose="020B0604020202020204" pitchFamily="34" charset="0"/>
                <a:cs typeface="Arial" panose="020B0604020202020204" pitchFamily="34" charset="0"/>
              </a:rPr>
              <a:t>the “Price”</a:t>
            </a:r>
            <a:r>
              <a:rPr sz="1000" spc="49"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field.</a:t>
            </a:r>
            <a:endParaRPr sz="1000" dirty="0">
              <a:latin typeface="Arial" panose="020B0604020202020204" pitchFamily="34" charset="0"/>
              <a:cs typeface="Arial" panose="020B0604020202020204" pitchFamily="34" charset="0"/>
            </a:endParaRPr>
          </a:p>
          <a:p>
            <a:pPr marL="866299" lvl="1" indent="-171450">
              <a:spcBef>
                <a:spcPts val="630"/>
              </a:spcBef>
              <a:buClr>
                <a:srgbClr val="49B8E7"/>
              </a:buClr>
              <a:buFont typeface="Symbol" panose="05050102010706020507" pitchFamily="18" charset="2"/>
              <a:buChar char="-"/>
              <a:tabLst>
                <a:tab pos="824865" algn="l"/>
              </a:tabLst>
            </a:pPr>
            <a:r>
              <a:rPr sz="1000" spc="-8" dirty="0">
                <a:latin typeface="Arial" panose="020B0604020202020204" pitchFamily="34" charset="0"/>
                <a:cs typeface="Arial" panose="020B0604020202020204" pitchFamily="34" charset="0"/>
              </a:rPr>
              <a:t>Once </a:t>
            </a:r>
            <a:r>
              <a:rPr sz="1000" spc="-4" dirty="0">
                <a:latin typeface="Arial" panose="020B0604020202020204" pitchFamily="34" charset="0"/>
                <a:cs typeface="Arial" panose="020B0604020202020204" pitchFamily="34" charset="0"/>
              </a:rPr>
              <a:t>the price </a:t>
            </a:r>
            <a:r>
              <a:rPr sz="1000" dirty="0">
                <a:latin typeface="Arial" panose="020B0604020202020204" pitchFamily="34" charset="0"/>
                <a:cs typeface="Arial" panose="020B0604020202020204" pitchFamily="34" charset="0"/>
              </a:rPr>
              <a:t>is </a:t>
            </a:r>
            <a:r>
              <a:rPr sz="1000" spc="-8" dirty="0">
                <a:latin typeface="Arial" panose="020B0604020202020204" pitchFamily="34" charset="0"/>
                <a:cs typeface="Arial" panose="020B0604020202020204" pitchFamily="34" charset="0"/>
              </a:rPr>
              <a:t>entered, </a:t>
            </a:r>
            <a:r>
              <a:rPr sz="1000" spc="-4" dirty="0">
                <a:latin typeface="Arial" panose="020B0604020202020204" pitchFamily="34" charset="0"/>
                <a:cs typeface="Arial" panose="020B0604020202020204" pitchFamily="34" charset="0"/>
              </a:rPr>
              <a:t>scroll </a:t>
            </a:r>
            <a:r>
              <a:rPr sz="1000" spc="-8" dirty="0">
                <a:latin typeface="Arial" panose="020B0604020202020204" pitchFamily="34" charset="0"/>
                <a:cs typeface="Arial" panose="020B0604020202020204" pitchFamily="34" charset="0"/>
              </a:rPr>
              <a:t>to </a:t>
            </a:r>
            <a:r>
              <a:rPr sz="1000" spc="-4" dirty="0">
                <a:latin typeface="Arial" panose="020B0604020202020204" pitchFamily="34" charset="0"/>
                <a:cs typeface="Arial" panose="020B0604020202020204" pitchFamily="34" charset="0"/>
              </a:rPr>
              <a:t>the </a:t>
            </a:r>
            <a:r>
              <a:rPr sz="1000" spc="-8" dirty="0">
                <a:latin typeface="Arial" panose="020B0604020202020204" pitchFamily="34" charset="0"/>
                <a:cs typeface="Arial" panose="020B0604020202020204" pitchFamily="34" charset="0"/>
              </a:rPr>
              <a:t>bottom </a:t>
            </a:r>
            <a:r>
              <a:rPr sz="1000" spc="-4" dirty="0">
                <a:latin typeface="Arial" panose="020B0604020202020204" pitchFamily="34" charset="0"/>
                <a:cs typeface="Arial" panose="020B0604020202020204" pitchFamily="34" charset="0"/>
              </a:rPr>
              <a:t>and click</a:t>
            </a:r>
            <a:r>
              <a:rPr sz="1000" spc="49" dirty="0">
                <a:latin typeface="Arial" panose="020B0604020202020204" pitchFamily="34" charset="0"/>
                <a:cs typeface="Arial" panose="020B0604020202020204" pitchFamily="34" charset="0"/>
              </a:rPr>
              <a:t> </a:t>
            </a:r>
            <a:r>
              <a:rPr sz="1000" spc="-11" dirty="0">
                <a:latin typeface="Arial" panose="020B0604020202020204" pitchFamily="34" charset="0"/>
                <a:cs typeface="Arial" panose="020B0604020202020204" pitchFamily="34" charset="0"/>
              </a:rPr>
              <a:t>“Submit”.</a:t>
            </a:r>
            <a:endParaRPr sz="1000" dirty="0">
              <a:latin typeface="Arial" panose="020B0604020202020204" pitchFamily="34" charset="0"/>
              <a:cs typeface="Arial" panose="020B0604020202020204" pitchFamily="34" charset="0"/>
            </a:endParaRPr>
          </a:p>
          <a:p>
            <a:pPr marL="866299" marR="236696" lvl="1" indent="-171450">
              <a:lnSpc>
                <a:spcPct val="150000"/>
              </a:lnSpc>
              <a:buClr>
                <a:srgbClr val="49B8E7"/>
              </a:buClr>
              <a:buFont typeface="Symbol" panose="05050102010706020507" pitchFamily="18" charset="2"/>
              <a:buChar char="-"/>
              <a:tabLst>
                <a:tab pos="824865" algn="l"/>
              </a:tabLst>
            </a:pPr>
            <a:r>
              <a:rPr sz="1000" spc="-4" dirty="0">
                <a:latin typeface="Arial" panose="020B0604020202020204" pitchFamily="34" charset="0"/>
                <a:cs typeface="Arial" panose="020B0604020202020204" pitchFamily="34" charset="0"/>
              </a:rPr>
              <a:t>Assuming </a:t>
            </a:r>
            <a:r>
              <a:rPr sz="1000" spc="-8" dirty="0">
                <a:latin typeface="Arial" panose="020B0604020202020204" pitchFamily="34" charset="0"/>
                <a:cs typeface="Arial" panose="020B0604020202020204" pitchFamily="34" charset="0"/>
              </a:rPr>
              <a:t>there are </a:t>
            </a:r>
            <a:r>
              <a:rPr sz="1000" spc="-4" dirty="0">
                <a:latin typeface="Arial" panose="020B0604020202020204" pitchFamily="34" charset="0"/>
                <a:cs typeface="Arial" panose="020B0604020202020204" pitchFamily="34" charset="0"/>
              </a:rPr>
              <a:t>no other issues, this </a:t>
            </a:r>
            <a:r>
              <a:rPr sz="1000" dirty="0">
                <a:latin typeface="Arial" panose="020B0604020202020204" pitchFamily="34" charset="0"/>
                <a:cs typeface="Arial" panose="020B0604020202020204" pitchFamily="34" charset="0"/>
              </a:rPr>
              <a:t>will </a:t>
            </a:r>
            <a:r>
              <a:rPr sz="1000" spc="-4" dirty="0">
                <a:latin typeface="Arial" panose="020B0604020202020204" pitchFamily="34" charset="0"/>
                <a:cs typeface="Arial" panose="020B0604020202020204" pitchFamily="34" charset="0"/>
              </a:rPr>
              <a:t>resolve the dispute and the </a:t>
            </a:r>
            <a:r>
              <a:rPr sz="1000" spc="-8" dirty="0">
                <a:latin typeface="Arial" panose="020B0604020202020204" pitchFamily="34" charset="0"/>
                <a:cs typeface="Arial" panose="020B0604020202020204" pitchFamily="34" charset="0"/>
              </a:rPr>
              <a:t>invoice </a:t>
            </a:r>
            <a:r>
              <a:rPr sz="1000" dirty="0">
                <a:latin typeface="Arial" panose="020B0604020202020204" pitchFamily="34" charset="0"/>
                <a:cs typeface="Arial" panose="020B0604020202020204" pitchFamily="34" charset="0"/>
              </a:rPr>
              <a:t>will flow </a:t>
            </a:r>
            <a:r>
              <a:rPr sz="1000" spc="-8" dirty="0">
                <a:latin typeface="Arial" panose="020B0604020202020204" pitchFamily="34" charset="0"/>
                <a:cs typeface="Arial" panose="020B0604020202020204" pitchFamily="34" charset="0"/>
              </a:rPr>
              <a:t>into</a:t>
            </a:r>
            <a:r>
              <a:rPr lang="de-DE" sz="1000" spc="-8"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the </a:t>
            </a:r>
            <a:r>
              <a:rPr sz="1000" spc="-8" dirty="0">
                <a:latin typeface="Arial" panose="020B0604020202020204" pitchFamily="34" charset="0"/>
                <a:cs typeface="Arial" panose="020B0604020202020204" pitchFamily="34" charset="0"/>
              </a:rPr>
              <a:t>payment</a:t>
            </a:r>
            <a:r>
              <a:rPr sz="1000" spc="11"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process.</a:t>
            </a:r>
            <a:endParaRPr sz="1000" dirty="0">
              <a:latin typeface="Arial" panose="020B0604020202020204" pitchFamily="34" charset="0"/>
              <a:cs typeface="Arial" panose="020B0604020202020204" pitchFamily="34" charset="0"/>
            </a:endParaRPr>
          </a:p>
          <a:p>
            <a:pPr>
              <a:spcBef>
                <a:spcPts val="26"/>
              </a:spcBef>
            </a:pPr>
            <a:endParaRPr sz="1000" dirty="0">
              <a:latin typeface="Arial" panose="020B0604020202020204" pitchFamily="34" charset="0"/>
              <a:cs typeface="Arial" panose="020B0604020202020204" pitchFamily="34" charset="0"/>
            </a:endParaRPr>
          </a:p>
          <a:p>
            <a:pPr marL="229553" indent="-171450">
              <a:buClr>
                <a:srgbClr val="49B8E7"/>
              </a:buClr>
              <a:buFont typeface="Wingdings" panose="05000000000000000000" pitchFamily="2" charset="2"/>
              <a:buChar char="§"/>
            </a:pPr>
            <a:r>
              <a:rPr sz="1000" dirty="0">
                <a:latin typeface="Arial" panose="020B0604020202020204" pitchFamily="34" charset="0"/>
                <a:cs typeface="Arial" panose="020B0604020202020204" pitchFamily="34" charset="0"/>
              </a:rPr>
              <a:t>Other </a:t>
            </a:r>
            <a:r>
              <a:rPr sz="1000" spc="-4" dirty="0">
                <a:latin typeface="Arial" panose="020B0604020202020204" pitchFamily="34" charset="0"/>
                <a:cs typeface="Arial" panose="020B0604020202020204" pitchFamily="34" charset="0"/>
              </a:rPr>
              <a:t>disputes, </a:t>
            </a:r>
            <a:r>
              <a:rPr sz="1000" dirty="0">
                <a:latin typeface="Arial" panose="020B0604020202020204" pitchFamily="34" charset="0"/>
                <a:cs typeface="Arial" panose="020B0604020202020204" pitchFamily="34" charset="0"/>
              </a:rPr>
              <a:t>such </a:t>
            </a:r>
            <a:r>
              <a:rPr sz="1000" spc="-4" dirty="0">
                <a:latin typeface="Arial" panose="020B0604020202020204" pitchFamily="34" charset="0"/>
                <a:cs typeface="Arial" panose="020B0604020202020204" pitchFamily="34" charset="0"/>
              </a:rPr>
              <a:t>as </a:t>
            </a:r>
            <a:r>
              <a:rPr sz="1000" dirty="0">
                <a:latin typeface="Arial" panose="020B0604020202020204" pitchFamily="34" charset="0"/>
                <a:cs typeface="Arial" panose="020B0604020202020204" pitchFamily="34" charset="0"/>
              </a:rPr>
              <a:t>Quantity </a:t>
            </a:r>
            <a:r>
              <a:rPr sz="1000" spc="-4" dirty="0">
                <a:latin typeface="Arial" panose="020B0604020202020204" pitchFamily="34" charset="0"/>
                <a:cs typeface="Arial" panose="020B0604020202020204" pitchFamily="34" charset="0"/>
              </a:rPr>
              <a:t>discrepancies </a:t>
            </a:r>
            <a:r>
              <a:rPr sz="1000" dirty="0">
                <a:latin typeface="Arial" panose="020B0604020202020204" pitchFamily="34" charset="0"/>
                <a:cs typeface="Arial" panose="020B0604020202020204" pitchFamily="34" charset="0"/>
              </a:rPr>
              <a:t>can </a:t>
            </a:r>
            <a:r>
              <a:rPr sz="1000" spc="-4" dirty="0">
                <a:latin typeface="Arial" panose="020B0604020202020204" pitchFamily="34" charset="0"/>
                <a:cs typeface="Arial" panose="020B0604020202020204" pitchFamily="34" charset="0"/>
              </a:rPr>
              <a:t>be resolved by </a:t>
            </a:r>
            <a:r>
              <a:rPr sz="1000" dirty="0">
                <a:latin typeface="Arial" panose="020B0604020202020204" pitchFamily="34" charset="0"/>
                <a:cs typeface="Arial" panose="020B0604020202020204" pitchFamily="34" charset="0"/>
              </a:rPr>
              <a:t>correcting the </a:t>
            </a:r>
            <a:r>
              <a:rPr sz="1000" spc="-4" dirty="0">
                <a:latin typeface="Arial" panose="020B0604020202020204" pitchFamily="34" charset="0"/>
                <a:cs typeface="Arial" panose="020B0604020202020204" pitchFamily="34" charset="0"/>
              </a:rPr>
              <a:t>corresponding</a:t>
            </a:r>
            <a:r>
              <a:rPr lang="de-DE" sz="1000" spc="-4" dirty="0">
                <a:latin typeface="Arial" panose="020B0604020202020204" pitchFamily="34" charset="0"/>
                <a:cs typeface="Arial" panose="020B0604020202020204" pitchFamily="34" charset="0"/>
              </a:rPr>
              <a:t> </a:t>
            </a:r>
            <a:r>
              <a:rPr sz="1000" spc="-172" dirty="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fields.</a:t>
            </a:r>
          </a:p>
        </p:txBody>
      </p:sp>
      <p:sp>
        <p:nvSpPr>
          <p:cNvPr id="4" name="object 4"/>
          <p:cNvSpPr/>
          <p:nvPr/>
        </p:nvSpPr>
        <p:spPr>
          <a:xfrm>
            <a:off x="7692612" y="1296648"/>
            <a:ext cx="557783" cy="262889"/>
          </a:xfrm>
          <a:prstGeom prst="rect">
            <a:avLst/>
          </a:prstGeom>
          <a:blipFill>
            <a:blip r:embed="rId2" cstate="print"/>
            <a:stretch>
              <a:fillRect/>
            </a:stretch>
          </a:blipFill>
        </p:spPr>
        <p:txBody>
          <a:bodyPr wrap="square" lIns="0" tIns="0" rIns="0" bIns="0" rtlCol="0"/>
          <a:lstStyle/>
          <a:p>
            <a:endParaRPr sz="1013"/>
          </a:p>
        </p:txBody>
      </p:sp>
      <p:sp>
        <p:nvSpPr>
          <p:cNvPr id="5" name="object 5"/>
          <p:cNvSpPr/>
          <p:nvPr/>
        </p:nvSpPr>
        <p:spPr>
          <a:xfrm>
            <a:off x="7222513" y="1859559"/>
            <a:ext cx="1027882" cy="222174"/>
          </a:xfrm>
          <a:prstGeom prst="rect">
            <a:avLst/>
          </a:prstGeom>
          <a:blipFill>
            <a:blip r:embed="rId3" cstate="print"/>
            <a:stretch>
              <a:fillRect/>
            </a:stretch>
          </a:blipFill>
        </p:spPr>
        <p:txBody>
          <a:bodyPr wrap="square" lIns="0" tIns="0" rIns="0" bIns="0" rtlCol="0"/>
          <a:lstStyle/>
          <a:p>
            <a:endParaRPr sz="1013"/>
          </a:p>
        </p:txBody>
      </p:sp>
      <p:sp>
        <p:nvSpPr>
          <p:cNvPr id="6" name="object 6"/>
          <p:cNvSpPr/>
          <p:nvPr/>
        </p:nvSpPr>
        <p:spPr>
          <a:xfrm>
            <a:off x="7435437" y="3234566"/>
            <a:ext cx="814958" cy="314324"/>
          </a:xfrm>
          <a:prstGeom prst="rect">
            <a:avLst/>
          </a:prstGeom>
          <a:blipFill>
            <a:blip r:embed="rId4" cstate="print"/>
            <a:stretch>
              <a:fillRect/>
            </a:stretch>
          </a:blipFill>
        </p:spPr>
        <p:txBody>
          <a:bodyPr wrap="square" lIns="0" tIns="0" rIns="0" bIns="0" rtlCol="0"/>
          <a:lstStyle/>
          <a:p>
            <a:endParaRPr sz="1013"/>
          </a:p>
        </p:txBody>
      </p:sp>
      <p:sp>
        <p:nvSpPr>
          <p:cNvPr id="8" name="object 8"/>
          <p:cNvSpPr txBox="1"/>
          <p:nvPr/>
        </p:nvSpPr>
        <p:spPr>
          <a:xfrm>
            <a:off x="2531983" y="4891088"/>
            <a:ext cx="4026699" cy="124554"/>
          </a:xfrm>
          <a:prstGeom prst="rect">
            <a:avLst/>
          </a:prstGeom>
        </p:spPr>
        <p:txBody>
          <a:bodyPr vert="horz" wrap="square" lIns="0" tIns="9049" rIns="0" bIns="0" rtlCol="0">
            <a:spAutoFit/>
          </a:bodyPr>
          <a:lstStyle/>
          <a:p>
            <a:pPr marL="9525">
              <a:spcBef>
                <a:spcPts val="71"/>
              </a:spcBef>
            </a:pPr>
            <a:r>
              <a:rPr sz="750" spc="-4" dirty="0">
                <a:latin typeface="Calibri"/>
                <a:cs typeface="Calibri"/>
              </a:rPr>
              <a:t>For any questions regarding this </a:t>
            </a:r>
            <a:r>
              <a:rPr sz="750" spc="-8" dirty="0">
                <a:latin typeface="Calibri"/>
                <a:cs typeface="Calibri"/>
              </a:rPr>
              <a:t>process, please </a:t>
            </a:r>
            <a:r>
              <a:rPr sz="750" spc="-4" dirty="0">
                <a:latin typeface="Calibri"/>
                <a:cs typeface="Calibri"/>
              </a:rPr>
              <a:t>reach out to us at</a:t>
            </a:r>
            <a:r>
              <a:rPr sz="750" spc="79" dirty="0">
                <a:latin typeface="Calibri"/>
                <a:cs typeface="Calibri"/>
              </a:rPr>
              <a:t> </a:t>
            </a:r>
            <a:r>
              <a:rPr lang="de-DE" sz="750" spc="-4" dirty="0">
                <a:latin typeface="Calibri"/>
                <a:cs typeface="Calibri"/>
                <a:hlinkClick r:id="rId5"/>
              </a:rPr>
              <a:t>Procurement@munichre.com</a:t>
            </a:r>
            <a:endParaRPr sz="750" dirty="0">
              <a:latin typeface="Calibri"/>
              <a:cs typeface="Calibri"/>
            </a:endParaRPr>
          </a:p>
        </p:txBody>
      </p:sp>
      <p:sp>
        <p:nvSpPr>
          <p:cNvPr id="9" name="Titel 39">
            <a:extLst>
              <a:ext uri="{FF2B5EF4-FFF2-40B4-BE49-F238E27FC236}">
                <a16:creationId xmlns:a16="http://schemas.microsoft.com/office/drawing/2014/main" id="{F5409CA6-0684-461F-B15C-FED649C331ED}"/>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Invoices – Coupa Supplier Portal (CSP)</a:t>
            </a:r>
          </a:p>
          <a:p>
            <a:r>
              <a:rPr lang="en-US" sz="1800" dirty="0">
                <a:solidFill>
                  <a:srgbClr val="49B8E7"/>
                </a:solidFill>
              </a:rPr>
              <a:t>Resolving a Disputed Invoice</a:t>
            </a:r>
          </a:p>
        </p:txBody>
      </p:sp>
      <p:sp>
        <p:nvSpPr>
          <p:cNvPr id="2" name="Foliennummernplatzhalter 1">
            <a:extLst>
              <a:ext uri="{FF2B5EF4-FFF2-40B4-BE49-F238E27FC236}">
                <a16:creationId xmlns:a16="http://schemas.microsoft.com/office/drawing/2014/main" id="{B722DB8F-E7F4-4788-AA94-000593C369CD}"/>
              </a:ext>
            </a:extLst>
          </p:cNvPr>
          <p:cNvSpPr>
            <a:spLocks noGrp="1"/>
          </p:cNvSpPr>
          <p:nvPr>
            <p:ph type="sldNum" sz="quarter" idx="12"/>
          </p:nvPr>
        </p:nvSpPr>
        <p:spPr/>
        <p:txBody>
          <a:bodyPr/>
          <a:lstStyle/>
          <a:p>
            <a:fld id="{D56DB8AA-803C-49D2-90AA-1140CE72DCD7}" type="slidenum">
              <a:rPr lang="de-DE" smtClean="0"/>
              <a:pPr/>
              <a:t>64</a:t>
            </a:fld>
            <a:endParaRPr lang="de-DE" dirty="0"/>
          </a:p>
        </p:txBody>
      </p:sp>
    </p:spTree>
    <p:extLst>
      <p:ext uri="{BB962C8B-B14F-4D97-AF65-F5344CB8AC3E}">
        <p14:creationId xmlns:p14="http://schemas.microsoft.com/office/powerpoint/2010/main" val="87488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FDEC67F-BE21-4B69-93B1-76C8946A9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 r="15"/>
          <a:stretch>
            <a:fillRect/>
          </a:stretch>
        </p:blipFill>
        <p:spPr bwMode="auto">
          <a:xfrm>
            <a:off x="0" y="0"/>
            <a:ext cx="9144000" cy="514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platzhalter 4">
            <a:extLst>
              <a:ext uri="{FF2B5EF4-FFF2-40B4-BE49-F238E27FC236}">
                <a16:creationId xmlns:a16="http://schemas.microsoft.com/office/drawing/2014/main" id="{A2AA6CD2-1FBA-4A0C-A74D-B9CC7C4495E4}"/>
              </a:ext>
            </a:extLst>
          </p:cNvPr>
          <p:cNvSpPr>
            <a:spLocks noGrp="1"/>
          </p:cNvSpPr>
          <p:nvPr>
            <p:ph type="body" sz="quarter" idx="12"/>
          </p:nvPr>
        </p:nvSpPr>
        <p:spPr/>
        <p:txBody>
          <a:bodyPr/>
          <a:lstStyle/>
          <a:p>
            <a:endParaRPr lang="de-DE"/>
          </a:p>
        </p:txBody>
      </p:sp>
      <p:sp>
        <p:nvSpPr>
          <p:cNvPr id="3" name="Titel 2">
            <a:extLst>
              <a:ext uri="{FF2B5EF4-FFF2-40B4-BE49-F238E27FC236}">
                <a16:creationId xmlns:a16="http://schemas.microsoft.com/office/drawing/2014/main" id="{0C872780-CF4D-42A8-9067-100EB3DA3BAE}"/>
              </a:ext>
            </a:extLst>
          </p:cNvPr>
          <p:cNvSpPr>
            <a:spLocks noGrp="1"/>
          </p:cNvSpPr>
          <p:nvPr>
            <p:ph type="title"/>
          </p:nvPr>
        </p:nvSpPr>
        <p:spPr/>
        <p:txBody>
          <a:bodyPr/>
          <a:lstStyle/>
          <a:p>
            <a:r>
              <a:rPr lang="de-DE" b="1" spc="-4" dirty="0"/>
              <a:t>Credit Notes in Coupa</a:t>
            </a:r>
            <a:endParaRPr lang="de-DE" dirty="0"/>
          </a:p>
        </p:txBody>
      </p:sp>
      <p:sp>
        <p:nvSpPr>
          <p:cNvPr id="4" name="Textplatzhalter 3">
            <a:extLst>
              <a:ext uri="{FF2B5EF4-FFF2-40B4-BE49-F238E27FC236}">
                <a16:creationId xmlns:a16="http://schemas.microsoft.com/office/drawing/2014/main" id="{FA7ACE2A-3182-475F-A288-097B70C29B2F}"/>
              </a:ext>
            </a:extLst>
          </p:cNvPr>
          <p:cNvSpPr>
            <a:spLocks noGrp="1"/>
          </p:cNvSpPr>
          <p:nvPr>
            <p:ph type="body" sz="quarter" idx="24"/>
          </p:nvPr>
        </p:nvSpPr>
        <p:spPr/>
        <p:txBody>
          <a:bodyPr/>
          <a:lstStyle/>
          <a:p>
            <a:r>
              <a:rPr lang="de-DE" dirty="0">
                <a:solidFill>
                  <a:srgbClr val="49B8E7"/>
                </a:solidFill>
              </a:rPr>
              <a:t>6</a:t>
            </a:r>
          </a:p>
        </p:txBody>
      </p:sp>
    </p:spTree>
    <p:extLst>
      <p:ext uri="{BB962C8B-B14F-4D97-AF65-F5344CB8AC3E}">
        <p14:creationId xmlns:p14="http://schemas.microsoft.com/office/powerpoint/2010/main" val="208003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D94909C6-CC71-4962-A18E-AF0515723D95}" type="slidenum">
              <a:rPr lang="de-DE" smtClean="0"/>
              <a:pPr/>
              <a:t>66</a:t>
            </a:fld>
            <a:endParaRPr lang="de-DE" dirty="0"/>
          </a:p>
        </p:txBody>
      </p:sp>
      <p:sp>
        <p:nvSpPr>
          <p:cNvPr id="8" name="Titel 1">
            <a:extLst>
              <a:ext uri="{FF2B5EF4-FFF2-40B4-BE49-F238E27FC236}">
                <a16:creationId xmlns:a16="http://schemas.microsoft.com/office/drawing/2014/main" id="{8D70BB88-3C5C-4E05-A6EA-22AAECB25584}"/>
              </a:ext>
            </a:extLst>
          </p:cNvPr>
          <p:cNvSpPr>
            <a:spLocks noGrp="1"/>
          </p:cNvSpPr>
          <p:nvPr>
            <p:ph type="title"/>
          </p:nvPr>
        </p:nvSpPr>
        <p:spPr>
          <a:xfrm>
            <a:off x="306000" y="360363"/>
            <a:ext cx="6840000" cy="558000"/>
          </a:xfrm>
        </p:spPr>
        <p:txBody>
          <a:bodyPr/>
          <a:lstStyle/>
          <a:p>
            <a:r>
              <a:rPr lang="en-US" dirty="0"/>
              <a:t>Creating a Credit Note for Munich Re   1/3</a:t>
            </a:r>
          </a:p>
        </p:txBody>
      </p:sp>
      <p:sp>
        <p:nvSpPr>
          <p:cNvPr id="2" name="Rechteck 1">
            <a:extLst>
              <a:ext uri="{FF2B5EF4-FFF2-40B4-BE49-F238E27FC236}">
                <a16:creationId xmlns:a16="http://schemas.microsoft.com/office/drawing/2014/main" id="{B7BDBCCD-1CB3-4D39-AF05-F81EEC324FAB}"/>
              </a:ext>
            </a:extLst>
          </p:cNvPr>
          <p:cNvSpPr/>
          <p:nvPr/>
        </p:nvSpPr>
        <p:spPr>
          <a:xfrm>
            <a:off x="263173" y="918363"/>
            <a:ext cx="8574141" cy="1723805"/>
          </a:xfrm>
          <a:prstGeom prst="rect">
            <a:avLst/>
          </a:prstGeom>
        </p:spPr>
        <p:txBody>
          <a:bodyPr wrap="square">
            <a:spAutoFit/>
          </a:bodyPr>
          <a:lstStyle/>
          <a:p>
            <a:pPr>
              <a:lnSpc>
                <a:spcPct val="110000"/>
              </a:lnSpc>
              <a:spcAft>
                <a:spcPts val="0"/>
              </a:spcAft>
            </a:pPr>
            <a:r>
              <a:rPr lang="en-US" sz="900" b="1" dirty="0">
                <a:solidFill>
                  <a:schemeClr val="accent5"/>
                </a:solidFill>
                <a:latin typeface="Arial" panose="020B0604020202020204" pitchFamily="34" charset="0"/>
                <a:ea typeface="SimSun" panose="02010600030101010101" pitchFamily="2" charset="-122"/>
              </a:rPr>
              <a:t>Option 1</a:t>
            </a:r>
            <a:endParaRPr lang="de-DE" sz="900" b="1" dirty="0">
              <a:solidFill>
                <a:schemeClr val="accent5"/>
              </a:solidFill>
              <a:latin typeface="Arial" panose="020B0604020202020204" pitchFamily="34" charset="0"/>
              <a:ea typeface="SimSun" panose="02010600030101010101" pitchFamily="2" charset="-122"/>
            </a:endParaRPr>
          </a:p>
          <a:p>
            <a:pPr>
              <a:lnSpc>
                <a:spcPct val="110000"/>
              </a:lnSpc>
              <a:spcAft>
                <a:spcPts val="0"/>
              </a:spcAft>
            </a:pPr>
            <a:r>
              <a:rPr lang="en-US" sz="800" dirty="0">
                <a:solidFill>
                  <a:schemeClr val="tx2"/>
                </a:solidFill>
                <a:latin typeface="Arial" panose="020B0604020202020204" pitchFamily="34" charset="0"/>
                <a:ea typeface="SimSun" panose="02010600030101010101" pitchFamily="2" charset="-122"/>
              </a:rPr>
              <a:t>In the </a:t>
            </a:r>
            <a:r>
              <a:rPr lang="en-US" sz="800" b="1" dirty="0">
                <a:solidFill>
                  <a:schemeClr val="tx2"/>
                </a:solidFill>
                <a:latin typeface="Arial" panose="020B0604020202020204" pitchFamily="34" charset="0"/>
                <a:ea typeface="SimSun" panose="02010600030101010101" pitchFamily="2" charset="-122"/>
              </a:rPr>
              <a:t>“Purchase Orders” tab </a:t>
            </a:r>
            <a:r>
              <a:rPr lang="en-US" sz="800" dirty="0">
                <a:solidFill>
                  <a:schemeClr val="tx2"/>
                </a:solidFill>
                <a:latin typeface="Arial" panose="020B0604020202020204" pitchFamily="34" charset="0"/>
                <a:ea typeface="SimSun" panose="02010600030101010101" pitchFamily="2" charset="-122"/>
              </a:rPr>
              <a:t>choose the red coins icon associated with that PO from the Purchase Orders table. The Credit Note creation screen is similar to the invoice creation screen but contains additional fields which you should populate such as “Original Invoice Number”. Fill out the header level information. Mandatory fields are indicated with a red asterisk*.</a:t>
            </a:r>
            <a:endParaRPr lang="de-DE" sz="800" dirty="0">
              <a:solidFill>
                <a:schemeClr val="tx2"/>
              </a:solidFill>
              <a:latin typeface="Arial" panose="020B0604020202020204" pitchFamily="34" charset="0"/>
              <a:ea typeface="SimSun" panose="02010600030101010101" pitchFamily="2" charset="-122"/>
            </a:endParaRPr>
          </a:p>
          <a:p>
            <a:pPr marL="198120" indent="-198120">
              <a:lnSpc>
                <a:spcPct val="110000"/>
              </a:lnSpc>
              <a:spcAft>
                <a:spcPts val="0"/>
              </a:spcAft>
            </a:pPr>
            <a:r>
              <a:rPr lang="en-US" sz="800" dirty="0">
                <a:solidFill>
                  <a:schemeClr val="tx2"/>
                </a:solidFill>
                <a:latin typeface="Arial" panose="020B0604020202020204" pitchFamily="34" charset="0"/>
                <a:ea typeface="SimSun" panose="02010600030101010101" pitchFamily="2" charset="-122"/>
              </a:rPr>
              <a:t>1. Input your credit note number and Date. </a:t>
            </a:r>
            <a:endParaRPr lang="de-DE" sz="800" dirty="0">
              <a:solidFill>
                <a:schemeClr val="tx2"/>
              </a:solidFill>
              <a:latin typeface="Arial" panose="020B0604020202020204" pitchFamily="34" charset="0"/>
              <a:ea typeface="SimSun" panose="02010600030101010101" pitchFamily="2" charset="-122"/>
            </a:endParaRPr>
          </a:p>
          <a:p>
            <a:pPr marL="198120" indent="-198120">
              <a:lnSpc>
                <a:spcPct val="110000"/>
              </a:lnSpc>
              <a:spcAft>
                <a:spcPts val="0"/>
              </a:spcAft>
            </a:pPr>
            <a:r>
              <a:rPr lang="en-US" sz="800" dirty="0">
                <a:solidFill>
                  <a:schemeClr val="tx2"/>
                </a:solidFill>
                <a:latin typeface="Arial" panose="020B0604020202020204" pitchFamily="34" charset="0"/>
                <a:ea typeface="SimSun" panose="02010600030101010101" pitchFamily="2" charset="-122"/>
              </a:rPr>
              <a:t>2. Input your Original Invoice Date and Original invoice Number. </a:t>
            </a:r>
            <a:endParaRPr lang="de-DE" sz="800" dirty="0">
              <a:solidFill>
                <a:schemeClr val="tx2"/>
              </a:solidFill>
              <a:latin typeface="Arial" panose="020B0604020202020204" pitchFamily="34" charset="0"/>
              <a:ea typeface="SimSun" panose="02010600030101010101" pitchFamily="2" charset="-122"/>
            </a:endParaRPr>
          </a:p>
          <a:p>
            <a:pPr marL="198120" indent="-198120">
              <a:lnSpc>
                <a:spcPct val="110000"/>
              </a:lnSpc>
              <a:spcAft>
                <a:spcPts val="0"/>
              </a:spcAft>
            </a:pPr>
            <a:r>
              <a:rPr lang="en-US" sz="800" dirty="0">
                <a:solidFill>
                  <a:schemeClr val="tx2"/>
                </a:solidFill>
                <a:latin typeface="Arial" panose="020B0604020202020204" pitchFamily="34" charset="0"/>
                <a:ea typeface="SimSun" panose="02010600030101010101" pitchFamily="2" charset="-122"/>
              </a:rPr>
              <a:t>3. Add a Credit Reason. </a:t>
            </a:r>
            <a:endParaRPr lang="de-DE" sz="800" dirty="0">
              <a:solidFill>
                <a:schemeClr val="tx2"/>
              </a:solidFill>
              <a:latin typeface="Arial" panose="020B0604020202020204" pitchFamily="34" charset="0"/>
              <a:ea typeface="SimSun" panose="02010600030101010101" pitchFamily="2" charset="-122"/>
            </a:endParaRPr>
          </a:p>
          <a:p>
            <a:pPr marL="198120" indent="-198120">
              <a:lnSpc>
                <a:spcPct val="110000"/>
              </a:lnSpc>
              <a:spcAft>
                <a:spcPts val="0"/>
              </a:spcAft>
            </a:pPr>
            <a:r>
              <a:rPr lang="en-US" sz="800" dirty="0">
                <a:solidFill>
                  <a:schemeClr val="tx2"/>
                </a:solidFill>
                <a:latin typeface="Arial" panose="020B0604020202020204" pitchFamily="34" charset="0"/>
                <a:ea typeface="SimSun" panose="02010600030101010101" pitchFamily="2" charset="-122"/>
              </a:rPr>
              <a:t>4. </a:t>
            </a:r>
            <a:r>
              <a:rPr lang="en-US" sz="800" b="1" dirty="0">
                <a:solidFill>
                  <a:schemeClr val="tx2"/>
                </a:solidFill>
                <a:latin typeface="Arial" panose="020B0604020202020204" pitchFamily="34" charset="0"/>
                <a:ea typeface="SimSun" panose="02010600030101010101" pitchFamily="2" charset="-122"/>
              </a:rPr>
              <a:t>At the line level enter the quantity or the amount that you wish to credit </a:t>
            </a:r>
            <a:r>
              <a:rPr lang="en-US" sz="800" b="1" u="sng" dirty="0">
                <a:solidFill>
                  <a:schemeClr val="tx2"/>
                </a:solidFill>
                <a:latin typeface="Arial" panose="020B0604020202020204" pitchFamily="34" charset="0"/>
                <a:ea typeface="SimSun" panose="02010600030101010101" pitchFamily="2" charset="-122"/>
              </a:rPr>
              <a:t>as a negative number</a:t>
            </a:r>
            <a:r>
              <a:rPr lang="en-US" sz="800" dirty="0">
                <a:solidFill>
                  <a:schemeClr val="tx2"/>
                </a:solidFill>
                <a:latin typeface="Arial" panose="020B0604020202020204" pitchFamily="34" charset="0"/>
                <a:ea typeface="SimSun" panose="02010600030101010101" pitchFamily="2" charset="-122"/>
              </a:rPr>
              <a:t>. </a:t>
            </a:r>
            <a:endParaRPr lang="de-DE" sz="800" dirty="0">
              <a:solidFill>
                <a:schemeClr val="tx2"/>
              </a:solidFill>
              <a:latin typeface="Arial" panose="020B0604020202020204" pitchFamily="34" charset="0"/>
              <a:ea typeface="SimSun" panose="02010600030101010101" pitchFamily="2" charset="-122"/>
            </a:endParaRPr>
          </a:p>
          <a:p>
            <a:pPr marL="198120" indent="-198120">
              <a:lnSpc>
                <a:spcPct val="110000"/>
              </a:lnSpc>
              <a:spcAft>
                <a:spcPts val="0"/>
              </a:spcAft>
            </a:pPr>
            <a:r>
              <a:rPr lang="en-US" sz="800" dirty="0">
                <a:solidFill>
                  <a:schemeClr val="tx2"/>
                </a:solidFill>
                <a:latin typeface="Arial" panose="020B0604020202020204" pitchFamily="34" charset="0"/>
                <a:ea typeface="SimSun" panose="02010600030101010101" pitchFamily="2" charset="-122"/>
              </a:rPr>
              <a:t>5. Choose the appropriate tax code from the “VAT Description” dropdown. </a:t>
            </a:r>
            <a:endParaRPr lang="de-DE" sz="800" dirty="0">
              <a:solidFill>
                <a:schemeClr val="tx2"/>
              </a:solidFill>
              <a:latin typeface="Arial" panose="020B0604020202020204" pitchFamily="34" charset="0"/>
              <a:ea typeface="SimSun" panose="02010600030101010101" pitchFamily="2" charset="-122"/>
            </a:endParaRPr>
          </a:p>
          <a:p>
            <a:pPr marL="198120" indent="-198120">
              <a:lnSpc>
                <a:spcPct val="110000"/>
              </a:lnSpc>
              <a:spcAft>
                <a:spcPts val="0"/>
              </a:spcAft>
            </a:pPr>
            <a:r>
              <a:rPr lang="en-US" sz="800" dirty="0">
                <a:solidFill>
                  <a:schemeClr val="tx2"/>
                </a:solidFill>
                <a:latin typeface="Arial" panose="020B0604020202020204" pitchFamily="34" charset="0"/>
                <a:ea typeface="SimSun" panose="02010600030101010101" pitchFamily="2" charset="-122"/>
              </a:rPr>
              <a:t>6. When completed, select “Calculate” to see the gross value of the invoice. </a:t>
            </a:r>
            <a:endParaRPr lang="de-DE" sz="800" dirty="0">
              <a:solidFill>
                <a:schemeClr val="tx2"/>
              </a:solidFill>
              <a:latin typeface="Arial" panose="020B0604020202020204" pitchFamily="34" charset="0"/>
              <a:ea typeface="SimSun" panose="02010600030101010101" pitchFamily="2" charset="-122"/>
            </a:endParaRPr>
          </a:p>
          <a:p>
            <a:pPr marL="198120" indent="-198120">
              <a:lnSpc>
                <a:spcPct val="110000"/>
              </a:lnSpc>
              <a:spcAft>
                <a:spcPts val="0"/>
              </a:spcAft>
            </a:pPr>
            <a:r>
              <a:rPr lang="en-US" sz="800" dirty="0">
                <a:solidFill>
                  <a:schemeClr val="tx2"/>
                </a:solidFill>
                <a:latin typeface="Arial" panose="020B0604020202020204" pitchFamily="34" charset="0"/>
                <a:ea typeface="SimSun" panose="02010600030101010101" pitchFamily="2" charset="-122"/>
              </a:rPr>
              <a:t>7. When completed, select ”Submit”. </a:t>
            </a:r>
            <a:endParaRPr lang="de-DE" sz="800" dirty="0">
              <a:solidFill>
                <a:schemeClr val="tx2"/>
              </a:solidFill>
              <a:latin typeface="Arial" panose="020B0604020202020204" pitchFamily="34" charset="0"/>
              <a:ea typeface="SimSun" panose="02010600030101010101" pitchFamily="2" charset="-122"/>
            </a:endParaRPr>
          </a:p>
          <a:p>
            <a:pPr marL="198120" indent="-198120">
              <a:lnSpc>
                <a:spcPct val="110000"/>
              </a:lnSpc>
              <a:spcAft>
                <a:spcPts val="0"/>
              </a:spcAft>
            </a:pPr>
            <a:r>
              <a:rPr lang="en-US" sz="800" dirty="0">
                <a:solidFill>
                  <a:schemeClr val="tx2"/>
                </a:solidFill>
                <a:latin typeface="Arial" panose="020B0604020202020204" pitchFamily="34" charset="0"/>
                <a:ea typeface="SimSun" panose="02010600030101010101" pitchFamily="2" charset="-122"/>
              </a:rPr>
              <a:t>8. You will be asked to confirm the value via a pop-up window.</a:t>
            </a:r>
            <a:endParaRPr lang="de-DE" sz="800" dirty="0">
              <a:solidFill>
                <a:schemeClr val="tx2"/>
              </a:solidFill>
              <a:effectLst/>
              <a:latin typeface="Arial" panose="020B0604020202020204" pitchFamily="34" charset="0"/>
              <a:ea typeface="SimSun" panose="02010600030101010101" pitchFamily="2" charset="-122"/>
            </a:endParaRPr>
          </a:p>
        </p:txBody>
      </p:sp>
      <p:pic>
        <p:nvPicPr>
          <p:cNvPr id="9" name="Grafik 8">
            <a:extLst>
              <a:ext uri="{FF2B5EF4-FFF2-40B4-BE49-F238E27FC236}">
                <a16:creationId xmlns:a16="http://schemas.microsoft.com/office/drawing/2014/main" id="{69A9812F-BFB1-4EAA-BE6E-C5CDD29B1059}"/>
              </a:ext>
            </a:extLst>
          </p:cNvPr>
          <p:cNvPicPr/>
          <p:nvPr/>
        </p:nvPicPr>
        <p:blipFill>
          <a:blip r:embed="rId2"/>
          <a:stretch>
            <a:fillRect/>
          </a:stretch>
        </p:blipFill>
        <p:spPr>
          <a:xfrm>
            <a:off x="5712901" y="1594168"/>
            <a:ext cx="3124413" cy="977582"/>
          </a:xfrm>
          <a:prstGeom prst="rect">
            <a:avLst/>
          </a:prstGeom>
        </p:spPr>
      </p:pic>
      <p:pic>
        <p:nvPicPr>
          <p:cNvPr id="13" name="Grafik 12">
            <a:extLst>
              <a:ext uri="{FF2B5EF4-FFF2-40B4-BE49-F238E27FC236}">
                <a16:creationId xmlns:a16="http://schemas.microsoft.com/office/drawing/2014/main" id="{CF4108A7-B424-4CC3-ABCB-1C08B752BB27}"/>
              </a:ext>
            </a:extLst>
          </p:cNvPr>
          <p:cNvPicPr>
            <a:picLocks noChangeAspect="1"/>
          </p:cNvPicPr>
          <p:nvPr/>
        </p:nvPicPr>
        <p:blipFill>
          <a:blip r:embed="rId3"/>
          <a:stretch>
            <a:fillRect/>
          </a:stretch>
        </p:blipFill>
        <p:spPr>
          <a:xfrm>
            <a:off x="3375658" y="3235498"/>
            <a:ext cx="2211250" cy="1129612"/>
          </a:xfrm>
          <a:prstGeom prst="rect">
            <a:avLst/>
          </a:prstGeom>
        </p:spPr>
      </p:pic>
      <p:pic>
        <p:nvPicPr>
          <p:cNvPr id="14" name="Grafik 13">
            <a:extLst>
              <a:ext uri="{FF2B5EF4-FFF2-40B4-BE49-F238E27FC236}">
                <a16:creationId xmlns:a16="http://schemas.microsoft.com/office/drawing/2014/main" id="{DC5F104E-A902-4709-8922-C0BBA086E743}"/>
              </a:ext>
            </a:extLst>
          </p:cNvPr>
          <p:cNvPicPr>
            <a:picLocks noChangeAspect="1"/>
          </p:cNvPicPr>
          <p:nvPr/>
        </p:nvPicPr>
        <p:blipFill>
          <a:blip r:embed="rId4"/>
          <a:stretch>
            <a:fillRect/>
          </a:stretch>
        </p:blipFill>
        <p:spPr>
          <a:xfrm>
            <a:off x="340551" y="2751028"/>
            <a:ext cx="2635328" cy="2246222"/>
          </a:xfrm>
          <a:prstGeom prst="rect">
            <a:avLst/>
          </a:prstGeom>
        </p:spPr>
      </p:pic>
      <p:pic>
        <p:nvPicPr>
          <p:cNvPr id="15" name="Grafik 14">
            <a:extLst>
              <a:ext uri="{FF2B5EF4-FFF2-40B4-BE49-F238E27FC236}">
                <a16:creationId xmlns:a16="http://schemas.microsoft.com/office/drawing/2014/main" id="{BA756618-D39F-4C01-B491-B042832A5B62}"/>
              </a:ext>
            </a:extLst>
          </p:cNvPr>
          <p:cNvPicPr>
            <a:picLocks noChangeAspect="1"/>
          </p:cNvPicPr>
          <p:nvPr/>
        </p:nvPicPr>
        <p:blipFill>
          <a:blip r:embed="rId5"/>
          <a:stretch>
            <a:fillRect/>
          </a:stretch>
        </p:blipFill>
        <p:spPr>
          <a:xfrm>
            <a:off x="3375658" y="2751028"/>
            <a:ext cx="3018792" cy="446856"/>
          </a:xfrm>
          <a:prstGeom prst="rect">
            <a:avLst/>
          </a:prstGeom>
        </p:spPr>
      </p:pic>
      <p:pic>
        <p:nvPicPr>
          <p:cNvPr id="16" name="Grafik 15">
            <a:extLst>
              <a:ext uri="{FF2B5EF4-FFF2-40B4-BE49-F238E27FC236}">
                <a16:creationId xmlns:a16="http://schemas.microsoft.com/office/drawing/2014/main" id="{3F759250-C335-48B7-9AD6-946C27D726B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74566" y="4493374"/>
            <a:ext cx="2955923" cy="345125"/>
          </a:xfrm>
          <a:prstGeom prst="rect">
            <a:avLst/>
          </a:prstGeom>
          <a:noFill/>
          <a:ln>
            <a:noFill/>
          </a:ln>
        </p:spPr>
      </p:pic>
    </p:spTree>
    <p:extLst>
      <p:ext uri="{BB962C8B-B14F-4D97-AF65-F5344CB8AC3E}">
        <p14:creationId xmlns:p14="http://schemas.microsoft.com/office/powerpoint/2010/main" val="423709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D94909C6-CC71-4962-A18E-AF0515723D95}" type="slidenum">
              <a:rPr lang="de-DE" smtClean="0"/>
              <a:pPr/>
              <a:t>67</a:t>
            </a:fld>
            <a:endParaRPr lang="de-DE" dirty="0"/>
          </a:p>
        </p:txBody>
      </p:sp>
      <p:sp>
        <p:nvSpPr>
          <p:cNvPr id="8" name="Titel 1">
            <a:extLst>
              <a:ext uri="{FF2B5EF4-FFF2-40B4-BE49-F238E27FC236}">
                <a16:creationId xmlns:a16="http://schemas.microsoft.com/office/drawing/2014/main" id="{8D70BB88-3C5C-4E05-A6EA-22AAECB25584}"/>
              </a:ext>
            </a:extLst>
          </p:cNvPr>
          <p:cNvSpPr>
            <a:spLocks noGrp="1"/>
          </p:cNvSpPr>
          <p:nvPr>
            <p:ph type="title"/>
          </p:nvPr>
        </p:nvSpPr>
        <p:spPr>
          <a:xfrm>
            <a:off x="306000" y="360363"/>
            <a:ext cx="6840000" cy="558000"/>
          </a:xfrm>
        </p:spPr>
        <p:txBody>
          <a:bodyPr/>
          <a:lstStyle/>
          <a:p>
            <a:r>
              <a:rPr lang="en-US" dirty="0"/>
              <a:t>Creating a Credit Note for Munich Re   2/3</a:t>
            </a:r>
          </a:p>
        </p:txBody>
      </p:sp>
      <p:sp>
        <p:nvSpPr>
          <p:cNvPr id="2" name="Rechteck 1">
            <a:extLst>
              <a:ext uri="{FF2B5EF4-FFF2-40B4-BE49-F238E27FC236}">
                <a16:creationId xmlns:a16="http://schemas.microsoft.com/office/drawing/2014/main" id="{B7BDBCCD-1CB3-4D39-AF05-F81EEC324FAB}"/>
              </a:ext>
            </a:extLst>
          </p:cNvPr>
          <p:cNvSpPr/>
          <p:nvPr/>
        </p:nvSpPr>
        <p:spPr>
          <a:xfrm>
            <a:off x="263173" y="918363"/>
            <a:ext cx="8574141" cy="1229567"/>
          </a:xfrm>
          <a:prstGeom prst="rect">
            <a:avLst/>
          </a:prstGeom>
        </p:spPr>
        <p:txBody>
          <a:bodyPr wrap="square">
            <a:spAutoFit/>
          </a:bodyPr>
          <a:lstStyle/>
          <a:p>
            <a:pPr>
              <a:lnSpc>
                <a:spcPct val="110000"/>
              </a:lnSpc>
              <a:spcAft>
                <a:spcPts val="0"/>
              </a:spcAft>
            </a:pPr>
            <a:r>
              <a:rPr lang="en-US" sz="900" b="1" dirty="0">
                <a:solidFill>
                  <a:schemeClr val="accent5"/>
                </a:solidFill>
                <a:latin typeface="Arial" panose="020B0604020202020204" pitchFamily="34" charset="0"/>
                <a:ea typeface="SimSun" panose="02010600030101010101" pitchFamily="2" charset="-122"/>
              </a:rPr>
              <a:t>Option 2</a:t>
            </a:r>
            <a:endParaRPr lang="de-DE" sz="900" b="1" dirty="0">
              <a:solidFill>
                <a:schemeClr val="accent5"/>
              </a:solidFill>
              <a:latin typeface="Arial" panose="020B0604020202020204" pitchFamily="34" charset="0"/>
              <a:ea typeface="SimSun" panose="02010600030101010101" pitchFamily="2" charset="-122"/>
            </a:endParaRPr>
          </a:p>
          <a:p>
            <a:r>
              <a:rPr lang="en-US" sz="800" dirty="0">
                <a:solidFill>
                  <a:schemeClr val="tx2"/>
                </a:solidFill>
              </a:rPr>
              <a:t>In the </a:t>
            </a:r>
            <a:r>
              <a:rPr lang="en-US" sz="800" b="1" dirty="0">
                <a:solidFill>
                  <a:schemeClr val="tx2"/>
                </a:solidFill>
              </a:rPr>
              <a:t>“Invoices” tab </a:t>
            </a:r>
            <a:r>
              <a:rPr lang="en-US" sz="800" dirty="0">
                <a:solidFill>
                  <a:schemeClr val="tx2"/>
                </a:solidFill>
              </a:rPr>
              <a:t>you will find a “Create Credit Note” button. </a:t>
            </a:r>
            <a:endParaRPr lang="de-DE" sz="800" dirty="0">
              <a:solidFill>
                <a:schemeClr val="tx2"/>
              </a:solidFill>
            </a:endParaRPr>
          </a:p>
          <a:p>
            <a:r>
              <a:rPr lang="en-US" sz="800" dirty="0">
                <a:solidFill>
                  <a:schemeClr val="tx2"/>
                </a:solidFill>
              </a:rPr>
              <a:t>1.  Click on the “Create Credit Note”. You will have the choice between two options : </a:t>
            </a:r>
            <a:endParaRPr lang="de-DE" sz="800" dirty="0">
              <a:solidFill>
                <a:schemeClr val="tx2"/>
              </a:solidFill>
            </a:endParaRPr>
          </a:p>
          <a:p>
            <a:r>
              <a:rPr lang="en-US" sz="800" dirty="0">
                <a:solidFill>
                  <a:schemeClr val="tx2"/>
                </a:solidFill>
              </a:rPr>
              <a:t>a.). Issue a credit note purely to offer a credit. You will have then to select “Other”. You will then be redirected to the screen to create the credit note as in Option 1. </a:t>
            </a:r>
            <a:endParaRPr lang="de-DE" sz="800" dirty="0">
              <a:solidFill>
                <a:schemeClr val="tx2"/>
              </a:solidFill>
            </a:endParaRPr>
          </a:p>
          <a:p>
            <a:r>
              <a:rPr lang="en-US" sz="800" dirty="0">
                <a:solidFill>
                  <a:schemeClr val="tx2"/>
                </a:solidFill>
              </a:rPr>
              <a:t>b.) Issue a credit note regarding a disputed invoice. You will have then to select “Resolve issue” and select from the drop-down list the invoice number. You can choose to issue a credit note to completely cancel the invoice or to adjust invoice with a credit note (only quantity or price can be reduced through this adjust invoice). Choose one option and a window with creating Credit Note will appear similar to Option 1. </a:t>
            </a:r>
            <a:endParaRPr lang="de-DE" sz="800" dirty="0">
              <a:solidFill>
                <a:schemeClr val="tx2"/>
              </a:solidFill>
            </a:endParaRPr>
          </a:p>
          <a:p>
            <a:r>
              <a:rPr lang="en-US" sz="800" dirty="0">
                <a:solidFill>
                  <a:schemeClr val="tx2"/>
                </a:solidFill>
              </a:rPr>
              <a:t>You can edit only the following fields: Credit Note Number, Credit Note Date and Credit Reason. The other fields are pre-populated and not editable so that all the information is carried over from the original invoice. When approved, the credit will fully cancel/adjust the invoice's impact to the transaction.</a:t>
            </a:r>
            <a:endParaRPr lang="de-DE" sz="800" dirty="0">
              <a:solidFill>
                <a:schemeClr val="tx2"/>
              </a:solidFill>
            </a:endParaRPr>
          </a:p>
        </p:txBody>
      </p:sp>
      <p:pic>
        <p:nvPicPr>
          <p:cNvPr id="7" name="Grafik 6">
            <a:extLst>
              <a:ext uri="{FF2B5EF4-FFF2-40B4-BE49-F238E27FC236}">
                <a16:creationId xmlns:a16="http://schemas.microsoft.com/office/drawing/2014/main" id="{20BA5A1E-2D46-4D2D-BD0F-AA78D87F2252}"/>
              </a:ext>
            </a:extLst>
          </p:cNvPr>
          <p:cNvPicPr/>
          <p:nvPr/>
        </p:nvPicPr>
        <p:blipFill>
          <a:blip r:embed="rId2"/>
          <a:stretch>
            <a:fillRect/>
          </a:stretch>
        </p:blipFill>
        <p:spPr>
          <a:xfrm>
            <a:off x="306000" y="2995571"/>
            <a:ext cx="3636783" cy="960479"/>
          </a:xfrm>
          <a:prstGeom prst="rect">
            <a:avLst/>
          </a:prstGeom>
        </p:spPr>
      </p:pic>
      <p:pic>
        <p:nvPicPr>
          <p:cNvPr id="9" name="Grafik 8">
            <a:extLst>
              <a:ext uri="{FF2B5EF4-FFF2-40B4-BE49-F238E27FC236}">
                <a16:creationId xmlns:a16="http://schemas.microsoft.com/office/drawing/2014/main" id="{01865A46-839A-46EF-9270-253E0DE84A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81600" y="2665455"/>
            <a:ext cx="3384548" cy="1290595"/>
          </a:xfrm>
          <a:prstGeom prst="rect">
            <a:avLst/>
          </a:prstGeom>
          <a:noFill/>
          <a:ln>
            <a:noFill/>
          </a:ln>
        </p:spPr>
      </p:pic>
    </p:spTree>
    <p:extLst>
      <p:ext uri="{BB962C8B-B14F-4D97-AF65-F5344CB8AC3E}">
        <p14:creationId xmlns:p14="http://schemas.microsoft.com/office/powerpoint/2010/main" val="257692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D94909C6-CC71-4962-A18E-AF0515723D95}" type="slidenum">
              <a:rPr lang="de-DE" smtClean="0"/>
              <a:pPr/>
              <a:t>68</a:t>
            </a:fld>
            <a:endParaRPr lang="de-DE" dirty="0"/>
          </a:p>
        </p:txBody>
      </p:sp>
      <p:sp>
        <p:nvSpPr>
          <p:cNvPr id="8" name="Titel 1">
            <a:extLst>
              <a:ext uri="{FF2B5EF4-FFF2-40B4-BE49-F238E27FC236}">
                <a16:creationId xmlns:a16="http://schemas.microsoft.com/office/drawing/2014/main" id="{8D70BB88-3C5C-4E05-A6EA-22AAECB25584}"/>
              </a:ext>
            </a:extLst>
          </p:cNvPr>
          <p:cNvSpPr>
            <a:spLocks noGrp="1"/>
          </p:cNvSpPr>
          <p:nvPr>
            <p:ph type="title"/>
          </p:nvPr>
        </p:nvSpPr>
        <p:spPr>
          <a:xfrm>
            <a:off x="306000" y="360363"/>
            <a:ext cx="6840000" cy="558000"/>
          </a:xfrm>
        </p:spPr>
        <p:txBody>
          <a:bodyPr/>
          <a:lstStyle/>
          <a:p>
            <a:r>
              <a:rPr lang="en-US" dirty="0"/>
              <a:t>Creating a Credit Note for Munich Re   3/3</a:t>
            </a:r>
          </a:p>
        </p:txBody>
      </p:sp>
      <p:sp>
        <p:nvSpPr>
          <p:cNvPr id="2" name="Rechteck 1">
            <a:extLst>
              <a:ext uri="{FF2B5EF4-FFF2-40B4-BE49-F238E27FC236}">
                <a16:creationId xmlns:a16="http://schemas.microsoft.com/office/drawing/2014/main" id="{B7BDBCCD-1CB3-4D39-AF05-F81EEC324FAB}"/>
              </a:ext>
            </a:extLst>
          </p:cNvPr>
          <p:cNvSpPr/>
          <p:nvPr/>
        </p:nvSpPr>
        <p:spPr>
          <a:xfrm>
            <a:off x="263173" y="918363"/>
            <a:ext cx="8574141" cy="1477584"/>
          </a:xfrm>
          <a:prstGeom prst="rect">
            <a:avLst/>
          </a:prstGeom>
        </p:spPr>
        <p:txBody>
          <a:bodyPr wrap="square">
            <a:spAutoFit/>
          </a:bodyPr>
          <a:lstStyle/>
          <a:p>
            <a:pPr>
              <a:lnSpc>
                <a:spcPct val="110000"/>
              </a:lnSpc>
              <a:spcAft>
                <a:spcPts val="0"/>
              </a:spcAft>
            </a:pPr>
            <a:r>
              <a:rPr lang="en-US" sz="900" b="1" dirty="0">
                <a:solidFill>
                  <a:schemeClr val="accent5"/>
                </a:solidFill>
                <a:latin typeface="Arial" panose="020B0604020202020204" pitchFamily="34" charset="0"/>
                <a:ea typeface="SimSun" panose="02010600030101010101" pitchFamily="2" charset="-122"/>
              </a:rPr>
              <a:t>Option 3</a:t>
            </a:r>
            <a:endParaRPr lang="de-DE" sz="900" b="1" dirty="0">
              <a:solidFill>
                <a:schemeClr val="accent5"/>
              </a:solidFill>
              <a:latin typeface="Arial" panose="020B0604020202020204" pitchFamily="34" charset="0"/>
              <a:ea typeface="SimSun" panose="02010600030101010101" pitchFamily="2" charset="-122"/>
            </a:endParaRPr>
          </a:p>
          <a:p>
            <a:pPr defTabSz="914400" eaLnBrk="0" fontAlgn="base" hangingPunct="0">
              <a:spcBef>
                <a:spcPct val="0"/>
              </a:spcBef>
              <a:spcAft>
                <a:spcPct val="0"/>
              </a:spcAft>
            </a:pPr>
            <a:r>
              <a:rPr lang="en-US" sz="800" b="1" dirty="0">
                <a:solidFill>
                  <a:srgbClr val="0070C0"/>
                </a:solidFill>
                <a:latin typeface="Arial" panose="020B0604020202020204" pitchFamily="34" charset="0"/>
                <a:ea typeface="SimSun" panose="02010600030101010101" pitchFamily="2" charset="-122"/>
              </a:rPr>
              <a:t>When you have an invoice in dispute status option 3 is highly recommended:</a:t>
            </a:r>
            <a:endParaRPr lang="de-DE" sz="800" b="1" dirty="0">
              <a:solidFill>
                <a:srgbClr val="0070C0"/>
              </a:solidFill>
              <a:latin typeface="Arial" panose="020B0604020202020204" pitchFamily="34" charset="0"/>
              <a:ea typeface="SimSun" panose="02010600030101010101" pitchFamily="2" charset="-122"/>
            </a:endParaRPr>
          </a:p>
          <a:p>
            <a:r>
              <a:rPr lang="en-US" sz="800" dirty="0">
                <a:solidFill>
                  <a:schemeClr val="tx2"/>
                </a:solidFill>
              </a:rPr>
              <a:t>1.  In the </a:t>
            </a:r>
            <a:r>
              <a:rPr lang="en-US" sz="800" b="1" dirty="0">
                <a:solidFill>
                  <a:schemeClr val="tx2"/>
                </a:solidFill>
              </a:rPr>
              <a:t>“Invoices” tab </a:t>
            </a:r>
            <a:r>
              <a:rPr lang="en-US" sz="800" dirty="0">
                <a:solidFill>
                  <a:schemeClr val="tx2"/>
                </a:solidFill>
              </a:rPr>
              <a:t>you can find your disputed invoice. To credit these invoices, you can click the “Resolve” icon in the Actions column.. </a:t>
            </a:r>
            <a:endParaRPr lang="de-DE" sz="800" dirty="0">
              <a:solidFill>
                <a:schemeClr val="tx2"/>
              </a:solidFill>
            </a:endParaRPr>
          </a:p>
          <a:p>
            <a:r>
              <a:rPr lang="en-US" sz="800" dirty="0">
                <a:solidFill>
                  <a:schemeClr val="tx2"/>
                </a:solidFill>
              </a:rPr>
              <a:t>2.  This will take you into the invoice to review it and choose between “Void” the invoice or “Correct Invoice”. Depending on the reason for rejection, click the option of your choice.. </a:t>
            </a:r>
            <a:endParaRPr lang="de-DE" sz="800" dirty="0">
              <a:solidFill>
                <a:schemeClr val="tx2"/>
              </a:solidFill>
            </a:endParaRPr>
          </a:p>
          <a:p>
            <a:r>
              <a:rPr lang="en-US" sz="800" dirty="0">
                <a:solidFill>
                  <a:schemeClr val="tx2"/>
                </a:solidFill>
              </a:rPr>
              <a:t>3.  You will be redirect to a window to create your Credit Note. </a:t>
            </a:r>
            <a:endParaRPr lang="de-DE" sz="800" dirty="0">
              <a:solidFill>
                <a:schemeClr val="tx2"/>
              </a:solidFill>
            </a:endParaRPr>
          </a:p>
          <a:p>
            <a:r>
              <a:rPr lang="en-US" sz="800" dirty="0">
                <a:solidFill>
                  <a:schemeClr val="tx2"/>
                </a:solidFill>
              </a:rPr>
              <a:t>Like Option 2, you can edit only the following fields: Credit Note Number, Credit Note Date and Credit Reason. The other fields are pre-populated and not editable so that all the information is carried over from the original invoice. </a:t>
            </a:r>
            <a:endParaRPr lang="de-DE" sz="800" dirty="0">
              <a:solidFill>
                <a:schemeClr val="tx2"/>
              </a:solidFill>
            </a:endParaRPr>
          </a:p>
          <a:p>
            <a:r>
              <a:rPr lang="en-US" sz="800" dirty="0">
                <a:solidFill>
                  <a:schemeClr val="tx2"/>
                </a:solidFill>
              </a:rPr>
              <a:t>When approved, the credit will fully cancel/adjust the invoice's impact to the transaction.</a:t>
            </a:r>
            <a:endParaRPr lang="de-DE" sz="800" dirty="0">
              <a:solidFill>
                <a:schemeClr val="tx2"/>
              </a:solidFill>
            </a:endParaRPr>
          </a:p>
          <a:p>
            <a:r>
              <a:rPr lang="en-US" sz="800" dirty="0">
                <a:solidFill>
                  <a:schemeClr val="tx2"/>
                </a:solidFill>
              </a:rPr>
              <a:t>4. After submitting your credit note, Coupa will ask you if you want to create a new invoice to replace the one you have just cancelled. Click on the option of your choice according to the reason for rejection.</a:t>
            </a:r>
            <a:endParaRPr lang="de-DE" sz="800" dirty="0">
              <a:solidFill>
                <a:schemeClr val="tx2"/>
              </a:solidFill>
            </a:endParaRPr>
          </a:p>
          <a:p>
            <a:pPr marL="198120" indent="-198120">
              <a:lnSpc>
                <a:spcPct val="110000"/>
              </a:lnSpc>
              <a:spcAft>
                <a:spcPts val="0"/>
              </a:spcAft>
            </a:pPr>
            <a:endParaRPr lang="de-DE" sz="800" dirty="0">
              <a:solidFill>
                <a:schemeClr val="tx2"/>
              </a:solidFill>
              <a:effectLst/>
              <a:latin typeface="Arial" panose="020B0604020202020204" pitchFamily="34" charset="0"/>
              <a:ea typeface="SimSun" panose="02010600030101010101" pitchFamily="2" charset="-122"/>
            </a:endParaRPr>
          </a:p>
        </p:txBody>
      </p:sp>
      <p:pic>
        <p:nvPicPr>
          <p:cNvPr id="2051" name="Grafik 6">
            <a:extLst>
              <a:ext uri="{FF2B5EF4-FFF2-40B4-BE49-F238E27FC236}">
                <a16:creationId xmlns:a16="http://schemas.microsoft.com/office/drawing/2014/main" id="{ECFCB087-50A0-497B-96F8-97BFFF6DA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00" y="2527563"/>
            <a:ext cx="3930650" cy="13558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Grafik 1">
            <a:extLst>
              <a:ext uri="{FF2B5EF4-FFF2-40B4-BE49-F238E27FC236}">
                <a16:creationId xmlns:a16="http://schemas.microsoft.com/office/drawing/2014/main" id="{A69D1EA0-CEA9-4E40-AF70-C1863558A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00" y="4017255"/>
            <a:ext cx="4070350" cy="7033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8">
            <a:extLst>
              <a:ext uri="{FF2B5EF4-FFF2-40B4-BE49-F238E27FC236}">
                <a16:creationId xmlns:a16="http://schemas.microsoft.com/office/drawing/2014/main" id="{521A5535-1602-42D5-A873-F71C1E3DA8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350" y="4484846"/>
            <a:ext cx="1402752" cy="2812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85754CA9-FDF9-4B26-AA08-13D30236023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5">
            <a:extLst>
              <a:ext uri="{FF2B5EF4-FFF2-40B4-BE49-F238E27FC236}">
                <a16:creationId xmlns:a16="http://schemas.microsoft.com/office/drawing/2014/main" id="{C5DBE1FA-D964-43E5-9F96-73CB815DC5D9}"/>
              </a:ext>
            </a:extLst>
          </p:cNvPr>
          <p:cNvSpPr>
            <a:spLocks noChangeArrowheads="1"/>
          </p:cNvSpPr>
          <p:nvPr/>
        </p:nvSpPr>
        <p:spPr bwMode="auto">
          <a:xfrm>
            <a:off x="0" y="2533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729AF019-1F6C-4CDE-A65B-EEA4808A987B}"/>
              </a:ext>
            </a:extLst>
          </p:cNvPr>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45F684B5-0EB4-4FC7-9C2A-2D7F5ED4048E}"/>
              </a:ext>
            </a:extLst>
          </p:cNvPr>
          <p:cNvSpPr>
            <a:spLocks noChangeArrowheads="1"/>
          </p:cNvSpPr>
          <p:nvPr/>
        </p:nvSpPr>
        <p:spPr bwMode="auto">
          <a:xfrm>
            <a:off x="0" y="4184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409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D35A1F3A-B1ED-47EA-A3AD-B942868B6630}"/>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5" r="15"/>
          <a:stretch>
            <a:fillRect/>
          </a:stretch>
        </p:blipFill>
        <p:spPr bwMode="auto">
          <a:xfrm>
            <a:off x="0" y="0"/>
            <a:ext cx="9144000" cy="5144400"/>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5D7173DE-5EA7-4AF3-A480-AFEBFC90586D}"/>
              </a:ext>
            </a:extLst>
          </p:cNvPr>
          <p:cNvSpPr>
            <a:spLocks noGrp="1"/>
          </p:cNvSpPr>
          <p:nvPr>
            <p:ph type="title"/>
          </p:nvPr>
        </p:nvSpPr>
        <p:spPr/>
        <p:txBody>
          <a:bodyPr/>
          <a:lstStyle/>
          <a:p>
            <a:r>
              <a:rPr lang="de-DE" b="1" spc="-4" dirty="0"/>
              <a:t>Support</a:t>
            </a:r>
            <a:endParaRPr lang="de-DE" dirty="0"/>
          </a:p>
        </p:txBody>
      </p:sp>
      <p:sp>
        <p:nvSpPr>
          <p:cNvPr id="4" name="Textplatzhalter 3">
            <a:extLst>
              <a:ext uri="{FF2B5EF4-FFF2-40B4-BE49-F238E27FC236}">
                <a16:creationId xmlns:a16="http://schemas.microsoft.com/office/drawing/2014/main" id="{24EE9175-DF48-4819-9E95-FB335424612C}"/>
              </a:ext>
            </a:extLst>
          </p:cNvPr>
          <p:cNvSpPr>
            <a:spLocks noGrp="1"/>
          </p:cNvSpPr>
          <p:nvPr>
            <p:ph type="body" sz="quarter" idx="24"/>
          </p:nvPr>
        </p:nvSpPr>
        <p:spPr/>
        <p:txBody>
          <a:bodyPr/>
          <a:lstStyle/>
          <a:p>
            <a:r>
              <a:rPr lang="de-DE" dirty="0">
                <a:solidFill>
                  <a:srgbClr val="49B8E7"/>
                </a:solidFill>
              </a:rPr>
              <a:t>7</a:t>
            </a:r>
          </a:p>
        </p:txBody>
      </p:sp>
      <p:sp>
        <p:nvSpPr>
          <p:cNvPr id="5" name="Textplatzhalter 4">
            <a:extLst>
              <a:ext uri="{FF2B5EF4-FFF2-40B4-BE49-F238E27FC236}">
                <a16:creationId xmlns:a16="http://schemas.microsoft.com/office/drawing/2014/main" id="{A1C5129D-CBE0-42F2-BF5A-D5FA84E02DF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79681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2747" y="1057276"/>
            <a:ext cx="7743349" cy="2970365"/>
          </a:xfrm>
          <a:prstGeom prst="rect">
            <a:avLst/>
          </a:prstGeom>
        </p:spPr>
        <p:txBody>
          <a:bodyPr vert="horz" wrap="square" lIns="0" tIns="109538" rIns="0" bIns="0" rtlCol="0">
            <a:spAutoFit/>
          </a:bodyPr>
          <a:lstStyle/>
          <a:p>
            <a:pPr marL="9525">
              <a:spcBef>
                <a:spcPts val="863"/>
              </a:spcBef>
            </a:pPr>
            <a:r>
              <a:rPr sz="1000" b="1" dirty="0">
                <a:solidFill>
                  <a:srgbClr val="49B8E7"/>
                </a:solidFill>
                <a:latin typeface="Arial" panose="020B0604020202020204" pitchFamily="34" charset="0"/>
                <a:cs typeface="Arial" panose="020B0604020202020204" pitchFamily="34" charset="0"/>
              </a:rPr>
              <a:t>You </a:t>
            </a:r>
            <a:r>
              <a:rPr sz="1000" b="1" spc="-15" dirty="0">
                <a:solidFill>
                  <a:srgbClr val="49B8E7"/>
                </a:solidFill>
                <a:latin typeface="Arial" panose="020B0604020202020204" pitchFamily="34" charset="0"/>
                <a:cs typeface="Arial" panose="020B0604020202020204" pitchFamily="34" charset="0"/>
              </a:rPr>
              <a:t>Are </a:t>
            </a:r>
            <a:r>
              <a:rPr sz="1000" b="1" dirty="0">
                <a:solidFill>
                  <a:srgbClr val="49B8E7"/>
                </a:solidFill>
                <a:latin typeface="Arial" panose="020B0604020202020204" pitchFamily="34" charset="0"/>
                <a:cs typeface="Arial" panose="020B0604020202020204" pitchFamily="34" charset="0"/>
              </a:rPr>
              <a:t>The Most Important </a:t>
            </a:r>
            <a:r>
              <a:rPr sz="1000" b="1" spc="-4" dirty="0">
                <a:solidFill>
                  <a:srgbClr val="49B8E7"/>
                </a:solidFill>
                <a:latin typeface="Arial" panose="020B0604020202020204" pitchFamily="34" charset="0"/>
                <a:cs typeface="Arial" panose="020B0604020202020204" pitchFamily="34" charset="0"/>
              </a:rPr>
              <a:t>Part </a:t>
            </a:r>
            <a:r>
              <a:rPr sz="1000" b="1" dirty="0">
                <a:solidFill>
                  <a:srgbClr val="49B8E7"/>
                </a:solidFill>
                <a:latin typeface="Arial" panose="020B0604020202020204" pitchFamily="34" charset="0"/>
                <a:cs typeface="Arial" panose="020B0604020202020204" pitchFamily="34" charset="0"/>
              </a:rPr>
              <a:t>Of This </a:t>
            </a:r>
            <a:r>
              <a:rPr sz="1000" b="1" spc="-4" dirty="0">
                <a:solidFill>
                  <a:srgbClr val="49B8E7"/>
                </a:solidFill>
                <a:latin typeface="Arial" panose="020B0604020202020204" pitchFamily="34" charset="0"/>
                <a:cs typeface="Arial" panose="020B0604020202020204" pitchFamily="34" charset="0"/>
              </a:rPr>
              <a:t>Project</a:t>
            </a:r>
            <a:r>
              <a:rPr sz="1000" b="1" spc="23" dirty="0">
                <a:solidFill>
                  <a:srgbClr val="49B8E7"/>
                </a:solidFill>
                <a:latin typeface="Arial" panose="020B0604020202020204" pitchFamily="34" charset="0"/>
                <a:cs typeface="Arial" panose="020B0604020202020204" pitchFamily="34" charset="0"/>
              </a:rPr>
              <a:t> </a:t>
            </a:r>
            <a:r>
              <a:rPr sz="1000" b="1" dirty="0">
                <a:solidFill>
                  <a:srgbClr val="49B8E7"/>
                </a:solidFill>
                <a:latin typeface="Arial" panose="020B0604020202020204" pitchFamily="34" charset="0"/>
                <a:cs typeface="Arial" panose="020B0604020202020204" pitchFamily="34" charset="0"/>
              </a:rPr>
              <a:t>!</a:t>
            </a:r>
            <a:endParaRPr sz="1000" dirty="0">
              <a:solidFill>
                <a:srgbClr val="49B8E7"/>
              </a:solidFill>
              <a:latin typeface="Arial" panose="020B0604020202020204" pitchFamily="34" charset="0"/>
              <a:cs typeface="Arial" panose="020B0604020202020204" pitchFamily="34" charset="0"/>
            </a:endParaRPr>
          </a:p>
          <a:p>
            <a:pPr marL="407670" indent="-264795">
              <a:spcBef>
                <a:spcPts val="694"/>
              </a:spcBef>
              <a:buClr>
                <a:srgbClr val="49B8E7"/>
              </a:buClr>
              <a:buFont typeface="Wingdings" panose="05000000000000000000" pitchFamily="2" charset="2"/>
              <a:buChar char="§"/>
              <a:tabLst>
                <a:tab pos="407670" algn="l"/>
                <a:tab pos="408146" algn="l"/>
              </a:tabLst>
            </a:pPr>
            <a:r>
              <a:rPr sz="1000" spc="26" dirty="0">
                <a:latin typeface="Arial" panose="020B0604020202020204" pitchFamily="34" charset="0"/>
                <a:cs typeface="Arial" panose="020B0604020202020204" pitchFamily="34" charset="0"/>
              </a:rPr>
              <a:t>Supplier </a:t>
            </a:r>
            <a:r>
              <a:rPr sz="1000" spc="30" dirty="0">
                <a:latin typeface="Arial" panose="020B0604020202020204" pitchFamily="34" charset="0"/>
                <a:cs typeface="Arial" panose="020B0604020202020204" pitchFamily="34" charset="0"/>
              </a:rPr>
              <a:t>participation </a:t>
            </a:r>
            <a:r>
              <a:rPr sz="1000" spc="15" dirty="0">
                <a:latin typeface="Arial" panose="020B0604020202020204" pitchFamily="34" charset="0"/>
                <a:cs typeface="Arial" panose="020B0604020202020204" pitchFamily="34" charset="0"/>
              </a:rPr>
              <a:t>is </a:t>
            </a:r>
            <a:r>
              <a:rPr sz="1000" spc="19" dirty="0">
                <a:latin typeface="Arial" panose="020B0604020202020204" pitchFamily="34" charset="0"/>
                <a:cs typeface="Arial" panose="020B0604020202020204" pitchFamily="34" charset="0"/>
              </a:rPr>
              <a:t>key </a:t>
            </a:r>
            <a:r>
              <a:rPr sz="1000" spc="15" dirty="0">
                <a:latin typeface="Arial" panose="020B0604020202020204" pitchFamily="34" charset="0"/>
                <a:cs typeface="Arial" panose="020B0604020202020204" pitchFamily="34" charset="0"/>
              </a:rPr>
              <a:t>to </a:t>
            </a:r>
            <a:r>
              <a:rPr sz="1000" spc="26" dirty="0">
                <a:latin typeface="Arial" panose="020B0604020202020204" pitchFamily="34" charset="0"/>
                <a:cs typeface="Arial" panose="020B0604020202020204" pitchFamily="34" charset="0"/>
              </a:rPr>
              <a:t>project</a:t>
            </a:r>
            <a:r>
              <a:rPr lang="de-DE" sz="1000" spc="349"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success</a:t>
            </a:r>
            <a:endParaRPr sz="1000" dirty="0">
              <a:latin typeface="Arial" panose="020B0604020202020204" pitchFamily="34" charset="0"/>
              <a:cs typeface="Arial" panose="020B0604020202020204" pitchFamily="34" charset="0"/>
            </a:endParaRPr>
          </a:p>
          <a:p>
            <a:pPr marL="407670" indent="-264795">
              <a:spcBef>
                <a:spcPts val="818"/>
              </a:spcBef>
              <a:buClr>
                <a:srgbClr val="49B8E7"/>
              </a:buClr>
              <a:buFont typeface="Wingdings" panose="05000000000000000000" pitchFamily="2" charset="2"/>
              <a:buChar char="§"/>
              <a:tabLst>
                <a:tab pos="407670" algn="l"/>
                <a:tab pos="408146" algn="l"/>
              </a:tabLst>
            </a:pPr>
            <a:r>
              <a:rPr sz="1000" spc="15" dirty="0">
                <a:latin typeface="Arial" panose="020B0604020202020204" pitchFamily="34" charset="0"/>
                <a:cs typeface="Arial" panose="020B0604020202020204" pitchFamily="34" charset="0"/>
              </a:rPr>
              <a:t>You</a:t>
            </a:r>
            <a:r>
              <a:rPr sz="1000" spc="86"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will</a:t>
            </a:r>
            <a:r>
              <a:rPr sz="1000" spc="75"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get</a:t>
            </a:r>
            <a:r>
              <a:rPr sz="1000" spc="90"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support</a:t>
            </a:r>
            <a:r>
              <a:rPr sz="1000" spc="86"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with</a:t>
            </a:r>
            <a:r>
              <a:rPr sz="1000" spc="90"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requirements</a:t>
            </a:r>
            <a:r>
              <a:rPr sz="1000" spc="113"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deriving</a:t>
            </a:r>
            <a:r>
              <a:rPr sz="1000" spc="68"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from</a:t>
            </a:r>
            <a:r>
              <a:rPr sz="1000" spc="101"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electronic</a:t>
            </a:r>
            <a:r>
              <a:rPr sz="1000" spc="94"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processing</a:t>
            </a:r>
            <a:r>
              <a:rPr sz="1000" spc="75"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if</a:t>
            </a:r>
            <a:r>
              <a:rPr sz="1000" spc="71"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needed</a:t>
            </a:r>
            <a:endParaRPr sz="1000" dirty="0">
              <a:latin typeface="Arial" panose="020B0604020202020204" pitchFamily="34" charset="0"/>
              <a:cs typeface="Arial" panose="020B0604020202020204" pitchFamily="34" charset="0"/>
            </a:endParaRPr>
          </a:p>
          <a:p>
            <a:pPr marL="407670" indent="-264795">
              <a:spcBef>
                <a:spcPts val="829"/>
              </a:spcBef>
              <a:buClr>
                <a:srgbClr val="49B8E7"/>
              </a:buClr>
              <a:buFont typeface="Wingdings" panose="05000000000000000000" pitchFamily="2" charset="2"/>
              <a:buChar char="§"/>
              <a:tabLst>
                <a:tab pos="407670" algn="l"/>
                <a:tab pos="408146" algn="l"/>
              </a:tabLst>
            </a:pPr>
            <a:r>
              <a:rPr sz="1000" spc="23" dirty="0">
                <a:latin typeface="Arial" panose="020B0604020202020204" pitchFamily="34" charset="0"/>
                <a:cs typeface="Arial" panose="020B0604020202020204" pitchFamily="34" charset="0"/>
              </a:rPr>
              <a:t>Coupa</a:t>
            </a:r>
            <a:r>
              <a:rPr sz="1000" spc="75"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is</a:t>
            </a:r>
            <a:r>
              <a:rPr sz="1000" spc="75"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lifting</a:t>
            </a:r>
            <a:r>
              <a:rPr sz="1000" spc="68"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suppliers</a:t>
            </a:r>
            <a:r>
              <a:rPr sz="1000" spc="75"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globally</a:t>
            </a:r>
            <a:r>
              <a:rPr sz="1000" spc="64"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to</a:t>
            </a:r>
            <a:r>
              <a:rPr sz="1000" spc="90"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new</a:t>
            </a:r>
            <a:r>
              <a:rPr sz="1000" spc="75"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levels</a:t>
            </a:r>
            <a:r>
              <a:rPr sz="1000" spc="68"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of</a:t>
            </a:r>
            <a:r>
              <a:rPr sz="1000" spc="79"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legal</a:t>
            </a:r>
            <a:r>
              <a:rPr sz="1000" spc="71"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and</a:t>
            </a:r>
            <a:r>
              <a:rPr sz="1000" spc="79"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commercial</a:t>
            </a:r>
            <a:r>
              <a:rPr sz="1000" spc="90" dirty="0">
                <a:latin typeface="Arial" panose="020B0604020202020204" pitchFamily="34" charset="0"/>
                <a:cs typeface="Arial" panose="020B0604020202020204" pitchFamily="34" charset="0"/>
              </a:rPr>
              <a:t> </a:t>
            </a:r>
            <a:r>
              <a:rPr sz="1000" spc="30" dirty="0">
                <a:latin typeface="Arial" panose="020B0604020202020204" pitchFamily="34" charset="0"/>
                <a:cs typeface="Arial" panose="020B0604020202020204" pitchFamily="34" charset="0"/>
              </a:rPr>
              <a:t>compliance</a:t>
            </a:r>
            <a:endParaRPr sz="1000" dirty="0">
              <a:latin typeface="Arial" panose="020B0604020202020204" pitchFamily="34" charset="0"/>
              <a:cs typeface="Arial" panose="020B0604020202020204" pitchFamily="34" charset="0"/>
            </a:endParaRPr>
          </a:p>
          <a:p>
            <a:pPr marL="407670" indent="-264795">
              <a:spcBef>
                <a:spcPts val="829"/>
              </a:spcBef>
              <a:buClr>
                <a:srgbClr val="49B8E7"/>
              </a:buClr>
              <a:buFont typeface="Wingdings" panose="05000000000000000000" pitchFamily="2" charset="2"/>
              <a:buChar char="§"/>
              <a:tabLst>
                <a:tab pos="407670" algn="l"/>
                <a:tab pos="408146" algn="l"/>
              </a:tabLst>
            </a:pPr>
            <a:r>
              <a:rPr sz="1000" spc="23" dirty="0">
                <a:latin typeface="Arial" panose="020B0604020202020204" pitchFamily="34" charset="0"/>
                <a:cs typeface="Arial" panose="020B0604020202020204" pitchFamily="34" charset="0"/>
              </a:rPr>
              <a:t>Coupa </a:t>
            </a:r>
            <a:r>
              <a:rPr sz="1000" spc="19" dirty="0">
                <a:latin typeface="Arial" panose="020B0604020202020204" pitchFamily="34" charset="0"/>
                <a:cs typeface="Arial" panose="020B0604020202020204" pitchFamily="34" charset="0"/>
              </a:rPr>
              <a:t>can </a:t>
            </a:r>
            <a:r>
              <a:rPr sz="1000" spc="26" dirty="0">
                <a:latin typeface="Arial" panose="020B0604020202020204" pitchFamily="34" charset="0"/>
                <a:cs typeface="Arial" panose="020B0604020202020204" pitchFamily="34" charset="0"/>
              </a:rPr>
              <a:t>enable </a:t>
            </a:r>
            <a:r>
              <a:rPr sz="1000" spc="15" dirty="0">
                <a:latin typeface="Arial" panose="020B0604020202020204" pitchFamily="34" charset="0"/>
                <a:cs typeface="Arial" panose="020B0604020202020204" pitchFamily="34" charset="0"/>
              </a:rPr>
              <a:t>you</a:t>
            </a:r>
            <a:r>
              <a:rPr sz="1000" spc="240"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by:</a:t>
            </a:r>
            <a:endParaRPr sz="1000" dirty="0">
              <a:latin typeface="Arial" panose="020B0604020202020204" pitchFamily="34" charset="0"/>
              <a:cs typeface="Arial" panose="020B0604020202020204" pitchFamily="34" charset="0"/>
            </a:endParaRPr>
          </a:p>
          <a:p>
            <a:pPr marL="655320" lvl="1" indent="-261938">
              <a:spcBef>
                <a:spcPts val="821"/>
              </a:spcBef>
              <a:buClr>
                <a:srgbClr val="49B8E7"/>
              </a:buClr>
              <a:buFont typeface="Symbol" panose="05050102010706020507" pitchFamily="18" charset="2"/>
              <a:buChar char="-"/>
              <a:tabLst>
                <a:tab pos="655320" algn="l"/>
                <a:tab pos="655796" algn="l"/>
              </a:tabLst>
            </a:pPr>
            <a:r>
              <a:rPr sz="1000" spc="26" dirty="0">
                <a:latin typeface="Arial" panose="020B0604020202020204" pitchFamily="34" charset="0"/>
                <a:cs typeface="Arial" panose="020B0604020202020204" pitchFamily="34" charset="0"/>
              </a:rPr>
              <a:t>Pushing</a:t>
            </a:r>
            <a:r>
              <a:rPr sz="1000" spc="68"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legally</a:t>
            </a:r>
            <a:r>
              <a:rPr sz="1000" spc="64"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required</a:t>
            </a:r>
            <a:r>
              <a:rPr sz="1000" spc="90"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data</a:t>
            </a:r>
            <a:r>
              <a:rPr sz="1000" spc="86"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fields</a:t>
            </a:r>
            <a:r>
              <a:rPr sz="1000" spc="71"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per</a:t>
            </a:r>
            <a:r>
              <a:rPr sz="1000" spc="86"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country</a:t>
            </a:r>
            <a:r>
              <a:rPr sz="1000" spc="90"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(Tax</a:t>
            </a:r>
            <a:r>
              <a:rPr sz="1000" spc="90"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and</a:t>
            </a:r>
            <a:r>
              <a:rPr sz="1000" spc="79"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Commercial</a:t>
            </a:r>
            <a:r>
              <a:rPr sz="1000" spc="90"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Laws)</a:t>
            </a:r>
            <a:endParaRPr sz="1000" dirty="0">
              <a:latin typeface="Arial" panose="020B0604020202020204" pitchFamily="34" charset="0"/>
              <a:cs typeface="Arial" panose="020B0604020202020204" pitchFamily="34" charset="0"/>
            </a:endParaRPr>
          </a:p>
          <a:p>
            <a:pPr marL="655320" lvl="1" indent="-261938">
              <a:spcBef>
                <a:spcPts val="829"/>
              </a:spcBef>
              <a:buClr>
                <a:srgbClr val="49B8E7"/>
              </a:buClr>
              <a:buFont typeface="Symbol" panose="05050102010706020507" pitchFamily="18" charset="2"/>
              <a:buChar char="-"/>
              <a:tabLst>
                <a:tab pos="655320" algn="l"/>
                <a:tab pos="655796" algn="l"/>
              </a:tabLst>
            </a:pPr>
            <a:r>
              <a:rPr sz="1000" spc="26" dirty="0">
                <a:latin typeface="Arial" panose="020B0604020202020204" pitchFamily="34" charset="0"/>
                <a:cs typeface="Arial" panose="020B0604020202020204" pitchFamily="34" charset="0"/>
              </a:rPr>
              <a:t>Applying</a:t>
            </a:r>
            <a:r>
              <a:rPr sz="1000" spc="75"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population</a:t>
            </a:r>
            <a:r>
              <a:rPr sz="1000" spc="75"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rules</a:t>
            </a:r>
            <a:r>
              <a:rPr sz="1000" spc="86"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to</a:t>
            </a:r>
            <a:r>
              <a:rPr sz="1000" spc="75"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ensure</a:t>
            </a:r>
            <a:r>
              <a:rPr sz="1000" spc="90"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presence</a:t>
            </a:r>
            <a:r>
              <a:rPr sz="1000" spc="86"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of</a:t>
            </a:r>
            <a:r>
              <a:rPr sz="1000" spc="86"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data</a:t>
            </a:r>
            <a:r>
              <a:rPr sz="1000" spc="79"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(Line</a:t>
            </a:r>
            <a:r>
              <a:rPr sz="1000" spc="86" dirty="0">
                <a:latin typeface="Arial" panose="020B0604020202020204" pitchFamily="34" charset="0"/>
                <a:cs typeface="Arial" panose="020B0604020202020204" pitchFamily="34" charset="0"/>
              </a:rPr>
              <a:t> </a:t>
            </a:r>
            <a:r>
              <a:rPr sz="1000" spc="30" dirty="0">
                <a:latin typeface="Arial" panose="020B0604020202020204" pitchFamily="34" charset="0"/>
                <a:cs typeface="Arial" panose="020B0604020202020204" pitchFamily="34" charset="0"/>
              </a:rPr>
              <a:t>descriptions,</a:t>
            </a:r>
            <a:r>
              <a:rPr sz="1000" spc="90"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VAT</a:t>
            </a:r>
            <a:r>
              <a:rPr sz="1000" spc="64"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IDs</a:t>
            </a:r>
            <a:r>
              <a:rPr sz="1000" spc="86"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etc.)</a:t>
            </a:r>
            <a:endParaRPr sz="1000" dirty="0">
              <a:latin typeface="Arial" panose="020B0604020202020204" pitchFamily="34" charset="0"/>
              <a:cs typeface="Arial" panose="020B0604020202020204" pitchFamily="34" charset="0"/>
            </a:endParaRPr>
          </a:p>
          <a:p>
            <a:pPr marL="655320" lvl="1" indent="-261938">
              <a:spcBef>
                <a:spcPts val="829"/>
              </a:spcBef>
              <a:buClr>
                <a:srgbClr val="49B8E7"/>
              </a:buClr>
              <a:buFont typeface="Symbol" panose="05050102010706020507" pitchFamily="18" charset="2"/>
              <a:buChar char="-"/>
              <a:tabLst>
                <a:tab pos="655320" algn="l"/>
                <a:tab pos="655796" algn="l"/>
              </a:tabLst>
            </a:pPr>
            <a:r>
              <a:rPr sz="1000" spc="26" dirty="0">
                <a:latin typeface="Arial" panose="020B0604020202020204" pitchFamily="34" charset="0"/>
                <a:cs typeface="Arial" panose="020B0604020202020204" pitchFamily="34" charset="0"/>
              </a:rPr>
              <a:t>Applying</a:t>
            </a:r>
            <a:r>
              <a:rPr sz="1000" spc="75" dirty="0">
                <a:latin typeface="Arial" panose="020B0604020202020204" pitchFamily="34" charset="0"/>
                <a:cs typeface="Arial" panose="020B0604020202020204" pitchFamily="34" charset="0"/>
              </a:rPr>
              <a:t> </a:t>
            </a:r>
            <a:r>
              <a:rPr sz="1000" spc="30" dirty="0">
                <a:latin typeface="Arial" panose="020B0604020202020204" pitchFamily="34" charset="0"/>
                <a:cs typeface="Arial" panose="020B0604020202020204" pitchFamily="34" charset="0"/>
              </a:rPr>
              <a:t>validation</a:t>
            </a:r>
            <a:r>
              <a:rPr sz="1000" spc="68"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rules</a:t>
            </a:r>
            <a:r>
              <a:rPr sz="1000" spc="83"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to</a:t>
            </a:r>
            <a:r>
              <a:rPr sz="1000" spc="75"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check</a:t>
            </a:r>
            <a:r>
              <a:rPr sz="1000" spc="83"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accuracy</a:t>
            </a:r>
            <a:r>
              <a:rPr sz="1000" spc="83"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of</a:t>
            </a:r>
            <a:r>
              <a:rPr sz="1000" spc="90"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data</a:t>
            </a:r>
            <a:r>
              <a:rPr sz="1000" spc="75"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where</a:t>
            </a:r>
            <a:r>
              <a:rPr sz="1000" spc="94"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possible</a:t>
            </a:r>
            <a:endParaRPr sz="1000" dirty="0">
              <a:latin typeface="Arial" panose="020B0604020202020204" pitchFamily="34" charset="0"/>
              <a:cs typeface="Arial" panose="020B0604020202020204" pitchFamily="34" charset="0"/>
            </a:endParaRPr>
          </a:p>
          <a:p>
            <a:pPr marL="655320" lvl="1" indent="-261938">
              <a:spcBef>
                <a:spcPts val="818"/>
              </a:spcBef>
              <a:buClr>
                <a:srgbClr val="49B8E7"/>
              </a:buClr>
              <a:buFont typeface="Symbol" panose="05050102010706020507" pitchFamily="18" charset="2"/>
              <a:buChar char="-"/>
              <a:tabLst>
                <a:tab pos="655320" algn="l"/>
                <a:tab pos="655796" algn="l"/>
              </a:tabLst>
            </a:pPr>
            <a:r>
              <a:rPr sz="1000" spc="26" dirty="0">
                <a:latin typeface="Arial" panose="020B0604020202020204" pitchFamily="34" charset="0"/>
                <a:cs typeface="Arial" panose="020B0604020202020204" pitchFamily="34" charset="0"/>
              </a:rPr>
              <a:t>Allowing</a:t>
            </a:r>
            <a:r>
              <a:rPr sz="1000" spc="60"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you</a:t>
            </a:r>
            <a:r>
              <a:rPr sz="1000" spc="94"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to</a:t>
            </a:r>
            <a:r>
              <a:rPr sz="1000" spc="86" dirty="0">
                <a:latin typeface="Arial" panose="020B0604020202020204" pitchFamily="34" charset="0"/>
                <a:cs typeface="Arial" panose="020B0604020202020204" pitchFamily="34" charset="0"/>
              </a:rPr>
              <a:t> </a:t>
            </a:r>
            <a:r>
              <a:rPr sz="1000" spc="30" dirty="0">
                <a:latin typeface="Arial" panose="020B0604020202020204" pitchFamily="34" charset="0"/>
                <a:cs typeface="Arial" panose="020B0604020202020204" pitchFamily="34" charset="0"/>
              </a:rPr>
              <a:t>immediately</a:t>
            </a:r>
            <a:r>
              <a:rPr sz="1000" spc="83"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correct</a:t>
            </a:r>
            <a:r>
              <a:rPr sz="1000" spc="94"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invoice</a:t>
            </a:r>
            <a:r>
              <a:rPr sz="1000" spc="60"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data</a:t>
            </a:r>
            <a:r>
              <a:rPr sz="1000" spc="86"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in</a:t>
            </a:r>
            <a:r>
              <a:rPr sz="1000" spc="68"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case</a:t>
            </a:r>
            <a:r>
              <a:rPr sz="1000" spc="75"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of</a:t>
            </a:r>
            <a:r>
              <a:rPr sz="1000" spc="75"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errors</a:t>
            </a:r>
            <a:endParaRPr sz="1000" dirty="0">
              <a:latin typeface="Arial" panose="020B0604020202020204" pitchFamily="34" charset="0"/>
              <a:cs typeface="Arial" panose="020B0604020202020204" pitchFamily="34" charset="0"/>
            </a:endParaRPr>
          </a:p>
          <a:p>
            <a:pPr marL="655320" lvl="1" indent="-261938">
              <a:spcBef>
                <a:spcPts val="829"/>
              </a:spcBef>
              <a:buClr>
                <a:srgbClr val="49B8E7"/>
              </a:buClr>
              <a:buFont typeface="Symbol" panose="05050102010706020507" pitchFamily="18" charset="2"/>
              <a:buChar char="-"/>
              <a:tabLst>
                <a:tab pos="655320" algn="l"/>
                <a:tab pos="655796" algn="l"/>
              </a:tabLst>
            </a:pPr>
            <a:r>
              <a:rPr sz="1000" spc="26" dirty="0">
                <a:latin typeface="Arial" panose="020B0604020202020204" pitchFamily="34" charset="0"/>
                <a:cs typeface="Arial" panose="020B0604020202020204" pitchFamily="34" charset="0"/>
              </a:rPr>
              <a:t>Using</a:t>
            </a:r>
            <a:r>
              <a:rPr sz="1000" spc="68"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state</a:t>
            </a:r>
            <a:r>
              <a:rPr sz="1000" spc="86"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of</a:t>
            </a:r>
            <a:r>
              <a:rPr sz="1000" spc="79"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the</a:t>
            </a:r>
            <a:r>
              <a:rPr sz="1000" spc="86"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art</a:t>
            </a:r>
            <a:r>
              <a:rPr sz="1000" spc="86"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digital</a:t>
            </a:r>
            <a:r>
              <a:rPr sz="1000" spc="75"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signatures</a:t>
            </a:r>
            <a:r>
              <a:rPr sz="1000" spc="90"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according</a:t>
            </a:r>
            <a:r>
              <a:rPr sz="1000" spc="75"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to</a:t>
            </a:r>
            <a:r>
              <a:rPr sz="1000" spc="90"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locally</a:t>
            </a:r>
            <a:r>
              <a:rPr sz="1000" spc="53" dirty="0">
                <a:latin typeface="Arial" panose="020B0604020202020204" pitchFamily="34" charset="0"/>
                <a:cs typeface="Arial" panose="020B0604020202020204" pitchFamily="34" charset="0"/>
              </a:rPr>
              <a:t> </a:t>
            </a:r>
            <a:r>
              <a:rPr sz="1000" spc="30" dirty="0">
                <a:latin typeface="Arial" panose="020B0604020202020204" pitchFamily="34" charset="0"/>
                <a:cs typeface="Arial" panose="020B0604020202020204" pitchFamily="34" charset="0"/>
              </a:rPr>
              <a:t>applicable</a:t>
            </a:r>
            <a:r>
              <a:rPr sz="1000" spc="60"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laws</a:t>
            </a:r>
            <a:endParaRPr sz="1000" dirty="0">
              <a:latin typeface="Arial" panose="020B0604020202020204" pitchFamily="34" charset="0"/>
              <a:cs typeface="Arial" panose="020B0604020202020204" pitchFamily="34" charset="0"/>
            </a:endParaRPr>
          </a:p>
          <a:p>
            <a:pPr marL="359569" marR="3810" indent="-216218">
              <a:spcBef>
                <a:spcPts val="829"/>
              </a:spcBef>
              <a:buClr>
                <a:srgbClr val="49B8E7"/>
              </a:buClr>
              <a:buFont typeface="Wingdings" panose="05000000000000000000" pitchFamily="2" charset="2"/>
              <a:buChar char="§"/>
              <a:tabLst>
                <a:tab pos="359569" algn="l"/>
                <a:tab pos="360044" algn="l"/>
                <a:tab pos="6603683" algn="l"/>
              </a:tabLst>
            </a:pPr>
            <a:r>
              <a:rPr sz="1000" spc="23" dirty="0">
                <a:latin typeface="Arial" panose="020B0604020202020204" pitchFamily="34" charset="0"/>
                <a:cs typeface="Arial" panose="020B0604020202020204" pitchFamily="34" charset="0"/>
              </a:rPr>
              <a:t>Coupa</a:t>
            </a:r>
            <a:r>
              <a:rPr sz="1000" spc="86"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saves</a:t>
            </a:r>
            <a:r>
              <a:rPr sz="1000" spc="98"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all</a:t>
            </a:r>
            <a:r>
              <a:rPr sz="1000" spc="75"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legal</a:t>
            </a:r>
            <a:r>
              <a:rPr sz="1000" spc="86"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and</a:t>
            </a:r>
            <a:r>
              <a:rPr sz="1000" spc="90"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compliant</a:t>
            </a:r>
            <a:r>
              <a:rPr sz="1000" spc="86"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electronic</a:t>
            </a:r>
            <a:r>
              <a:rPr sz="1000" spc="98"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invoices</a:t>
            </a:r>
            <a:r>
              <a:rPr sz="1000" spc="75" dirty="0">
                <a:latin typeface="Arial" panose="020B0604020202020204" pitchFamily="34" charset="0"/>
                <a:cs typeface="Arial" panose="020B0604020202020204" pitchFamily="34" charset="0"/>
              </a:rPr>
              <a:t> </a:t>
            </a:r>
            <a:r>
              <a:rPr sz="1000" spc="15" dirty="0">
                <a:latin typeface="Arial" panose="020B0604020202020204" pitchFamily="34" charset="0"/>
                <a:cs typeface="Arial" panose="020B0604020202020204" pitchFamily="34" charset="0"/>
              </a:rPr>
              <a:t>in</a:t>
            </a:r>
            <a:r>
              <a:rPr sz="1000" spc="83"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the</a:t>
            </a:r>
            <a:r>
              <a:rPr sz="1000" spc="101"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Coupa</a:t>
            </a:r>
            <a:r>
              <a:rPr sz="1000" spc="86"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Supplier</a:t>
            </a:r>
            <a:r>
              <a:rPr sz="1000" spc="79" dirty="0">
                <a:latin typeface="Arial" panose="020B0604020202020204" pitchFamily="34" charset="0"/>
                <a:cs typeface="Arial" panose="020B0604020202020204" pitchFamily="34" charset="0"/>
              </a:rPr>
              <a:t> </a:t>
            </a:r>
            <a:r>
              <a:rPr sz="1000" spc="26" dirty="0">
                <a:latin typeface="Arial" panose="020B0604020202020204" pitchFamily="34" charset="0"/>
                <a:cs typeface="Arial" panose="020B0604020202020204" pitchFamily="34" charset="0"/>
              </a:rPr>
              <a:t>Portal,</a:t>
            </a:r>
            <a:r>
              <a:rPr lang="de-DE" sz="1000" spc="26" dirty="0">
                <a:latin typeface="Arial" panose="020B0604020202020204" pitchFamily="34" charset="0"/>
                <a:cs typeface="Arial" panose="020B0604020202020204" pitchFamily="34" charset="0"/>
              </a:rPr>
              <a:t> </a:t>
            </a:r>
            <a:r>
              <a:rPr sz="1000" spc="19" dirty="0">
                <a:latin typeface="Arial" panose="020B0604020202020204" pitchFamily="34" charset="0"/>
                <a:cs typeface="Arial" panose="020B0604020202020204" pitchFamily="34" charset="0"/>
              </a:rPr>
              <a:t>where </a:t>
            </a:r>
            <a:r>
              <a:rPr sz="1000" spc="26" dirty="0">
                <a:latin typeface="Arial" panose="020B0604020202020204" pitchFamily="34" charset="0"/>
                <a:cs typeface="Arial" panose="020B0604020202020204" pitchFamily="34" charset="0"/>
              </a:rPr>
              <a:t>suppliers  </a:t>
            </a:r>
            <a:r>
              <a:rPr sz="1000" spc="19" dirty="0">
                <a:latin typeface="Arial" panose="020B0604020202020204" pitchFamily="34" charset="0"/>
                <a:cs typeface="Arial" panose="020B0604020202020204" pitchFamily="34" charset="0"/>
              </a:rPr>
              <a:t>can </a:t>
            </a:r>
            <a:r>
              <a:rPr sz="1000" spc="26" dirty="0">
                <a:latin typeface="Arial" panose="020B0604020202020204" pitchFamily="34" charset="0"/>
                <a:cs typeface="Arial" panose="020B0604020202020204" pitchFamily="34" charset="0"/>
              </a:rPr>
              <a:t>access </a:t>
            </a:r>
            <a:r>
              <a:rPr sz="1000" spc="19" dirty="0">
                <a:latin typeface="Arial" panose="020B0604020202020204" pitchFamily="34" charset="0"/>
                <a:cs typeface="Arial" panose="020B0604020202020204" pitchFamily="34" charset="0"/>
              </a:rPr>
              <a:t>and </a:t>
            </a:r>
            <a:r>
              <a:rPr sz="1000" spc="26" dirty="0">
                <a:latin typeface="Arial" panose="020B0604020202020204" pitchFamily="34" charset="0"/>
                <a:cs typeface="Arial" panose="020B0604020202020204" pitchFamily="34" charset="0"/>
              </a:rPr>
              <a:t>download</a:t>
            </a:r>
            <a:r>
              <a:rPr sz="1000" spc="240" dirty="0">
                <a:latin typeface="Arial" panose="020B0604020202020204" pitchFamily="34" charset="0"/>
                <a:cs typeface="Arial" panose="020B0604020202020204" pitchFamily="34" charset="0"/>
              </a:rPr>
              <a:t> </a:t>
            </a:r>
            <a:r>
              <a:rPr sz="1000" spc="23" dirty="0">
                <a:latin typeface="Arial" panose="020B0604020202020204" pitchFamily="34" charset="0"/>
                <a:cs typeface="Arial" panose="020B0604020202020204" pitchFamily="34" charset="0"/>
              </a:rPr>
              <a:t>them</a:t>
            </a:r>
            <a:endParaRPr sz="1000" dirty="0">
              <a:latin typeface="Arial" panose="020B0604020202020204" pitchFamily="34" charset="0"/>
              <a:cs typeface="Arial" panose="020B0604020202020204" pitchFamily="34" charset="0"/>
            </a:endParaRPr>
          </a:p>
        </p:txBody>
      </p:sp>
      <p:sp>
        <p:nvSpPr>
          <p:cNvPr id="8" name="Titel 39">
            <a:extLst>
              <a:ext uri="{FF2B5EF4-FFF2-40B4-BE49-F238E27FC236}">
                <a16:creationId xmlns:a16="http://schemas.microsoft.com/office/drawing/2014/main" id="{2AD8EE96-10A3-4FF5-92A5-92A8BFB464B6}"/>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Introduction to Coupa</a:t>
            </a:r>
          </a:p>
          <a:p>
            <a:r>
              <a:rPr lang="de-DE" sz="1800" dirty="0">
                <a:solidFill>
                  <a:srgbClr val="49B8E7"/>
                </a:solidFill>
              </a:rPr>
              <a:t>How will you </a:t>
            </a:r>
            <a:r>
              <a:rPr lang="en-US" sz="1800" dirty="0">
                <a:solidFill>
                  <a:srgbClr val="49B8E7"/>
                </a:solidFill>
              </a:rPr>
              <a:t>benefit</a:t>
            </a:r>
            <a:r>
              <a:rPr lang="de-DE" sz="1800" dirty="0">
                <a:solidFill>
                  <a:srgbClr val="49B8E7"/>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6000" y="1132331"/>
            <a:ext cx="8531315" cy="3346589"/>
          </a:xfrm>
          <a:prstGeom prst="rect">
            <a:avLst/>
          </a:prstGeom>
        </p:spPr>
        <p:txBody>
          <a:bodyPr vert="horz" wrap="square" lIns="0" tIns="14764" rIns="0" bIns="0" rtlCol="0">
            <a:spAutoFit/>
          </a:bodyPr>
          <a:lstStyle/>
          <a:p>
            <a:pPr marL="9525" marR="3810">
              <a:lnSpc>
                <a:spcPts val="1073"/>
              </a:lnSpc>
              <a:spcBef>
                <a:spcPts val="116"/>
              </a:spcBef>
            </a:pPr>
            <a:r>
              <a:rPr lang="en-US" sz="1000" spc="-4" dirty="0">
                <a:latin typeface="Arial" panose="020B0604020202020204" pitchFamily="34" charset="0"/>
                <a:cs typeface="Arial" panose="020B0604020202020204" pitchFamily="34" charset="0"/>
              </a:rPr>
              <a:t>The purpose of this training slides is to </a:t>
            </a:r>
            <a:r>
              <a:rPr lang="en-US" sz="1000" dirty="0">
                <a:latin typeface="Arial" panose="020B0604020202020204" pitchFamily="34" charset="0"/>
                <a:cs typeface="Arial" panose="020B0604020202020204" pitchFamily="34" charset="0"/>
              </a:rPr>
              <a:t>review </a:t>
            </a:r>
            <a:r>
              <a:rPr lang="en-US" sz="1000" spc="-4" dirty="0">
                <a:latin typeface="Arial" panose="020B0604020202020204" pitchFamily="34" charset="0"/>
                <a:cs typeface="Arial" panose="020B0604020202020204" pitchFamily="34" charset="0"/>
              </a:rPr>
              <a:t>best practices and provide </a:t>
            </a:r>
            <a:r>
              <a:rPr lang="en-US" sz="1000" dirty="0">
                <a:latin typeface="Arial" panose="020B0604020202020204" pitchFamily="34" charset="0"/>
                <a:cs typeface="Arial" panose="020B0604020202020204" pitchFamily="34" charset="0"/>
              </a:rPr>
              <a:t>a </a:t>
            </a:r>
            <a:r>
              <a:rPr lang="en-US" sz="1000" spc="-4" dirty="0">
                <a:latin typeface="Arial" panose="020B0604020202020204" pitchFamily="34" charset="0"/>
                <a:cs typeface="Arial" panose="020B0604020202020204" pitchFamily="34" charset="0"/>
              </a:rPr>
              <a:t>training overview for working with Munich Re </a:t>
            </a:r>
            <a:r>
              <a:rPr lang="en-US" sz="1000" dirty="0">
                <a:latin typeface="Arial" panose="020B0604020202020204" pitchFamily="34" charset="0"/>
                <a:cs typeface="Arial" panose="020B0604020202020204" pitchFamily="34" charset="0"/>
              </a:rPr>
              <a:t>via </a:t>
            </a:r>
            <a:r>
              <a:rPr lang="en-US" sz="1000" spc="-4" dirty="0">
                <a:latin typeface="Arial" panose="020B0604020202020204" pitchFamily="34" charset="0"/>
                <a:cs typeface="Arial" panose="020B0604020202020204" pitchFamily="34" charset="0"/>
              </a:rPr>
              <a:t>Coupa. This document will not be addressing other potential areas of interest, </a:t>
            </a:r>
            <a:r>
              <a:rPr lang="en-US" sz="1000" dirty="0">
                <a:latin typeface="Arial" panose="020B0604020202020204" pitchFamily="34" charset="0"/>
                <a:cs typeface="Arial" panose="020B0604020202020204" pitchFamily="34" charset="0"/>
              </a:rPr>
              <a:t>such </a:t>
            </a:r>
            <a:r>
              <a:rPr lang="en-US" sz="1000" spc="-4" dirty="0">
                <a:latin typeface="Arial" panose="020B0604020202020204" pitchFamily="34" charset="0"/>
                <a:cs typeface="Arial" panose="020B0604020202020204" pitchFamily="34" charset="0"/>
              </a:rPr>
              <a:t>as Coupa</a:t>
            </a:r>
            <a:r>
              <a:rPr lang="en-US" sz="1000" spc="-11" dirty="0">
                <a:latin typeface="Arial" panose="020B0604020202020204" pitchFamily="34" charset="0"/>
                <a:cs typeface="Arial" panose="020B0604020202020204" pitchFamily="34" charset="0"/>
              </a:rPr>
              <a:t> </a:t>
            </a:r>
            <a:r>
              <a:rPr lang="en-US" sz="1000" spc="-4" dirty="0">
                <a:latin typeface="Arial" panose="020B0604020202020204" pitchFamily="34" charset="0"/>
                <a:cs typeface="Arial" panose="020B0604020202020204" pitchFamily="34" charset="0"/>
              </a:rPr>
              <a:t>punch-out or cXML.</a:t>
            </a:r>
          </a:p>
          <a:p>
            <a:pPr marL="9525" marR="3810">
              <a:lnSpc>
                <a:spcPts val="1073"/>
              </a:lnSpc>
              <a:spcBef>
                <a:spcPts val="116"/>
              </a:spcBef>
            </a:pPr>
            <a:endParaRPr lang="en-US" sz="1000" spc="-4" dirty="0">
              <a:latin typeface="Arial" panose="020B0604020202020204" pitchFamily="34" charset="0"/>
              <a:cs typeface="Arial" panose="020B0604020202020204" pitchFamily="34" charset="0"/>
            </a:endParaRPr>
          </a:p>
          <a:p>
            <a:pPr marL="9525" marR="3810">
              <a:lnSpc>
                <a:spcPts val="1073"/>
              </a:lnSpc>
              <a:spcBef>
                <a:spcPts val="116"/>
              </a:spcBef>
            </a:pPr>
            <a:r>
              <a:rPr lang="en-US" sz="1000" b="1" spc="-5" dirty="0">
                <a:latin typeface="Arial" panose="020B0604020202020204" pitchFamily="34" charset="0"/>
                <a:cs typeface="Arial" panose="020B0604020202020204" pitchFamily="34" charset="0"/>
              </a:rPr>
              <a:t>We recommend the following links to learn more about Coupa and Munich Re processes:</a:t>
            </a:r>
            <a:endParaRPr lang="en-US" sz="1000" dirty="0">
              <a:latin typeface="Arial" panose="020B0604020202020204" pitchFamily="34" charset="0"/>
              <a:cs typeface="Arial" panose="020B0604020202020204" pitchFamily="34" charset="0"/>
            </a:endParaRPr>
          </a:p>
          <a:p>
            <a:pPr>
              <a:spcBef>
                <a:spcPts val="38"/>
              </a:spcBef>
            </a:pPr>
            <a:endParaRPr lang="en-US" sz="1000" dirty="0">
              <a:latin typeface="Arial" panose="020B0604020202020204" pitchFamily="34" charset="0"/>
              <a:cs typeface="Arial" panose="020B0604020202020204" pitchFamily="34" charset="0"/>
            </a:endParaRPr>
          </a:p>
          <a:p>
            <a:pPr marL="278606" indent="-197644">
              <a:spcBef>
                <a:spcPts val="4"/>
              </a:spcBef>
              <a:buClr>
                <a:srgbClr val="49B8E7"/>
              </a:buClr>
              <a:buFont typeface="Wingdings" panose="05000000000000000000" pitchFamily="2" charset="2"/>
              <a:buChar char="§"/>
              <a:tabLst>
                <a:tab pos="278606" algn="l"/>
                <a:tab pos="279083" algn="l"/>
              </a:tabLst>
            </a:pPr>
            <a:r>
              <a:rPr lang="en-US" sz="1000" b="1" spc="-4" dirty="0">
                <a:solidFill>
                  <a:srgbClr val="49B8E7"/>
                </a:solidFill>
                <a:latin typeface="Arial" panose="020B0604020202020204" pitchFamily="34" charset="0"/>
                <a:cs typeface="Arial" panose="020B0604020202020204" pitchFamily="34" charset="0"/>
              </a:rPr>
              <a:t>Munich Re Procurement:</a:t>
            </a:r>
            <a:r>
              <a:rPr lang="en-US" sz="1000" b="1" spc="19" dirty="0">
                <a:solidFill>
                  <a:srgbClr val="49B8E7"/>
                </a:solidFill>
                <a:latin typeface="Arial" panose="020B0604020202020204" pitchFamily="34" charset="0"/>
                <a:cs typeface="Arial" panose="020B0604020202020204" pitchFamily="34" charset="0"/>
              </a:rPr>
              <a:t> </a:t>
            </a:r>
            <a:r>
              <a:rPr lang="en-US" sz="1000" u="sng" spc="-8" dirty="0">
                <a:solidFill>
                  <a:srgbClr val="49B8E7"/>
                </a:solidFill>
                <a:uFill>
                  <a:solidFill>
                    <a:srgbClr val="1155CC"/>
                  </a:solid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https://www.munichre.com</a:t>
            </a:r>
            <a:endParaRPr lang="en-US" sz="1000" u="sng" spc="-8" dirty="0">
              <a:solidFill>
                <a:srgbClr val="49B8E7"/>
              </a:solidFill>
              <a:uFill>
                <a:solidFill>
                  <a:srgbClr val="1155CC"/>
                </a:solidFill>
              </a:uFill>
              <a:latin typeface="Arial" panose="020B0604020202020204" pitchFamily="34" charset="0"/>
              <a:cs typeface="Arial" panose="020B0604020202020204" pitchFamily="34" charset="0"/>
            </a:endParaRPr>
          </a:p>
          <a:p>
            <a:pPr marL="252412" indent="-171450">
              <a:spcBef>
                <a:spcPts val="4"/>
              </a:spcBef>
              <a:buClr>
                <a:srgbClr val="49B8E7"/>
              </a:buClr>
              <a:buFont typeface="Wingdings" panose="05000000000000000000" pitchFamily="2" charset="2"/>
              <a:buChar char="§"/>
              <a:tabLst>
                <a:tab pos="278606" algn="l"/>
                <a:tab pos="279083" algn="l"/>
              </a:tabLst>
            </a:pPr>
            <a:endParaRPr lang="en-US" sz="1000" dirty="0">
              <a:solidFill>
                <a:srgbClr val="0070C0"/>
              </a:solidFill>
              <a:latin typeface="Arial" panose="020B0604020202020204" pitchFamily="34" charset="0"/>
              <a:cs typeface="Arial" panose="020B0604020202020204" pitchFamily="34" charset="0"/>
            </a:endParaRPr>
          </a:p>
          <a:p>
            <a:pPr marL="566737" lvl="1" indent="-171450">
              <a:lnSpc>
                <a:spcPts val="1069"/>
              </a:lnSpc>
              <a:buClr>
                <a:srgbClr val="49B8E7"/>
              </a:buClr>
              <a:buFont typeface="Symbol" panose="05050102010706020507" pitchFamily="18" charset="2"/>
              <a:buChar char="-"/>
              <a:tabLst>
                <a:tab pos="193358" algn="l"/>
              </a:tabLst>
            </a:pPr>
            <a:r>
              <a:rPr lang="en-US" sz="1000" spc="-4" dirty="0">
                <a:latin typeface="Arial" panose="020B0604020202020204" pitchFamily="34" charset="0"/>
                <a:cs typeface="Arial" panose="020B0604020202020204" pitchFamily="34" charset="0"/>
              </a:rPr>
              <a:t>General information about Munich Re and Coupa</a:t>
            </a:r>
          </a:p>
          <a:p>
            <a:pPr marL="566737" lvl="1" indent="-171450">
              <a:lnSpc>
                <a:spcPts val="1069"/>
              </a:lnSpc>
              <a:buClr>
                <a:srgbClr val="49B8E7"/>
              </a:buClr>
              <a:buFont typeface="Symbol" panose="05050102010706020507" pitchFamily="18" charset="2"/>
              <a:buChar char="-"/>
              <a:tabLst>
                <a:tab pos="193358" algn="l"/>
              </a:tabLst>
            </a:pPr>
            <a:r>
              <a:rPr lang="en-US" sz="1000" spc="-4" dirty="0">
                <a:latin typeface="Arial" panose="020B0604020202020204" pitchFamily="34" charset="0"/>
                <a:cs typeface="Arial" panose="020B0604020202020204" pitchFamily="34" charset="0"/>
              </a:rPr>
              <a:t>Information about different options to manage orders, invoices and credit notes from/to Munich Re</a:t>
            </a:r>
          </a:p>
          <a:p>
            <a:pPr marL="566737" lvl="1" indent="-171450">
              <a:lnSpc>
                <a:spcPts val="1069"/>
              </a:lnSpc>
              <a:buClr>
                <a:srgbClr val="49B8E7"/>
              </a:buClr>
              <a:buFont typeface="Symbol" panose="05050102010706020507" pitchFamily="18" charset="2"/>
              <a:buChar char="-"/>
              <a:tabLst>
                <a:tab pos="193358" algn="l"/>
              </a:tabLst>
            </a:pPr>
            <a:r>
              <a:rPr lang="en-US" sz="1000" spc="-4" dirty="0">
                <a:latin typeface="Arial" panose="020B0604020202020204" pitchFamily="34" charset="0"/>
                <a:cs typeface="Arial" panose="020B0604020202020204" pitchFamily="34" charset="0"/>
              </a:rPr>
              <a:t>Supplier Quick</a:t>
            </a:r>
            <a:r>
              <a:rPr lang="en-US" sz="1000" spc="-8" dirty="0">
                <a:latin typeface="Arial" panose="020B0604020202020204" pitchFamily="34" charset="0"/>
                <a:cs typeface="Arial" panose="020B0604020202020204" pitchFamily="34" charset="0"/>
              </a:rPr>
              <a:t> Registration </a:t>
            </a:r>
            <a:r>
              <a:rPr lang="en-US" sz="1000" spc="-4" dirty="0">
                <a:latin typeface="Arial" panose="020B0604020202020204" pitchFamily="34" charset="0"/>
                <a:cs typeface="Arial" panose="020B0604020202020204" pitchFamily="34" charset="0"/>
              </a:rPr>
              <a:t>Guide</a:t>
            </a:r>
          </a:p>
          <a:p>
            <a:pPr marL="566737" lvl="1" indent="-171450">
              <a:lnSpc>
                <a:spcPts val="1069"/>
              </a:lnSpc>
              <a:buClr>
                <a:srgbClr val="49B8E7"/>
              </a:buClr>
              <a:buFont typeface="Symbol" panose="05050102010706020507" pitchFamily="18" charset="2"/>
              <a:buChar char="-"/>
              <a:tabLst>
                <a:tab pos="193358" algn="l"/>
              </a:tabLst>
            </a:pPr>
            <a:r>
              <a:rPr lang="en-US" sz="1000" spc="-4" dirty="0">
                <a:latin typeface="Arial" panose="020B0604020202020204" pitchFamily="34" charset="0"/>
                <a:cs typeface="Arial" panose="020B0604020202020204" pitchFamily="34" charset="0"/>
              </a:rPr>
              <a:t>Reference guide / Overview for working with Munich Re via Coupa (this slide-deck)</a:t>
            </a:r>
          </a:p>
          <a:p>
            <a:pPr marL="566737" lvl="1" indent="-171450">
              <a:lnSpc>
                <a:spcPts val="1069"/>
              </a:lnSpc>
              <a:buClr>
                <a:srgbClr val="49B8E7"/>
              </a:buClr>
              <a:buFont typeface="Symbol" panose="05050102010706020507" pitchFamily="18" charset="2"/>
              <a:buChar char="-"/>
              <a:tabLst>
                <a:tab pos="193358" algn="l"/>
              </a:tabLst>
            </a:pPr>
            <a:r>
              <a:rPr lang="en-US" sz="1000" spc="-4" dirty="0">
                <a:latin typeface="Arial" panose="020B0604020202020204" pitchFamily="34" charset="0"/>
                <a:cs typeface="Arial" panose="020B0604020202020204" pitchFamily="34" charset="0"/>
              </a:rPr>
              <a:t>General Terms and Conditions</a:t>
            </a:r>
          </a:p>
          <a:p>
            <a:pPr marL="566737" lvl="1" indent="-171450">
              <a:lnSpc>
                <a:spcPts val="1073"/>
              </a:lnSpc>
              <a:buClr>
                <a:srgbClr val="49B8E7"/>
              </a:buClr>
              <a:buFont typeface="Symbol" panose="05050102010706020507" pitchFamily="18" charset="2"/>
              <a:buChar char="-"/>
              <a:tabLst>
                <a:tab pos="193358" algn="l"/>
              </a:tabLst>
            </a:pPr>
            <a:r>
              <a:rPr lang="en-US" sz="1000" spc="-23" dirty="0">
                <a:latin typeface="Arial" panose="020B0604020202020204" pitchFamily="34" charset="0"/>
                <a:cs typeface="Arial" panose="020B0604020202020204" pitchFamily="34" charset="0"/>
              </a:rPr>
              <a:t>FAQ</a:t>
            </a:r>
            <a:endParaRPr lang="en-US" sz="500" dirty="0">
              <a:latin typeface="Arial" panose="020B0604020202020204" pitchFamily="34" charset="0"/>
              <a:cs typeface="Arial" panose="020B0604020202020204" pitchFamily="34" charset="0"/>
            </a:endParaRPr>
          </a:p>
          <a:p>
            <a:pPr marL="278606" indent="-197644">
              <a:spcBef>
                <a:spcPts val="1058"/>
              </a:spcBef>
              <a:buClr>
                <a:srgbClr val="49B8E7"/>
              </a:buClr>
              <a:buFont typeface="Wingdings" panose="05000000000000000000" pitchFamily="2" charset="2"/>
              <a:buChar char="§"/>
              <a:tabLst>
                <a:tab pos="278606" algn="l"/>
                <a:tab pos="279083" algn="l"/>
              </a:tabLst>
            </a:pPr>
            <a:r>
              <a:rPr lang="en-US" sz="1000" spc="-5" dirty="0">
                <a:latin typeface="Arial" panose="020B0604020202020204" pitchFamily="34" charset="0"/>
                <a:cs typeface="Arial" panose="020B0604020202020204" pitchFamily="34" charset="0"/>
              </a:rPr>
              <a:t>We recommend  the </a:t>
            </a:r>
            <a:r>
              <a:rPr lang="en-US" sz="1000" b="1" spc="-5" dirty="0">
                <a:solidFill>
                  <a:srgbClr val="49B8E7"/>
                </a:solidFill>
                <a:latin typeface="Arial" panose="020B0604020202020204" pitchFamily="34" charset="0"/>
                <a:cs typeface="Arial" panose="020B0604020202020204" pitchFamily="34" charset="0"/>
              </a:rPr>
              <a:t>Coupa Success </a:t>
            </a:r>
            <a:r>
              <a:rPr lang="en-US" sz="1000" b="1" spc="-10" dirty="0">
                <a:solidFill>
                  <a:srgbClr val="49B8E7"/>
                </a:solidFill>
                <a:latin typeface="Arial" panose="020B0604020202020204" pitchFamily="34" charset="0"/>
                <a:cs typeface="Arial" panose="020B0604020202020204" pitchFamily="34" charset="0"/>
              </a:rPr>
              <a:t>Portal </a:t>
            </a:r>
            <a:r>
              <a:rPr lang="en-US" sz="1000" spc="-10" dirty="0">
                <a:latin typeface="Arial" panose="020B0604020202020204" pitchFamily="34" charset="0"/>
                <a:cs typeface="Arial" panose="020B0604020202020204" pitchFamily="34" charset="0"/>
              </a:rPr>
              <a:t>for </a:t>
            </a:r>
            <a:r>
              <a:rPr lang="en-US" sz="1000" spc="-5" dirty="0">
                <a:latin typeface="Arial" panose="020B0604020202020204" pitchFamily="34" charset="0"/>
                <a:cs typeface="Arial" panose="020B0604020202020204" pitchFamily="34" charset="0"/>
              </a:rPr>
              <a:t>additional </a:t>
            </a:r>
            <a:r>
              <a:rPr lang="en-US" sz="1000" spc="-10" dirty="0">
                <a:latin typeface="Arial" panose="020B0604020202020204" pitchFamily="34" charset="0"/>
                <a:cs typeface="Arial" panose="020B0604020202020204" pitchFamily="34" charset="0"/>
              </a:rPr>
              <a:t>info, videos </a:t>
            </a:r>
            <a:r>
              <a:rPr lang="en-US" sz="1000" spc="-5" dirty="0">
                <a:latin typeface="Arial" panose="020B0604020202020204" pitchFamily="34" charset="0"/>
                <a:cs typeface="Arial" panose="020B0604020202020204" pitchFamily="34" charset="0"/>
              </a:rPr>
              <a:t>and help: </a:t>
            </a:r>
            <a:r>
              <a:rPr lang="en-US" sz="1000" u="sng" spc="-10" dirty="0">
                <a:solidFill>
                  <a:srgbClr val="49B8E7"/>
                </a:solidFill>
                <a:uFill>
                  <a:solidFill>
                    <a:srgbClr val="0562C1"/>
                  </a:solidFill>
                </a:u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https://success.coupa.com</a:t>
            </a:r>
            <a:endParaRPr lang="en-US" sz="1000" dirty="0">
              <a:solidFill>
                <a:srgbClr val="49B8E7"/>
              </a:solidFill>
              <a:latin typeface="Arial" panose="020B0604020202020204" pitchFamily="34" charset="0"/>
              <a:cs typeface="Arial" panose="020B0604020202020204" pitchFamily="34" charset="0"/>
            </a:endParaRPr>
          </a:p>
          <a:p>
            <a:pPr marL="171450" indent="-171450">
              <a:spcBef>
                <a:spcPts val="19"/>
              </a:spcBef>
              <a:buClr>
                <a:srgbClr val="49B8E7"/>
              </a:buClr>
              <a:buFont typeface="Wingdings" panose="05000000000000000000" pitchFamily="2" charset="2"/>
              <a:buChar char="§"/>
            </a:pPr>
            <a:endParaRPr lang="en-US" sz="1000" dirty="0">
              <a:latin typeface="Arial" panose="020B0604020202020204" pitchFamily="34" charset="0"/>
              <a:cs typeface="Arial" panose="020B0604020202020204" pitchFamily="34" charset="0"/>
            </a:endParaRPr>
          </a:p>
          <a:p>
            <a:pPr marL="278606" indent="-197644">
              <a:spcBef>
                <a:spcPts val="4"/>
              </a:spcBef>
              <a:buClr>
                <a:srgbClr val="49B8E7"/>
              </a:buClr>
              <a:buFont typeface="Wingdings" panose="05000000000000000000" pitchFamily="2" charset="2"/>
              <a:buChar char="§"/>
              <a:tabLst>
                <a:tab pos="278606" algn="l"/>
                <a:tab pos="279083" algn="l"/>
              </a:tabLst>
            </a:pPr>
            <a:r>
              <a:rPr lang="en-US" sz="1000" b="1" spc="-4" dirty="0">
                <a:solidFill>
                  <a:srgbClr val="49B8E7"/>
                </a:solidFill>
                <a:latin typeface="Arial" panose="020B0604020202020204" pitchFamily="34" charset="0"/>
                <a:cs typeface="Arial" panose="020B0604020202020204" pitchFamily="34" charset="0"/>
              </a:rPr>
              <a:t>Coupa Supplier Portal Log </a:t>
            </a:r>
            <a:r>
              <a:rPr lang="en-US" sz="1000" b="1" spc="8" dirty="0">
                <a:solidFill>
                  <a:srgbClr val="49B8E7"/>
                </a:solidFill>
                <a:latin typeface="Arial" panose="020B0604020202020204" pitchFamily="34" charset="0"/>
                <a:cs typeface="Arial" panose="020B0604020202020204" pitchFamily="34" charset="0"/>
              </a:rPr>
              <a:t>In</a:t>
            </a:r>
            <a:r>
              <a:rPr lang="en-US" sz="1000" spc="8" dirty="0">
                <a:solidFill>
                  <a:srgbClr val="49B8E7"/>
                </a:solidFill>
                <a:latin typeface="Arial" panose="020B0604020202020204" pitchFamily="34" charset="0"/>
                <a:cs typeface="Arial" panose="020B0604020202020204" pitchFamily="34" charset="0"/>
              </a:rPr>
              <a:t>:</a:t>
            </a:r>
            <a:r>
              <a:rPr lang="en-US" sz="1000" dirty="0">
                <a:solidFill>
                  <a:srgbClr val="49B8E7"/>
                </a:solidFill>
                <a:latin typeface="Arial" panose="020B0604020202020204" pitchFamily="34" charset="0"/>
                <a:cs typeface="Arial" panose="020B0604020202020204" pitchFamily="34" charset="0"/>
              </a:rPr>
              <a:t> </a:t>
            </a:r>
            <a:r>
              <a:rPr lang="en-US" sz="1000" u="heavy" spc="-8" dirty="0">
                <a:solidFill>
                  <a:srgbClr val="49B8E7"/>
                </a:solidFill>
                <a:uFill>
                  <a:solidFill>
                    <a:srgbClr val="0070C0"/>
                  </a:solidFill>
                </a:u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https://supplier.coupahost.com</a:t>
            </a:r>
            <a:endParaRPr lang="en-US" sz="1000" u="heavy" spc="-8" dirty="0">
              <a:solidFill>
                <a:srgbClr val="49B8E7"/>
              </a:solidFill>
              <a:uFill>
                <a:solidFill>
                  <a:srgbClr val="0070C0"/>
                </a:solidFill>
              </a:uFill>
              <a:latin typeface="Arial" panose="020B0604020202020204" pitchFamily="34" charset="0"/>
              <a:cs typeface="Arial" panose="020B0604020202020204" pitchFamily="34" charset="0"/>
            </a:endParaRPr>
          </a:p>
          <a:p>
            <a:pPr marL="278606" indent="-197644">
              <a:spcBef>
                <a:spcPts val="4"/>
              </a:spcBef>
              <a:buClr>
                <a:srgbClr val="49B8E7"/>
              </a:buClr>
              <a:buFont typeface="Wingdings" panose="05000000000000000000" pitchFamily="2" charset="2"/>
              <a:buChar char="§"/>
              <a:tabLst>
                <a:tab pos="278606" algn="l"/>
                <a:tab pos="279083" algn="l"/>
              </a:tabLst>
            </a:pPr>
            <a:endParaRPr lang="en-US" sz="700" dirty="0">
              <a:solidFill>
                <a:srgbClr val="0070C0"/>
              </a:solidFill>
              <a:latin typeface="Arial" panose="020B0604020202020204" pitchFamily="34" charset="0"/>
              <a:cs typeface="Arial" panose="020B0604020202020204" pitchFamily="34" charset="0"/>
            </a:endParaRPr>
          </a:p>
          <a:p>
            <a:pPr marL="171450" indent="-171450">
              <a:spcBef>
                <a:spcPts val="34"/>
              </a:spcBef>
              <a:buClr>
                <a:srgbClr val="49B8E7"/>
              </a:buClr>
              <a:buFont typeface="Wingdings" panose="05000000000000000000" pitchFamily="2" charset="2"/>
              <a:buChar char="§"/>
            </a:pPr>
            <a:endParaRPr lang="en-US" sz="700" dirty="0">
              <a:latin typeface="Arial" panose="020B0604020202020204" pitchFamily="34" charset="0"/>
              <a:cs typeface="Arial" panose="020B0604020202020204" pitchFamily="34" charset="0"/>
            </a:endParaRPr>
          </a:p>
          <a:p>
            <a:pPr marL="278606" marR="85725" indent="-197644">
              <a:lnSpc>
                <a:spcPts val="1215"/>
              </a:lnSpc>
              <a:buClr>
                <a:srgbClr val="49B8E7"/>
              </a:buClr>
              <a:buFont typeface="Wingdings" panose="05000000000000000000" pitchFamily="2" charset="2"/>
              <a:buChar char="§"/>
              <a:tabLst>
                <a:tab pos="278606" algn="l"/>
                <a:tab pos="279083" algn="l"/>
              </a:tabLst>
            </a:pPr>
            <a:r>
              <a:rPr lang="en-US" sz="1000" spc="-4" dirty="0">
                <a:latin typeface="Arial" panose="020B0604020202020204" pitchFamily="34" charset="0"/>
                <a:cs typeface="Arial" panose="020B0604020202020204" pitchFamily="34" charset="0"/>
              </a:rPr>
              <a:t>If </a:t>
            </a:r>
            <a:r>
              <a:rPr lang="en-US" sz="1000" dirty="0">
                <a:latin typeface="Arial" panose="020B0604020202020204" pitchFamily="34" charset="0"/>
                <a:cs typeface="Arial" panose="020B0604020202020204" pitchFamily="34" charset="0"/>
              </a:rPr>
              <a:t>you </a:t>
            </a:r>
            <a:r>
              <a:rPr lang="en-US" sz="1000" spc="-4" dirty="0">
                <a:latin typeface="Arial" panose="020B0604020202020204" pitchFamily="34" charset="0"/>
                <a:cs typeface="Arial" panose="020B0604020202020204" pitchFamily="34" charset="0"/>
              </a:rPr>
              <a:t>have any questions, please </a:t>
            </a:r>
            <a:r>
              <a:rPr lang="en-US" sz="1000" dirty="0">
                <a:latin typeface="Arial" panose="020B0604020202020204" pitchFamily="34" charset="0"/>
                <a:cs typeface="Arial" panose="020B0604020202020204" pitchFamily="34" charset="0"/>
              </a:rPr>
              <a:t>contact </a:t>
            </a:r>
            <a:r>
              <a:rPr lang="en-US" sz="1000" b="1" spc="-4" dirty="0">
                <a:solidFill>
                  <a:srgbClr val="49B8E7"/>
                </a:solidFill>
                <a:latin typeface="Arial" panose="020B0604020202020204" pitchFamily="34" charset="0"/>
                <a:cs typeface="Arial" panose="020B0604020202020204" pitchFamily="34" charset="0"/>
              </a:rPr>
              <a:t>Munich Re</a:t>
            </a:r>
            <a:r>
              <a:rPr lang="en-US" sz="1000" b="1" spc="-8" dirty="0">
                <a:solidFill>
                  <a:srgbClr val="49B8E7"/>
                </a:solidFill>
                <a:latin typeface="Arial" panose="020B0604020202020204" pitchFamily="34" charset="0"/>
                <a:cs typeface="Arial" panose="020B0604020202020204" pitchFamily="34" charset="0"/>
              </a:rPr>
              <a:t>’s </a:t>
            </a:r>
            <a:r>
              <a:rPr lang="en-US" sz="1000" b="1" spc="-4" dirty="0">
                <a:solidFill>
                  <a:srgbClr val="49B8E7"/>
                </a:solidFill>
                <a:latin typeface="Arial" panose="020B0604020202020204" pitchFamily="34" charset="0"/>
                <a:cs typeface="Arial" panose="020B0604020202020204" pitchFamily="34" charset="0"/>
              </a:rPr>
              <a:t>Coupa Procurement </a:t>
            </a:r>
            <a:r>
              <a:rPr lang="en-US" sz="1000" b="1" spc="-30" dirty="0">
                <a:solidFill>
                  <a:srgbClr val="49B8E7"/>
                </a:solidFill>
                <a:latin typeface="Arial" panose="020B0604020202020204" pitchFamily="34" charset="0"/>
                <a:cs typeface="Arial" panose="020B0604020202020204" pitchFamily="34" charset="0"/>
              </a:rPr>
              <a:t>Team</a:t>
            </a:r>
            <a:r>
              <a:rPr lang="en-US" sz="1000" spc="-30" dirty="0">
                <a:solidFill>
                  <a:srgbClr val="49B8E7"/>
                </a:solidFill>
                <a:latin typeface="Arial" panose="020B0604020202020204" pitchFamily="34" charset="0"/>
                <a:cs typeface="Arial" panose="020B0604020202020204" pitchFamily="34" charset="0"/>
              </a:rPr>
              <a:t>:  </a:t>
            </a:r>
            <a:r>
              <a:rPr lang="en-US" sz="1000" spc="-4" dirty="0">
                <a:solidFill>
                  <a:srgbClr val="49B8E7"/>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Procurement@munichre.com</a:t>
            </a:r>
            <a:endParaRPr lang="en-US" sz="1000" spc="-4" dirty="0">
              <a:solidFill>
                <a:srgbClr val="49B8E7"/>
              </a:solidFill>
              <a:latin typeface="Arial" panose="020B0604020202020204" pitchFamily="34" charset="0"/>
              <a:cs typeface="Arial" panose="020B0604020202020204" pitchFamily="34" charset="0"/>
            </a:endParaRPr>
          </a:p>
          <a:p>
            <a:pPr marL="80962" marR="85725">
              <a:lnSpc>
                <a:spcPts val="1215"/>
              </a:lnSpc>
              <a:tabLst>
                <a:tab pos="278606" algn="l"/>
                <a:tab pos="279083" algn="l"/>
              </a:tabLst>
            </a:pPr>
            <a:endParaRPr lang="en-US" sz="1000" spc="-4" dirty="0">
              <a:solidFill>
                <a:srgbClr val="0070C0"/>
              </a:solidFill>
              <a:latin typeface="Arial" panose="020B0604020202020204" pitchFamily="34" charset="0"/>
              <a:cs typeface="Arial" panose="020B0604020202020204" pitchFamily="34" charset="0"/>
            </a:endParaRPr>
          </a:p>
          <a:p>
            <a:pPr marL="278606" indent="-197644">
              <a:spcBef>
                <a:spcPts val="4"/>
              </a:spcBef>
              <a:buChar char="•"/>
              <a:tabLst>
                <a:tab pos="278606" algn="l"/>
                <a:tab pos="279083" algn="l"/>
              </a:tabLst>
            </a:pPr>
            <a:endParaRPr lang="en-US" sz="1000" b="1" spc="-4" dirty="0">
              <a:latin typeface="Arial" panose="020B0604020202020204" pitchFamily="34" charset="0"/>
              <a:cs typeface="Arial" panose="020B0604020202020204" pitchFamily="34" charset="0"/>
            </a:endParaRPr>
          </a:p>
          <a:p>
            <a:pPr marL="80962">
              <a:spcBef>
                <a:spcPts val="4"/>
              </a:spcBef>
              <a:tabLst>
                <a:tab pos="278606" algn="l"/>
                <a:tab pos="279083" algn="l"/>
              </a:tabLst>
            </a:pPr>
            <a:r>
              <a:rPr lang="en-US" sz="1000" b="1" spc="-4" dirty="0">
                <a:latin typeface="Arial" panose="020B0604020202020204" pitchFamily="34" charset="0"/>
                <a:cs typeface="Arial" panose="020B0604020202020204" pitchFamily="34" charset="0"/>
              </a:rPr>
              <a:t>Thank you for your cooperation and partnership!</a:t>
            </a:r>
            <a:endParaRPr lang="en-US" sz="1000" dirty="0">
              <a:latin typeface="Arial" panose="020B0604020202020204" pitchFamily="34" charset="0"/>
              <a:cs typeface="Arial" panose="020B0604020202020204" pitchFamily="34" charset="0"/>
            </a:endParaRPr>
          </a:p>
        </p:txBody>
      </p:sp>
      <p:sp>
        <p:nvSpPr>
          <p:cNvPr id="5" name="Foliennummernplatzhalter 4">
            <a:extLst>
              <a:ext uri="{FF2B5EF4-FFF2-40B4-BE49-F238E27FC236}">
                <a16:creationId xmlns:a16="http://schemas.microsoft.com/office/drawing/2014/main" id="{41475843-9762-4E85-BDF2-9AF9B87169D3}"/>
              </a:ext>
            </a:extLst>
          </p:cNvPr>
          <p:cNvSpPr>
            <a:spLocks noGrp="1"/>
          </p:cNvSpPr>
          <p:nvPr>
            <p:ph type="sldNum" sz="quarter" idx="12"/>
          </p:nvPr>
        </p:nvSpPr>
        <p:spPr/>
        <p:txBody>
          <a:bodyPr/>
          <a:lstStyle/>
          <a:p>
            <a:fld id="{D56DB8AA-803C-49D2-90AA-1140CE72DCD7}" type="slidenum">
              <a:rPr lang="de-DE" smtClean="0"/>
              <a:pPr/>
              <a:t>70</a:t>
            </a:fld>
            <a:endParaRPr lang="de-DE" dirty="0"/>
          </a:p>
        </p:txBody>
      </p:sp>
      <p:sp>
        <p:nvSpPr>
          <p:cNvPr id="9" name="Titel 39">
            <a:extLst>
              <a:ext uri="{FF2B5EF4-FFF2-40B4-BE49-F238E27FC236}">
                <a16:creationId xmlns:a16="http://schemas.microsoft.com/office/drawing/2014/main" id="{F12B36BA-C485-43FD-A05A-B6AD9AF462AC}"/>
              </a:ext>
            </a:extLst>
          </p:cNvPr>
          <p:cNvSpPr txBox="1">
            <a:spLocks/>
          </p:cNvSpPr>
          <p:nvPr/>
        </p:nvSpPr>
        <p:spPr>
          <a:xfrm>
            <a:off x="306000" y="349479"/>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Support</a:t>
            </a:r>
          </a:p>
          <a:p>
            <a:r>
              <a:rPr lang="en-US" sz="1800" dirty="0">
                <a:solidFill>
                  <a:srgbClr val="49B8E7"/>
                </a:solidFill>
              </a:rPr>
              <a:t>Additional resources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3691" y="1060625"/>
            <a:ext cx="4792504" cy="163506"/>
          </a:xfrm>
          <a:prstGeom prst="rect">
            <a:avLst/>
          </a:prstGeom>
        </p:spPr>
        <p:txBody>
          <a:bodyPr vert="horz" wrap="square" lIns="0" tIns="9525" rIns="0" bIns="0" rtlCol="0">
            <a:spAutoFit/>
          </a:bodyPr>
          <a:lstStyle/>
          <a:p>
            <a:pPr marL="9525">
              <a:spcBef>
                <a:spcPts val="75"/>
              </a:spcBef>
            </a:pPr>
            <a:r>
              <a:rPr sz="1000" spc="-4" dirty="0">
                <a:latin typeface="Arial"/>
                <a:cs typeface="Arial"/>
              </a:rPr>
              <a:t>Below lists all of the PO</a:t>
            </a:r>
            <a:r>
              <a:rPr lang="de-DE" sz="1000" spc="-4" dirty="0">
                <a:latin typeface="Arial"/>
                <a:cs typeface="Arial"/>
              </a:rPr>
              <a:t> </a:t>
            </a:r>
            <a:r>
              <a:rPr sz="1000" spc="-4" dirty="0">
                <a:latin typeface="Arial"/>
                <a:cs typeface="Arial"/>
              </a:rPr>
              <a:t>and Catalog </a:t>
            </a:r>
            <a:r>
              <a:rPr sz="1000" dirty="0">
                <a:latin typeface="Arial"/>
                <a:cs typeface="Arial"/>
              </a:rPr>
              <a:t>statuses </a:t>
            </a:r>
            <a:r>
              <a:rPr sz="1000" spc="-4" dirty="0">
                <a:latin typeface="Arial"/>
                <a:cs typeface="Arial"/>
              </a:rPr>
              <a:t>in Coupa Supplier Portal</a:t>
            </a:r>
            <a:r>
              <a:rPr sz="1000" spc="-79" dirty="0">
                <a:latin typeface="Arial"/>
                <a:cs typeface="Arial"/>
              </a:rPr>
              <a:t> </a:t>
            </a:r>
            <a:r>
              <a:rPr sz="1000" dirty="0">
                <a:latin typeface="Arial"/>
                <a:cs typeface="Arial"/>
              </a:rPr>
              <a:t>(CSP):</a:t>
            </a:r>
          </a:p>
        </p:txBody>
      </p:sp>
      <p:graphicFrame>
        <p:nvGraphicFramePr>
          <p:cNvPr id="4" name="object 4"/>
          <p:cNvGraphicFramePr>
            <a:graphicFrameLocks noGrp="1"/>
          </p:cNvGraphicFramePr>
          <p:nvPr>
            <p:extLst>
              <p:ext uri="{D42A27DB-BD31-4B8C-83A1-F6EECF244321}">
                <p14:modId xmlns:p14="http://schemas.microsoft.com/office/powerpoint/2010/main" val="692565776"/>
              </p:ext>
            </p:extLst>
          </p:nvPr>
        </p:nvGraphicFramePr>
        <p:xfrm>
          <a:off x="343690" y="1300615"/>
          <a:ext cx="3717769" cy="3428261"/>
        </p:xfrm>
        <a:graphic>
          <a:graphicData uri="http://schemas.openxmlformats.org/drawingml/2006/table">
            <a:tbl>
              <a:tblPr firstRow="1" bandRow="1">
                <a:tableStyleId>{2D5ABB26-0587-4C30-8999-92F81FD0307C}</a:tableStyleId>
              </a:tblPr>
              <a:tblGrid>
                <a:gridCol w="880576">
                  <a:extLst>
                    <a:ext uri="{9D8B030D-6E8A-4147-A177-3AD203B41FA5}">
                      <a16:colId xmlns:a16="http://schemas.microsoft.com/office/drawing/2014/main" val="20000"/>
                    </a:ext>
                  </a:extLst>
                </a:gridCol>
                <a:gridCol w="2837193">
                  <a:extLst>
                    <a:ext uri="{9D8B030D-6E8A-4147-A177-3AD203B41FA5}">
                      <a16:colId xmlns:a16="http://schemas.microsoft.com/office/drawing/2014/main" val="20001"/>
                    </a:ext>
                  </a:extLst>
                </a:gridCol>
              </a:tblGrid>
              <a:tr h="206062">
                <a:tc gridSpan="2">
                  <a:txBody>
                    <a:bodyPr/>
                    <a:lstStyle/>
                    <a:p>
                      <a:pPr algn="ctr">
                        <a:lnSpc>
                          <a:spcPct val="100000"/>
                        </a:lnSpc>
                        <a:spcBef>
                          <a:spcPts val="320"/>
                        </a:spcBef>
                      </a:pPr>
                      <a:r>
                        <a:rPr sz="1000" b="1" spc="-5" dirty="0">
                          <a:solidFill>
                            <a:schemeClr val="bg1"/>
                          </a:solidFill>
                          <a:latin typeface="Arial" panose="020B0604020202020204" pitchFamily="34" charset="0"/>
                          <a:cs typeface="Arial" panose="020B0604020202020204" pitchFamily="34" charset="0"/>
                        </a:rPr>
                        <a:t>POs</a:t>
                      </a:r>
                      <a:r>
                        <a:rPr sz="1000" b="1" spc="-10" dirty="0">
                          <a:solidFill>
                            <a:schemeClr val="bg1"/>
                          </a:solidFill>
                          <a:latin typeface="Arial" panose="020B0604020202020204" pitchFamily="34" charset="0"/>
                          <a:cs typeface="Arial" panose="020B0604020202020204" pitchFamily="34" charset="0"/>
                        </a:rPr>
                        <a:t> </a:t>
                      </a:r>
                      <a:r>
                        <a:rPr sz="1000" b="1" spc="-5" dirty="0">
                          <a:solidFill>
                            <a:schemeClr val="bg1"/>
                          </a:solidFill>
                          <a:latin typeface="Arial" panose="020B0604020202020204" pitchFamily="34" charset="0"/>
                          <a:cs typeface="Arial" panose="020B0604020202020204" pitchFamily="34" charset="0"/>
                        </a:rPr>
                        <a:t>Statuses</a:t>
                      </a:r>
                      <a:endParaRPr sz="1000" dirty="0">
                        <a:solidFill>
                          <a:schemeClr val="bg1"/>
                        </a:solidFill>
                        <a:latin typeface="Arial" panose="020B0604020202020204" pitchFamily="34" charset="0"/>
                        <a:cs typeface="Arial" panose="020B0604020202020204" pitchFamily="34" charset="0"/>
                      </a:endParaRPr>
                    </a:p>
                  </a:txBody>
                  <a:tcPr marL="0" marR="0" marT="30480" marB="0">
                    <a:lnL w="9525">
                      <a:solidFill>
                        <a:srgbClr val="005EB8"/>
                      </a:solidFill>
                      <a:prstDash val="solid"/>
                    </a:lnL>
                    <a:lnR w="9525">
                      <a:solidFill>
                        <a:srgbClr val="005EB8"/>
                      </a:solidFill>
                      <a:prstDash val="solid"/>
                    </a:lnR>
                    <a:lnT w="9525">
                      <a:solidFill>
                        <a:srgbClr val="005EB8"/>
                      </a:solidFill>
                      <a:prstDash val="solid"/>
                    </a:lnT>
                    <a:lnB w="38100">
                      <a:solidFill>
                        <a:srgbClr val="FFFFFF"/>
                      </a:solidFill>
                      <a:prstDash val="solid"/>
                    </a:lnB>
                    <a:solidFill>
                      <a:srgbClr val="49B8E7"/>
                    </a:solidFill>
                  </a:tcPr>
                </a:tc>
                <a:tc hMerge="1">
                  <a:txBody>
                    <a:bodyPr/>
                    <a:lstStyle/>
                    <a:p>
                      <a:endParaRPr/>
                    </a:p>
                  </a:txBody>
                  <a:tcPr marL="0" marR="0" marT="0" marB="0"/>
                </a:tc>
                <a:extLst>
                  <a:ext uri="{0D108BD9-81ED-4DB2-BD59-A6C34878D82A}">
                    <a16:rowId xmlns:a16="http://schemas.microsoft.com/office/drawing/2014/main" val="10000"/>
                  </a:ext>
                </a:extLst>
              </a:tr>
              <a:tr h="187893">
                <a:tc>
                  <a:txBody>
                    <a:bodyPr/>
                    <a:lstStyle/>
                    <a:p>
                      <a:pPr marL="216535">
                        <a:lnSpc>
                          <a:spcPct val="100000"/>
                        </a:lnSpc>
                        <a:spcBef>
                          <a:spcPts val="345"/>
                        </a:spcBef>
                      </a:pPr>
                      <a:r>
                        <a:rPr sz="1000" b="1" spc="-5" dirty="0">
                          <a:latin typeface="Arial" panose="020B0604020202020204" pitchFamily="34" charset="0"/>
                          <a:cs typeface="Arial" panose="020B0604020202020204" pitchFamily="34" charset="0"/>
                        </a:rPr>
                        <a:t>Status</a:t>
                      </a:r>
                      <a:endParaRPr sz="1000" dirty="0">
                        <a:latin typeface="Arial" panose="020B0604020202020204" pitchFamily="34" charset="0"/>
                        <a:cs typeface="Arial" panose="020B0604020202020204" pitchFamily="34" charset="0"/>
                      </a:endParaRPr>
                    </a:p>
                  </a:txBody>
                  <a:tcPr marL="0" marR="0" marT="32861" marB="0">
                    <a:lnL w="9525">
                      <a:solidFill>
                        <a:srgbClr val="005EB8"/>
                      </a:solidFill>
                      <a:prstDash val="solid"/>
                    </a:lnL>
                    <a:lnR w="12700">
                      <a:solidFill>
                        <a:srgbClr val="FFFFFF"/>
                      </a:solidFill>
                      <a:prstDash val="solid"/>
                    </a:lnR>
                    <a:lnT w="38100">
                      <a:solidFill>
                        <a:srgbClr val="FFFFFF"/>
                      </a:solidFill>
                      <a:prstDash val="solid"/>
                    </a:lnT>
                    <a:lnB w="9525">
                      <a:solidFill>
                        <a:srgbClr val="005EB8"/>
                      </a:solidFill>
                      <a:prstDash val="solid"/>
                    </a:lnB>
                    <a:solidFill>
                      <a:srgbClr val="CBDCF1"/>
                    </a:solidFill>
                  </a:tcPr>
                </a:tc>
                <a:tc>
                  <a:txBody>
                    <a:bodyPr/>
                    <a:lstStyle/>
                    <a:p>
                      <a:pPr algn="ctr">
                        <a:lnSpc>
                          <a:spcPct val="100000"/>
                        </a:lnSpc>
                        <a:spcBef>
                          <a:spcPts val="345"/>
                        </a:spcBef>
                      </a:pPr>
                      <a:r>
                        <a:rPr sz="1000" b="1" spc="-5" dirty="0">
                          <a:latin typeface="Arial" panose="020B0604020202020204" pitchFamily="34" charset="0"/>
                          <a:cs typeface="Arial" panose="020B0604020202020204" pitchFamily="34" charset="0"/>
                        </a:rPr>
                        <a:t>Description</a:t>
                      </a:r>
                      <a:endParaRPr sz="1000" dirty="0">
                        <a:latin typeface="Arial" panose="020B0604020202020204" pitchFamily="34" charset="0"/>
                        <a:cs typeface="Arial" panose="020B0604020202020204" pitchFamily="34" charset="0"/>
                      </a:endParaRPr>
                    </a:p>
                  </a:txBody>
                  <a:tcPr marL="0" marR="0" marT="32861" marB="0">
                    <a:lnL w="12700">
                      <a:solidFill>
                        <a:srgbClr val="FFFFFF"/>
                      </a:solidFill>
                      <a:prstDash val="solid"/>
                    </a:lnL>
                    <a:lnR w="9525">
                      <a:solidFill>
                        <a:srgbClr val="005EB8"/>
                      </a:solidFill>
                      <a:prstDash val="solid"/>
                    </a:lnR>
                    <a:lnT w="38100">
                      <a:solidFill>
                        <a:srgbClr val="FFFFFF"/>
                      </a:solidFill>
                      <a:prstDash val="solid"/>
                    </a:lnT>
                    <a:lnB w="9525">
                      <a:solidFill>
                        <a:srgbClr val="005EB8"/>
                      </a:solidFill>
                      <a:prstDash val="solid"/>
                    </a:lnB>
                    <a:solidFill>
                      <a:srgbClr val="CADBF1"/>
                    </a:solidFill>
                  </a:tcPr>
                </a:tc>
                <a:extLst>
                  <a:ext uri="{0D108BD9-81ED-4DB2-BD59-A6C34878D82A}">
                    <a16:rowId xmlns:a16="http://schemas.microsoft.com/office/drawing/2014/main" val="10001"/>
                  </a:ext>
                </a:extLst>
              </a:tr>
              <a:tr h="359737">
                <a:tc>
                  <a:txBody>
                    <a:bodyPr/>
                    <a:lstStyle/>
                    <a:p>
                      <a:pPr marL="85090">
                        <a:lnSpc>
                          <a:spcPct val="100000"/>
                        </a:lnSpc>
                      </a:pPr>
                      <a:r>
                        <a:rPr sz="1000" spc="-5" dirty="0">
                          <a:solidFill>
                            <a:srgbClr val="333333"/>
                          </a:solidFill>
                          <a:latin typeface="Arial" panose="020B0604020202020204" pitchFamily="34" charset="0"/>
                          <a:cs typeface="Arial" panose="020B0604020202020204" pitchFamily="34" charset="0"/>
                        </a:rPr>
                        <a:t>Buyer</a:t>
                      </a:r>
                      <a:r>
                        <a:rPr sz="1000" spc="-30"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Hold</a:t>
                      </a:r>
                      <a:endParaRPr sz="1000" dirty="0">
                        <a:latin typeface="Arial" panose="020B0604020202020204" pitchFamily="34" charset="0"/>
                        <a:cs typeface="Arial" panose="020B0604020202020204" pitchFamily="34" charset="0"/>
                      </a:endParaRPr>
                    </a:p>
                  </a:txBody>
                  <a:tcPr marL="0" marR="0" marT="3810" marB="0" anchor="ctr">
                    <a:lnL w="9525">
                      <a:solidFill>
                        <a:srgbClr val="005EB8"/>
                      </a:solidFill>
                      <a:prstDash val="solid"/>
                    </a:lnL>
                    <a:lnR w="12700">
                      <a:solidFill>
                        <a:srgbClr val="FFFFFF"/>
                      </a:solidFill>
                      <a:prstDash val="solid"/>
                    </a:lnR>
                    <a:lnT w="9525">
                      <a:solidFill>
                        <a:srgbClr val="005EB8"/>
                      </a:solidFill>
                      <a:prstDash val="solid"/>
                    </a:lnT>
                    <a:lnB w="12700">
                      <a:solidFill>
                        <a:srgbClr val="FFFFFF"/>
                      </a:solidFill>
                      <a:prstDash val="solid"/>
                    </a:lnB>
                    <a:solidFill>
                      <a:srgbClr val="E6EEF7"/>
                    </a:solidFill>
                  </a:tcPr>
                </a:tc>
                <a:tc>
                  <a:txBody>
                    <a:bodyPr/>
                    <a:lstStyle/>
                    <a:p>
                      <a:pPr marR="282575">
                        <a:lnSpc>
                          <a:spcPct val="100000"/>
                        </a:lnSpc>
                        <a:spcBef>
                          <a:spcPts val="645"/>
                        </a:spcBef>
                      </a:pPr>
                      <a:r>
                        <a:rPr sz="1000" spc="-5" dirty="0">
                          <a:solidFill>
                            <a:srgbClr val="333333"/>
                          </a:solidFill>
                          <a:latin typeface="Arial" panose="020B0604020202020204" pitchFamily="34" charset="0"/>
                          <a:cs typeface="Arial" panose="020B0604020202020204" pitchFamily="34" charset="0"/>
                        </a:rPr>
                        <a:t>The PO is approved but pending buyer</a:t>
                      </a:r>
                      <a:r>
                        <a:rPr lang="de-DE" sz="1000" spc="-5" dirty="0">
                          <a:solidFill>
                            <a:srgbClr val="333333"/>
                          </a:solidFill>
                          <a:latin typeface="Arial" panose="020B0604020202020204" pitchFamily="34" charset="0"/>
                          <a:cs typeface="Arial" panose="020B0604020202020204" pitchFamily="34" charset="0"/>
                        </a:rPr>
                        <a:t> </a:t>
                      </a:r>
                      <a:r>
                        <a:rPr sz="1000" spc="-10" dirty="0">
                          <a:solidFill>
                            <a:srgbClr val="333333"/>
                          </a:solidFill>
                          <a:latin typeface="Arial" panose="020B0604020202020204" pitchFamily="34" charset="0"/>
                          <a:cs typeface="Arial" panose="020B0604020202020204" pitchFamily="34" charset="0"/>
                        </a:rPr>
                        <a:t>review.</a:t>
                      </a:r>
                      <a:endParaRPr sz="1000" dirty="0">
                        <a:latin typeface="Arial" panose="020B0604020202020204" pitchFamily="34" charset="0"/>
                        <a:cs typeface="Arial" panose="020B0604020202020204" pitchFamily="34" charset="0"/>
                      </a:endParaRPr>
                    </a:p>
                  </a:txBody>
                  <a:tcPr marL="0" marR="0" marT="61436" marB="0" anchor="ctr">
                    <a:lnL w="12700">
                      <a:solidFill>
                        <a:srgbClr val="FFFFFF"/>
                      </a:solidFill>
                      <a:prstDash val="solid"/>
                    </a:lnL>
                    <a:lnR w="9525">
                      <a:solidFill>
                        <a:srgbClr val="005EB8"/>
                      </a:solidFill>
                      <a:prstDash val="solid"/>
                    </a:lnR>
                    <a:lnT w="9525">
                      <a:solidFill>
                        <a:srgbClr val="005EB8"/>
                      </a:solidFill>
                      <a:prstDash val="solid"/>
                    </a:lnT>
                    <a:lnB w="12700">
                      <a:solidFill>
                        <a:srgbClr val="FFFFFF"/>
                      </a:solidFill>
                      <a:prstDash val="solid"/>
                    </a:lnB>
                    <a:solidFill>
                      <a:srgbClr val="E6EEF7"/>
                    </a:solidFill>
                  </a:tcPr>
                </a:tc>
                <a:extLst>
                  <a:ext uri="{0D108BD9-81ED-4DB2-BD59-A6C34878D82A}">
                    <a16:rowId xmlns:a16="http://schemas.microsoft.com/office/drawing/2014/main" val="10002"/>
                  </a:ext>
                </a:extLst>
              </a:tr>
              <a:tr h="359737">
                <a:tc>
                  <a:txBody>
                    <a:bodyPr/>
                    <a:lstStyle/>
                    <a:p>
                      <a:pPr marL="85090">
                        <a:lnSpc>
                          <a:spcPct val="100000"/>
                        </a:lnSpc>
                      </a:pPr>
                      <a:r>
                        <a:rPr sz="1000" spc="-5" dirty="0">
                          <a:solidFill>
                            <a:srgbClr val="333333"/>
                          </a:solidFill>
                          <a:latin typeface="Arial" panose="020B0604020202020204" pitchFamily="34" charset="0"/>
                          <a:cs typeface="Arial" panose="020B0604020202020204" pitchFamily="34" charset="0"/>
                        </a:rPr>
                        <a:t>Cancelled</a:t>
                      </a:r>
                      <a:endParaRPr sz="1000" dirty="0">
                        <a:latin typeface="Arial" panose="020B0604020202020204" pitchFamily="34" charset="0"/>
                        <a:cs typeface="Arial" panose="020B0604020202020204" pitchFamily="34" charset="0"/>
                      </a:endParaRPr>
                    </a:p>
                  </a:txBody>
                  <a:tcPr marL="0" marR="0" marT="3810" marB="0" anchor="ctr">
                    <a:lnL w="9525">
                      <a:solidFill>
                        <a:srgbClr val="005EB8"/>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R="4445">
                        <a:lnSpc>
                          <a:spcPct val="100000"/>
                        </a:lnSpc>
                        <a:spcBef>
                          <a:spcPts val="645"/>
                        </a:spcBef>
                      </a:pPr>
                      <a:r>
                        <a:rPr sz="1000" spc="-5" dirty="0">
                          <a:solidFill>
                            <a:srgbClr val="333333"/>
                          </a:solidFill>
                          <a:latin typeface="Arial" panose="020B0604020202020204" pitchFamily="34" charset="0"/>
                          <a:cs typeface="Arial" panose="020B0604020202020204" pitchFamily="34" charset="0"/>
                        </a:rPr>
                        <a:t>The PO is </a:t>
                      </a:r>
                      <a:r>
                        <a:rPr sz="1000" dirty="0">
                          <a:solidFill>
                            <a:srgbClr val="333333"/>
                          </a:solidFill>
                          <a:latin typeface="Arial" panose="020B0604020202020204" pitchFamily="34" charset="0"/>
                          <a:cs typeface="Arial" panose="020B0604020202020204" pitchFamily="34" charset="0"/>
                        </a:rPr>
                        <a:t>cancelled </a:t>
                      </a:r>
                      <a:r>
                        <a:rPr sz="1000" spc="-5" dirty="0">
                          <a:solidFill>
                            <a:srgbClr val="333333"/>
                          </a:solidFill>
                          <a:latin typeface="Arial" panose="020B0604020202020204" pitchFamily="34" charset="0"/>
                          <a:cs typeface="Arial" panose="020B0604020202020204" pitchFamily="34" charset="0"/>
                        </a:rPr>
                        <a:t>and doesn't need to be</a:t>
                      </a:r>
                      <a:r>
                        <a:rPr lang="de-DE" sz="1000" spc="-5"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fulfilled.</a:t>
                      </a:r>
                      <a:endParaRPr sz="1000" dirty="0">
                        <a:latin typeface="Arial" panose="020B0604020202020204" pitchFamily="34" charset="0"/>
                        <a:cs typeface="Arial" panose="020B0604020202020204" pitchFamily="34" charset="0"/>
                      </a:endParaRPr>
                    </a:p>
                  </a:txBody>
                  <a:tcPr marL="0" marR="0" marT="61436" marB="0" anchor="ctr">
                    <a:lnL w="12700">
                      <a:solidFill>
                        <a:srgbClr val="FFFFFF"/>
                      </a:solidFill>
                      <a:prstDash val="solid"/>
                    </a:lnL>
                    <a:lnR w="9525">
                      <a:solidFill>
                        <a:srgbClr val="005EB8"/>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3"/>
                  </a:ext>
                </a:extLst>
              </a:tr>
              <a:tr h="371212">
                <a:tc>
                  <a:txBody>
                    <a:bodyPr/>
                    <a:lstStyle/>
                    <a:p>
                      <a:pPr marL="85090">
                        <a:lnSpc>
                          <a:spcPct val="100000"/>
                        </a:lnSpc>
                      </a:pPr>
                      <a:r>
                        <a:rPr sz="1000" spc="-5" dirty="0">
                          <a:solidFill>
                            <a:srgbClr val="333333"/>
                          </a:solidFill>
                          <a:latin typeface="Arial" panose="020B0604020202020204" pitchFamily="34" charset="0"/>
                          <a:cs typeface="Arial" panose="020B0604020202020204" pitchFamily="34" charset="0"/>
                        </a:rPr>
                        <a:t>Closed</a:t>
                      </a:r>
                      <a:endParaRPr sz="1000" dirty="0">
                        <a:latin typeface="Arial" panose="020B0604020202020204" pitchFamily="34" charset="0"/>
                        <a:cs typeface="Arial" panose="020B0604020202020204" pitchFamily="34" charset="0"/>
                      </a:endParaRPr>
                    </a:p>
                  </a:txBody>
                  <a:tcPr marL="0" marR="0" marT="3810" marB="0" anchor="ctr">
                    <a:lnL w="9525">
                      <a:solidFill>
                        <a:srgbClr val="005EB8"/>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EF7"/>
                    </a:solidFill>
                  </a:tcPr>
                </a:tc>
                <a:tc>
                  <a:txBody>
                    <a:bodyPr/>
                    <a:lstStyle/>
                    <a:p>
                      <a:pPr marR="239395">
                        <a:lnSpc>
                          <a:spcPct val="100000"/>
                        </a:lnSpc>
                        <a:spcBef>
                          <a:spcPts val="105"/>
                        </a:spcBef>
                      </a:pPr>
                      <a:r>
                        <a:rPr sz="1000" spc="-5" dirty="0">
                          <a:solidFill>
                            <a:srgbClr val="333333"/>
                          </a:solidFill>
                          <a:latin typeface="Arial" panose="020B0604020202020204" pitchFamily="34" charset="0"/>
                          <a:cs typeface="Arial" panose="020B0604020202020204" pitchFamily="34" charset="0"/>
                        </a:rPr>
                        <a:t>The issued PO was </a:t>
                      </a:r>
                      <a:r>
                        <a:rPr sz="1000" dirty="0">
                          <a:solidFill>
                            <a:srgbClr val="333333"/>
                          </a:solidFill>
                          <a:latin typeface="Arial" panose="020B0604020202020204" pitchFamily="34" charset="0"/>
                          <a:cs typeface="Arial" panose="020B0604020202020204" pitchFamily="34" charset="0"/>
                        </a:rPr>
                        <a:t>received </a:t>
                      </a:r>
                      <a:r>
                        <a:rPr sz="1000" spc="-5" dirty="0">
                          <a:solidFill>
                            <a:srgbClr val="333333"/>
                          </a:solidFill>
                          <a:latin typeface="Arial" panose="020B0604020202020204" pitchFamily="34" charset="0"/>
                          <a:cs typeface="Arial" panose="020B0604020202020204" pitchFamily="34" charset="0"/>
                        </a:rPr>
                        <a:t>and then</a:t>
                      </a:r>
                      <a:r>
                        <a:rPr lang="de-DE" sz="1000" spc="-5" dirty="0">
                          <a:solidFill>
                            <a:srgbClr val="333333"/>
                          </a:solidFill>
                          <a:latin typeface="Arial" panose="020B0604020202020204" pitchFamily="34" charset="0"/>
                          <a:cs typeface="Arial" panose="020B0604020202020204" pitchFamily="34" charset="0"/>
                        </a:rPr>
                        <a:t> </a:t>
                      </a:r>
                      <a:r>
                        <a:rPr sz="1000" dirty="0">
                          <a:solidFill>
                            <a:srgbClr val="333333"/>
                          </a:solidFill>
                          <a:latin typeface="Arial" panose="020B0604020202020204" pitchFamily="34" charset="0"/>
                          <a:cs typeface="Arial" panose="020B0604020202020204" pitchFamily="34" charset="0"/>
                        </a:rPr>
                        <a:t>closed, </a:t>
                      </a:r>
                      <a:r>
                        <a:rPr sz="1000" spc="-5" dirty="0">
                          <a:solidFill>
                            <a:srgbClr val="333333"/>
                          </a:solidFill>
                          <a:latin typeface="Arial" panose="020B0604020202020204" pitchFamily="34" charset="0"/>
                          <a:cs typeface="Arial" panose="020B0604020202020204" pitchFamily="34" charset="0"/>
                        </a:rPr>
                        <a:t>either </a:t>
                      </a:r>
                      <a:r>
                        <a:rPr sz="1000" dirty="0">
                          <a:solidFill>
                            <a:srgbClr val="333333"/>
                          </a:solidFill>
                          <a:latin typeface="Arial" panose="020B0604020202020204" pitchFamily="34" charset="0"/>
                          <a:cs typeface="Arial" panose="020B0604020202020204" pitchFamily="34" charset="0"/>
                        </a:rPr>
                        <a:t>manually </a:t>
                      </a:r>
                      <a:r>
                        <a:rPr sz="1000" spc="-5" dirty="0">
                          <a:solidFill>
                            <a:srgbClr val="333333"/>
                          </a:solidFill>
                          <a:latin typeface="Arial" panose="020B0604020202020204" pitchFamily="34" charset="0"/>
                          <a:cs typeface="Arial" panose="020B0604020202020204" pitchFamily="34" charset="0"/>
                        </a:rPr>
                        <a:t>or automatically</a:t>
                      </a:r>
                      <a:r>
                        <a:rPr lang="de-DE" sz="1000" spc="-5"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within</a:t>
                      </a:r>
                      <a:r>
                        <a:rPr sz="1000" spc="-10"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Coupa.</a:t>
                      </a:r>
                      <a:endParaRPr sz="1000" dirty="0">
                        <a:latin typeface="Arial" panose="020B0604020202020204" pitchFamily="34" charset="0"/>
                        <a:cs typeface="Arial" panose="020B0604020202020204" pitchFamily="34" charset="0"/>
                      </a:endParaRPr>
                    </a:p>
                  </a:txBody>
                  <a:tcPr marL="0" marR="0" marT="10001" marB="0" anchor="ctr">
                    <a:lnL w="12700">
                      <a:solidFill>
                        <a:srgbClr val="FFFFFF"/>
                      </a:solidFill>
                      <a:prstDash val="solid"/>
                    </a:lnL>
                    <a:lnR w="9525">
                      <a:solidFill>
                        <a:srgbClr val="005EB8"/>
                      </a:solidFill>
                      <a:prstDash val="solid"/>
                    </a:lnR>
                    <a:lnT w="12700">
                      <a:solidFill>
                        <a:srgbClr val="FFFFFF"/>
                      </a:solidFill>
                      <a:prstDash val="solid"/>
                    </a:lnT>
                    <a:lnB w="12700">
                      <a:solidFill>
                        <a:srgbClr val="FFFFFF"/>
                      </a:solidFill>
                      <a:prstDash val="solid"/>
                    </a:lnB>
                    <a:solidFill>
                      <a:srgbClr val="E6EEF7"/>
                    </a:solidFill>
                  </a:tcPr>
                </a:tc>
                <a:extLst>
                  <a:ext uri="{0D108BD9-81ED-4DB2-BD59-A6C34878D82A}">
                    <a16:rowId xmlns:a16="http://schemas.microsoft.com/office/drawing/2014/main" val="10004"/>
                  </a:ext>
                </a:extLst>
              </a:tr>
              <a:tr h="359737">
                <a:tc>
                  <a:txBody>
                    <a:bodyPr/>
                    <a:lstStyle/>
                    <a:p>
                      <a:pPr marL="85090" marR="213995">
                        <a:lnSpc>
                          <a:spcPct val="100000"/>
                        </a:lnSpc>
                        <a:spcBef>
                          <a:spcPts val="645"/>
                        </a:spcBef>
                      </a:pPr>
                      <a:r>
                        <a:rPr sz="1000" spc="-5" dirty="0">
                          <a:solidFill>
                            <a:srgbClr val="333333"/>
                          </a:solidFill>
                          <a:latin typeface="Arial" panose="020B0604020202020204" pitchFamily="34" charset="0"/>
                          <a:cs typeface="Arial" panose="020B0604020202020204" pitchFamily="34" charset="0"/>
                        </a:rPr>
                        <a:t>Currency</a:t>
                      </a:r>
                      <a:r>
                        <a:rPr lang="de-DE" sz="1000" spc="-5"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Hold</a:t>
                      </a:r>
                      <a:endParaRPr sz="1000" dirty="0">
                        <a:latin typeface="Arial" panose="020B0604020202020204" pitchFamily="34" charset="0"/>
                        <a:cs typeface="Arial" panose="020B0604020202020204" pitchFamily="34" charset="0"/>
                      </a:endParaRPr>
                    </a:p>
                  </a:txBody>
                  <a:tcPr marL="0" marR="0" marT="61436" marB="0" anchor="ctr">
                    <a:lnL w="9525">
                      <a:solidFill>
                        <a:srgbClr val="005EB8"/>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R="431165">
                        <a:lnSpc>
                          <a:spcPct val="100000"/>
                        </a:lnSpc>
                        <a:spcBef>
                          <a:spcPts val="645"/>
                        </a:spcBef>
                      </a:pPr>
                      <a:r>
                        <a:rPr sz="1000" spc="-5" dirty="0">
                          <a:solidFill>
                            <a:srgbClr val="333333"/>
                          </a:solidFill>
                          <a:latin typeface="Arial" panose="020B0604020202020204" pitchFamily="34" charset="0"/>
                          <a:cs typeface="Arial" panose="020B0604020202020204" pitchFamily="34" charset="0"/>
                        </a:rPr>
                        <a:t>The PO is on hold due to </a:t>
                      </a:r>
                      <a:r>
                        <a:rPr sz="1000" dirty="0">
                          <a:solidFill>
                            <a:srgbClr val="333333"/>
                          </a:solidFill>
                          <a:latin typeface="Arial" panose="020B0604020202020204" pitchFamily="34" charset="0"/>
                          <a:cs typeface="Arial" panose="020B0604020202020204" pitchFamily="34" charset="0"/>
                        </a:rPr>
                        <a:t>a currency</a:t>
                      </a:r>
                      <a:r>
                        <a:rPr lang="de-DE" sz="1000"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exchange </a:t>
                      </a:r>
                      <a:r>
                        <a:rPr sz="1000" dirty="0">
                          <a:solidFill>
                            <a:srgbClr val="333333"/>
                          </a:solidFill>
                          <a:latin typeface="Arial" panose="020B0604020202020204" pitchFamily="34" charset="0"/>
                          <a:cs typeface="Arial" panose="020B0604020202020204" pitchFamily="34" charset="0"/>
                        </a:rPr>
                        <a:t>rate</a:t>
                      </a:r>
                      <a:r>
                        <a:rPr sz="1000" spc="-15"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issue.</a:t>
                      </a:r>
                      <a:endParaRPr sz="1000" dirty="0">
                        <a:latin typeface="Arial" panose="020B0604020202020204" pitchFamily="34" charset="0"/>
                        <a:cs typeface="Arial" panose="020B0604020202020204" pitchFamily="34" charset="0"/>
                      </a:endParaRPr>
                    </a:p>
                  </a:txBody>
                  <a:tcPr marL="0" marR="0" marT="61436" marB="0" anchor="ctr">
                    <a:lnL w="12700">
                      <a:solidFill>
                        <a:srgbClr val="FFFFFF"/>
                      </a:solidFill>
                      <a:prstDash val="solid"/>
                    </a:lnL>
                    <a:lnR w="9525">
                      <a:solidFill>
                        <a:srgbClr val="005EB8"/>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5"/>
                  </a:ext>
                </a:extLst>
              </a:tr>
              <a:tr h="371212">
                <a:tc>
                  <a:txBody>
                    <a:bodyPr/>
                    <a:lstStyle/>
                    <a:p>
                      <a:pPr marL="85090">
                        <a:lnSpc>
                          <a:spcPct val="100000"/>
                        </a:lnSpc>
                      </a:pPr>
                      <a:r>
                        <a:rPr sz="1000" spc="-5" dirty="0">
                          <a:solidFill>
                            <a:srgbClr val="333333"/>
                          </a:solidFill>
                          <a:latin typeface="Arial" panose="020B0604020202020204" pitchFamily="34" charset="0"/>
                          <a:cs typeface="Arial" panose="020B0604020202020204" pitchFamily="34" charset="0"/>
                        </a:rPr>
                        <a:t>Error</a:t>
                      </a:r>
                      <a:endParaRPr sz="1000" dirty="0">
                        <a:latin typeface="Arial" panose="020B0604020202020204" pitchFamily="34" charset="0"/>
                        <a:cs typeface="Arial" panose="020B0604020202020204" pitchFamily="34" charset="0"/>
                      </a:endParaRPr>
                    </a:p>
                  </a:txBody>
                  <a:tcPr marL="0" marR="0" marT="3810" marB="0" anchor="ctr">
                    <a:lnL w="9525">
                      <a:solidFill>
                        <a:srgbClr val="005EB8"/>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EF7"/>
                    </a:solidFill>
                  </a:tcPr>
                </a:tc>
                <a:tc>
                  <a:txBody>
                    <a:bodyPr/>
                    <a:lstStyle/>
                    <a:p>
                      <a:pPr marR="99695">
                        <a:lnSpc>
                          <a:spcPct val="100000"/>
                        </a:lnSpc>
                        <a:spcBef>
                          <a:spcPts val="105"/>
                        </a:spcBef>
                      </a:pPr>
                      <a:r>
                        <a:rPr sz="1000" spc="-5" dirty="0">
                          <a:solidFill>
                            <a:srgbClr val="333333"/>
                          </a:solidFill>
                          <a:latin typeface="Arial" panose="020B0604020202020204" pitchFamily="34" charset="0"/>
                          <a:cs typeface="Arial" panose="020B0604020202020204" pitchFamily="34" charset="0"/>
                        </a:rPr>
                        <a:t>There's </a:t>
                      </a:r>
                      <a:r>
                        <a:rPr sz="1000" dirty="0">
                          <a:solidFill>
                            <a:srgbClr val="333333"/>
                          </a:solidFill>
                          <a:latin typeface="Arial" panose="020B0604020202020204" pitchFamily="34" charset="0"/>
                          <a:cs typeface="Arial" panose="020B0604020202020204" pitchFamily="34" charset="0"/>
                        </a:rPr>
                        <a:t>something </a:t>
                      </a:r>
                      <a:r>
                        <a:rPr sz="1000" spc="-5" dirty="0">
                          <a:solidFill>
                            <a:srgbClr val="333333"/>
                          </a:solidFill>
                          <a:latin typeface="Arial" panose="020B0604020202020204" pitchFamily="34" charset="0"/>
                          <a:cs typeface="Arial" panose="020B0604020202020204" pitchFamily="34" charset="0"/>
                        </a:rPr>
                        <a:t>wrong with the PO.</a:t>
                      </a:r>
                      <a:r>
                        <a:rPr lang="de-DE" sz="1000" spc="-5"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Contact </a:t>
                      </a:r>
                      <a:r>
                        <a:rPr sz="1000" dirty="0">
                          <a:solidFill>
                            <a:srgbClr val="333333"/>
                          </a:solidFill>
                          <a:latin typeface="Arial" panose="020B0604020202020204" pitchFamily="34" charset="0"/>
                          <a:cs typeface="Arial" panose="020B0604020202020204" pitchFamily="34" charset="0"/>
                        </a:rPr>
                        <a:t>your customer </a:t>
                      </a:r>
                      <a:r>
                        <a:rPr sz="1000" spc="-5" dirty="0">
                          <a:solidFill>
                            <a:srgbClr val="333333"/>
                          </a:solidFill>
                          <a:latin typeface="Arial" panose="020B0604020202020204" pitchFamily="34" charset="0"/>
                          <a:cs typeface="Arial" panose="020B0604020202020204" pitchFamily="34" charset="0"/>
                        </a:rPr>
                        <a:t>to get the PO back</a:t>
                      </a:r>
                      <a:r>
                        <a:rPr lang="de-DE" sz="1000" spc="-5"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on</a:t>
                      </a:r>
                      <a:r>
                        <a:rPr sz="1000" spc="-10"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track.</a:t>
                      </a:r>
                      <a:endParaRPr sz="1000" dirty="0">
                        <a:latin typeface="Arial" panose="020B0604020202020204" pitchFamily="34" charset="0"/>
                        <a:cs typeface="Arial" panose="020B0604020202020204" pitchFamily="34" charset="0"/>
                      </a:endParaRPr>
                    </a:p>
                  </a:txBody>
                  <a:tcPr marL="0" marR="0" marT="10001" marB="0" anchor="ctr">
                    <a:lnL w="12700">
                      <a:solidFill>
                        <a:srgbClr val="FFFFFF"/>
                      </a:solidFill>
                      <a:prstDash val="solid"/>
                    </a:lnL>
                    <a:lnR w="9525">
                      <a:solidFill>
                        <a:srgbClr val="005EB8"/>
                      </a:solidFill>
                      <a:prstDash val="solid"/>
                    </a:lnR>
                    <a:lnT w="12700">
                      <a:solidFill>
                        <a:srgbClr val="FFFFFF"/>
                      </a:solidFill>
                      <a:prstDash val="solid"/>
                    </a:lnT>
                    <a:lnB w="12700">
                      <a:solidFill>
                        <a:srgbClr val="FFFFFF"/>
                      </a:solidFill>
                      <a:prstDash val="solid"/>
                    </a:lnB>
                    <a:solidFill>
                      <a:srgbClr val="E6EEF7"/>
                    </a:solidFill>
                  </a:tcPr>
                </a:tc>
                <a:extLst>
                  <a:ext uri="{0D108BD9-81ED-4DB2-BD59-A6C34878D82A}">
                    <a16:rowId xmlns:a16="http://schemas.microsoft.com/office/drawing/2014/main" val="10006"/>
                  </a:ext>
                </a:extLst>
              </a:tr>
              <a:tr h="359737">
                <a:tc>
                  <a:txBody>
                    <a:bodyPr/>
                    <a:lstStyle/>
                    <a:p>
                      <a:pPr marL="85090">
                        <a:lnSpc>
                          <a:spcPct val="100000"/>
                        </a:lnSpc>
                      </a:pPr>
                      <a:r>
                        <a:rPr sz="1000" spc="-5" dirty="0">
                          <a:solidFill>
                            <a:srgbClr val="333333"/>
                          </a:solidFill>
                          <a:latin typeface="Arial" panose="020B0604020202020204" pitchFamily="34" charset="0"/>
                          <a:cs typeface="Arial" panose="020B0604020202020204" pitchFamily="34" charset="0"/>
                        </a:rPr>
                        <a:t>Issued</a:t>
                      </a:r>
                      <a:endParaRPr sz="1000" dirty="0">
                        <a:latin typeface="Arial" panose="020B0604020202020204" pitchFamily="34" charset="0"/>
                        <a:cs typeface="Arial" panose="020B0604020202020204" pitchFamily="34" charset="0"/>
                      </a:endParaRPr>
                    </a:p>
                  </a:txBody>
                  <a:tcPr marL="0" marR="0" marT="3810" marB="0" anchor="ctr">
                    <a:lnL w="9525">
                      <a:solidFill>
                        <a:srgbClr val="005EB8"/>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a:lnSpc>
                          <a:spcPct val="100000"/>
                        </a:lnSpc>
                        <a:spcBef>
                          <a:spcPts val="40"/>
                        </a:spcBef>
                      </a:pPr>
                      <a:endParaRPr sz="1000" dirty="0">
                        <a:latin typeface="Arial" panose="020B0604020202020204" pitchFamily="34" charset="0"/>
                        <a:cs typeface="Arial" panose="020B0604020202020204" pitchFamily="34" charset="0"/>
                      </a:endParaRPr>
                    </a:p>
                    <a:p>
                      <a:pPr>
                        <a:lnSpc>
                          <a:spcPct val="100000"/>
                        </a:lnSpc>
                      </a:pPr>
                      <a:r>
                        <a:rPr sz="1000" spc="-5" dirty="0">
                          <a:solidFill>
                            <a:srgbClr val="333333"/>
                          </a:solidFill>
                          <a:latin typeface="Arial" panose="020B0604020202020204" pitchFamily="34" charset="0"/>
                          <a:cs typeface="Arial" panose="020B0604020202020204" pitchFamily="34" charset="0"/>
                        </a:rPr>
                        <a:t>The PO was approved and </a:t>
                      </a:r>
                      <a:r>
                        <a:rPr sz="1000" dirty="0">
                          <a:solidFill>
                            <a:srgbClr val="333333"/>
                          </a:solidFill>
                          <a:latin typeface="Arial" panose="020B0604020202020204" pitchFamily="34" charset="0"/>
                          <a:cs typeface="Arial" panose="020B0604020202020204" pitchFamily="34" charset="0"/>
                        </a:rPr>
                        <a:t>sent </a:t>
                      </a:r>
                      <a:r>
                        <a:rPr sz="1000" spc="-5" dirty="0">
                          <a:solidFill>
                            <a:srgbClr val="333333"/>
                          </a:solidFill>
                          <a:latin typeface="Arial" panose="020B0604020202020204" pitchFamily="34" charset="0"/>
                          <a:cs typeface="Arial" panose="020B0604020202020204" pitchFamily="34" charset="0"/>
                        </a:rPr>
                        <a:t>to</a:t>
                      </a:r>
                      <a:r>
                        <a:rPr sz="1000" spc="-45" dirty="0">
                          <a:solidFill>
                            <a:srgbClr val="333333"/>
                          </a:solidFill>
                          <a:latin typeface="Arial" panose="020B0604020202020204" pitchFamily="34" charset="0"/>
                          <a:cs typeface="Arial" panose="020B0604020202020204" pitchFamily="34" charset="0"/>
                        </a:rPr>
                        <a:t> </a:t>
                      </a:r>
                      <a:r>
                        <a:rPr sz="1000" dirty="0">
                          <a:solidFill>
                            <a:srgbClr val="333333"/>
                          </a:solidFill>
                          <a:latin typeface="Arial" panose="020B0604020202020204" pitchFamily="34" charset="0"/>
                          <a:cs typeface="Arial" panose="020B0604020202020204" pitchFamily="34" charset="0"/>
                        </a:rPr>
                        <a:t>you.</a:t>
                      </a:r>
                      <a:endParaRPr sz="1000" dirty="0">
                        <a:latin typeface="Arial" panose="020B0604020202020204" pitchFamily="34" charset="0"/>
                        <a:cs typeface="Arial" panose="020B0604020202020204" pitchFamily="34" charset="0"/>
                      </a:endParaRPr>
                    </a:p>
                  </a:txBody>
                  <a:tcPr marL="0" marR="0" marT="3810" marB="0" anchor="ctr">
                    <a:lnL w="12700">
                      <a:solidFill>
                        <a:srgbClr val="FFFFFF"/>
                      </a:solidFill>
                      <a:prstDash val="solid"/>
                    </a:lnL>
                    <a:lnR w="9525">
                      <a:solidFill>
                        <a:srgbClr val="005EB8"/>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07"/>
                  </a:ext>
                </a:extLst>
              </a:tr>
              <a:tr h="359737">
                <a:tc>
                  <a:txBody>
                    <a:bodyPr/>
                    <a:lstStyle/>
                    <a:p>
                      <a:pPr marL="85090">
                        <a:lnSpc>
                          <a:spcPct val="100000"/>
                        </a:lnSpc>
                      </a:pPr>
                      <a:r>
                        <a:rPr sz="1000" spc="-5" dirty="0">
                          <a:solidFill>
                            <a:srgbClr val="333333"/>
                          </a:solidFill>
                          <a:latin typeface="Arial" panose="020B0604020202020204" pitchFamily="34" charset="0"/>
                          <a:cs typeface="Arial" panose="020B0604020202020204" pitchFamily="34" charset="0"/>
                        </a:rPr>
                        <a:t>Soft</a:t>
                      </a:r>
                      <a:r>
                        <a:rPr sz="1000" spc="-35"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Closed</a:t>
                      </a:r>
                      <a:endParaRPr sz="1000" dirty="0">
                        <a:latin typeface="Arial" panose="020B0604020202020204" pitchFamily="34" charset="0"/>
                        <a:cs typeface="Arial" panose="020B0604020202020204" pitchFamily="34" charset="0"/>
                      </a:endParaRPr>
                    </a:p>
                  </a:txBody>
                  <a:tcPr marL="0" marR="0" marT="3810" marB="0" anchor="ctr">
                    <a:lnL w="9525">
                      <a:solidFill>
                        <a:srgbClr val="005EB8"/>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EF7"/>
                    </a:solidFill>
                  </a:tcPr>
                </a:tc>
                <a:tc>
                  <a:txBody>
                    <a:bodyPr/>
                    <a:lstStyle/>
                    <a:p>
                      <a:pPr marR="13970">
                        <a:lnSpc>
                          <a:spcPct val="100000"/>
                        </a:lnSpc>
                        <a:spcBef>
                          <a:spcPts val="645"/>
                        </a:spcBef>
                      </a:pPr>
                      <a:r>
                        <a:rPr sz="1000" spc="-5" dirty="0">
                          <a:solidFill>
                            <a:srgbClr val="333333"/>
                          </a:solidFill>
                          <a:latin typeface="Arial" panose="020B0604020202020204" pitchFamily="34" charset="0"/>
                          <a:cs typeface="Arial" panose="020B0604020202020204" pitchFamily="34" charset="0"/>
                        </a:rPr>
                        <a:t>The PO is </a:t>
                      </a:r>
                      <a:r>
                        <a:rPr sz="1000" dirty="0">
                          <a:solidFill>
                            <a:srgbClr val="333333"/>
                          </a:solidFill>
                          <a:latin typeface="Arial" panose="020B0604020202020204" pitchFamily="34" charset="0"/>
                          <a:cs typeface="Arial" panose="020B0604020202020204" pitchFamily="34" charset="0"/>
                        </a:rPr>
                        <a:t>closed </a:t>
                      </a:r>
                      <a:r>
                        <a:rPr sz="1000" spc="-5" dirty="0">
                          <a:solidFill>
                            <a:srgbClr val="333333"/>
                          </a:solidFill>
                          <a:latin typeface="Arial" panose="020B0604020202020204" pitchFamily="34" charset="0"/>
                          <a:cs typeface="Arial" panose="020B0604020202020204" pitchFamily="34" charset="0"/>
                        </a:rPr>
                        <a:t>but </a:t>
                      </a:r>
                      <a:r>
                        <a:rPr sz="1000" dirty="0">
                          <a:solidFill>
                            <a:srgbClr val="333333"/>
                          </a:solidFill>
                          <a:latin typeface="Arial" panose="020B0604020202020204" pitchFamily="34" charset="0"/>
                          <a:cs typeface="Arial" panose="020B0604020202020204" pitchFamily="34" charset="0"/>
                        </a:rPr>
                        <a:t>can </a:t>
                      </a:r>
                      <a:r>
                        <a:rPr sz="1000" spc="-5" dirty="0">
                          <a:solidFill>
                            <a:srgbClr val="333333"/>
                          </a:solidFill>
                          <a:latin typeface="Arial" panose="020B0604020202020204" pitchFamily="34" charset="0"/>
                          <a:cs typeface="Arial" panose="020B0604020202020204" pitchFamily="34" charset="0"/>
                        </a:rPr>
                        <a:t>be </a:t>
                      </a:r>
                      <a:r>
                        <a:rPr sz="1000" dirty="0">
                          <a:solidFill>
                            <a:srgbClr val="333333"/>
                          </a:solidFill>
                          <a:latin typeface="Arial" panose="020B0604020202020204" pitchFamily="34" charset="0"/>
                          <a:cs typeface="Arial" panose="020B0604020202020204" pitchFamily="34" charset="0"/>
                        </a:rPr>
                        <a:t>reopened.</a:t>
                      </a:r>
                      <a:r>
                        <a:rPr sz="1000" spc="-105" dirty="0">
                          <a:solidFill>
                            <a:srgbClr val="333333"/>
                          </a:solidFill>
                          <a:latin typeface="Arial" panose="020B0604020202020204" pitchFamily="34" charset="0"/>
                          <a:cs typeface="Arial" panose="020B0604020202020204" pitchFamily="34" charset="0"/>
                        </a:rPr>
                        <a:t> </a:t>
                      </a:r>
                      <a:r>
                        <a:rPr sz="1000" spc="-35" dirty="0">
                          <a:solidFill>
                            <a:srgbClr val="333333"/>
                          </a:solidFill>
                          <a:latin typeface="Arial" panose="020B0604020202020204" pitchFamily="34" charset="0"/>
                          <a:cs typeface="Arial" panose="020B0604020202020204" pitchFamily="34" charset="0"/>
                        </a:rPr>
                        <a:t>You</a:t>
                      </a:r>
                      <a:r>
                        <a:rPr lang="de-DE" sz="1000" spc="-35" dirty="0">
                          <a:solidFill>
                            <a:srgbClr val="333333"/>
                          </a:solidFill>
                          <a:latin typeface="Arial" panose="020B0604020202020204" pitchFamily="34" charset="0"/>
                          <a:cs typeface="Arial" panose="020B0604020202020204" pitchFamily="34" charset="0"/>
                        </a:rPr>
                        <a:t> </a:t>
                      </a:r>
                      <a:r>
                        <a:rPr sz="1000" dirty="0">
                          <a:solidFill>
                            <a:srgbClr val="333333"/>
                          </a:solidFill>
                          <a:latin typeface="Arial" panose="020B0604020202020204" pitchFamily="34" charset="0"/>
                          <a:cs typeface="Arial" panose="020B0604020202020204" pitchFamily="34" charset="0"/>
                        </a:rPr>
                        <a:t>cannot </a:t>
                      </a:r>
                      <a:r>
                        <a:rPr sz="1000" spc="-5" dirty="0">
                          <a:solidFill>
                            <a:srgbClr val="333333"/>
                          </a:solidFill>
                          <a:latin typeface="Arial" panose="020B0604020202020204" pitchFamily="34" charset="0"/>
                          <a:cs typeface="Arial" panose="020B0604020202020204" pitchFamily="34" charset="0"/>
                        </a:rPr>
                        <a:t>invoice against </a:t>
                      </a:r>
                      <a:r>
                        <a:rPr sz="1000" dirty="0">
                          <a:solidFill>
                            <a:srgbClr val="333333"/>
                          </a:solidFill>
                          <a:latin typeface="Arial" panose="020B0604020202020204" pitchFamily="34" charset="0"/>
                          <a:cs typeface="Arial" panose="020B0604020202020204" pitchFamily="34" charset="0"/>
                        </a:rPr>
                        <a:t>a </a:t>
                      </a:r>
                      <a:r>
                        <a:rPr sz="1000" spc="-5" dirty="0">
                          <a:solidFill>
                            <a:srgbClr val="333333"/>
                          </a:solidFill>
                          <a:latin typeface="Arial" panose="020B0604020202020204" pitchFamily="34" charset="0"/>
                          <a:cs typeface="Arial" panose="020B0604020202020204" pitchFamily="34" charset="0"/>
                        </a:rPr>
                        <a:t>PO in this</a:t>
                      </a:r>
                      <a:r>
                        <a:rPr sz="1000" spc="-70" dirty="0">
                          <a:solidFill>
                            <a:srgbClr val="333333"/>
                          </a:solidFill>
                          <a:latin typeface="Arial" panose="020B0604020202020204" pitchFamily="34" charset="0"/>
                          <a:cs typeface="Arial" panose="020B0604020202020204" pitchFamily="34" charset="0"/>
                        </a:rPr>
                        <a:t> </a:t>
                      </a:r>
                      <a:r>
                        <a:rPr sz="1000" dirty="0">
                          <a:solidFill>
                            <a:srgbClr val="333333"/>
                          </a:solidFill>
                          <a:latin typeface="Arial" panose="020B0604020202020204" pitchFamily="34" charset="0"/>
                          <a:cs typeface="Arial" panose="020B0604020202020204" pitchFamily="34" charset="0"/>
                        </a:rPr>
                        <a:t>status.</a:t>
                      </a:r>
                      <a:endParaRPr sz="1000" dirty="0">
                        <a:latin typeface="Arial" panose="020B0604020202020204" pitchFamily="34" charset="0"/>
                        <a:cs typeface="Arial" panose="020B0604020202020204" pitchFamily="34" charset="0"/>
                      </a:endParaRPr>
                    </a:p>
                  </a:txBody>
                  <a:tcPr marL="0" marR="0" marT="61436" marB="0" anchor="ctr">
                    <a:lnL w="12700">
                      <a:solidFill>
                        <a:srgbClr val="FFFFFF"/>
                      </a:solidFill>
                      <a:prstDash val="solid"/>
                    </a:lnL>
                    <a:lnR w="9525">
                      <a:solidFill>
                        <a:srgbClr val="005EB8"/>
                      </a:solidFill>
                      <a:prstDash val="solid"/>
                    </a:lnR>
                    <a:lnT w="12700">
                      <a:solidFill>
                        <a:srgbClr val="FFFFFF"/>
                      </a:solidFill>
                      <a:prstDash val="solid"/>
                    </a:lnT>
                    <a:lnB w="12700">
                      <a:solidFill>
                        <a:srgbClr val="FFFFFF"/>
                      </a:solidFill>
                      <a:prstDash val="solid"/>
                    </a:lnB>
                    <a:solidFill>
                      <a:srgbClr val="E6EEF7"/>
                    </a:solidFill>
                  </a:tcPr>
                </a:tc>
                <a:extLst>
                  <a:ext uri="{0D108BD9-81ED-4DB2-BD59-A6C34878D82A}">
                    <a16:rowId xmlns:a16="http://schemas.microsoft.com/office/drawing/2014/main" val="10008"/>
                  </a:ext>
                </a:extLst>
              </a:tr>
              <a:tr h="371212">
                <a:tc>
                  <a:txBody>
                    <a:bodyPr/>
                    <a:lstStyle/>
                    <a:p>
                      <a:pPr marL="85090" marR="264795" algn="just">
                        <a:lnSpc>
                          <a:spcPct val="100000"/>
                        </a:lnSpc>
                        <a:spcBef>
                          <a:spcPts val="105"/>
                        </a:spcBef>
                      </a:pPr>
                      <a:r>
                        <a:rPr sz="1000" spc="-5" dirty="0">
                          <a:solidFill>
                            <a:srgbClr val="333333"/>
                          </a:solidFill>
                          <a:latin typeface="Arial" panose="020B0604020202020204" pitchFamily="34" charset="0"/>
                          <a:cs typeface="Arial" panose="020B0604020202020204" pitchFamily="34" charset="0"/>
                        </a:rPr>
                        <a:t>Supplier</a:t>
                      </a:r>
                      <a:r>
                        <a:rPr lang="de-DE" sz="1000" spc="-5"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Window</a:t>
                      </a:r>
                      <a:r>
                        <a:rPr lang="de-DE" sz="1000" spc="-5"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Hold</a:t>
                      </a:r>
                      <a:endParaRPr sz="1000" dirty="0">
                        <a:latin typeface="Arial" panose="020B0604020202020204" pitchFamily="34" charset="0"/>
                        <a:cs typeface="Arial" panose="020B0604020202020204" pitchFamily="34" charset="0"/>
                      </a:endParaRPr>
                    </a:p>
                  </a:txBody>
                  <a:tcPr marL="0" marR="0" marT="10001" marB="0" anchor="ctr">
                    <a:lnL w="9525">
                      <a:solidFill>
                        <a:srgbClr val="005EB8"/>
                      </a:solidFill>
                      <a:prstDash val="solid"/>
                    </a:lnL>
                    <a:lnR w="12700">
                      <a:solidFill>
                        <a:srgbClr val="FFFFFF"/>
                      </a:solidFill>
                      <a:prstDash val="solid"/>
                    </a:lnR>
                    <a:lnT w="12700">
                      <a:solidFill>
                        <a:srgbClr val="FFFFFF"/>
                      </a:solidFill>
                      <a:prstDash val="solid"/>
                    </a:lnT>
                    <a:lnB w="9525">
                      <a:solidFill>
                        <a:srgbClr val="005EB8"/>
                      </a:solidFill>
                      <a:prstDash val="solid"/>
                    </a:lnB>
                    <a:solidFill>
                      <a:srgbClr val="E7EEF7"/>
                    </a:solidFill>
                  </a:tcPr>
                </a:tc>
                <a:tc>
                  <a:txBody>
                    <a:bodyPr/>
                    <a:lstStyle/>
                    <a:p>
                      <a:pPr marR="71755">
                        <a:lnSpc>
                          <a:spcPct val="100000"/>
                        </a:lnSpc>
                        <a:spcBef>
                          <a:spcPts val="705"/>
                        </a:spcBef>
                      </a:pPr>
                      <a:r>
                        <a:rPr sz="1000" spc="-5" dirty="0">
                          <a:solidFill>
                            <a:srgbClr val="333333"/>
                          </a:solidFill>
                          <a:latin typeface="Arial" panose="020B0604020202020204" pitchFamily="34" charset="0"/>
                          <a:cs typeface="Arial" panose="020B0604020202020204" pitchFamily="34" charset="0"/>
                        </a:rPr>
                        <a:t>The PO was approved outside of the order</a:t>
                      </a:r>
                      <a:r>
                        <a:rPr lang="de-DE" sz="1000" spc="-5"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window </a:t>
                      </a:r>
                      <a:r>
                        <a:rPr sz="1000" dirty="0">
                          <a:solidFill>
                            <a:srgbClr val="333333"/>
                          </a:solidFill>
                          <a:latin typeface="Arial" panose="020B0604020202020204" pitchFamily="34" charset="0"/>
                          <a:cs typeface="Arial" panose="020B0604020202020204" pitchFamily="34" charset="0"/>
                        </a:rPr>
                        <a:t>schedule </a:t>
                      </a:r>
                      <a:r>
                        <a:rPr sz="1000" spc="-5" dirty="0">
                          <a:solidFill>
                            <a:srgbClr val="333333"/>
                          </a:solidFill>
                          <a:latin typeface="Arial" panose="020B0604020202020204" pitchFamily="34" charset="0"/>
                          <a:cs typeface="Arial" panose="020B0604020202020204" pitchFamily="34" charset="0"/>
                        </a:rPr>
                        <a:t>under </a:t>
                      </a:r>
                      <a:r>
                        <a:rPr sz="1000" dirty="0">
                          <a:solidFill>
                            <a:srgbClr val="333333"/>
                          </a:solidFill>
                          <a:latin typeface="Arial" panose="020B0604020202020204" pitchFamily="34" charset="0"/>
                          <a:cs typeface="Arial" panose="020B0604020202020204" pitchFamily="34" charset="0"/>
                        </a:rPr>
                        <a:t>contract</a:t>
                      </a:r>
                      <a:r>
                        <a:rPr sz="1000" spc="-50"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terms.</a:t>
                      </a:r>
                      <a:endParaRPr sz="1000" dirty="0">
                        <a:latin typeface="Arial" panose="020B0604020202020204" pitchFamily="34" charset="0"/>
                        <a:cs typeface="Arial" panose="020B0604020202020204" pitchFamily="34" charset="0"/>
                      </a:endParaRPr>
                    </a:p>
                  </a:txBody>
                  <a:tcPr marL="0" marR="0" marT="67151" marB="0" anchor="ctr">
                    <a:lnL w="12700">
                      <a:solidFill>
                        <a:srgbClr val="FFFFFF"/>
                      </a:solidFill>
                      <a:prstDash val="solid"/>
                    </a:lnL>
                    <a:lnR w="9525">
                      <a:solidFill>
                        <a:srgbClr val="005EB8"/>
                      </a:solidFill>
                      <a:prstDash val="solid"/>
                    </a:lnR>
                    <a:lnT w="12700">
                      <a:solidFill>
                        <a:srgbClr val="FFFFFF"/>
                      </a:solidFill>
                      <a:prstDash val="solid"/>
                    </a:lnT>
                    <a:lnB w="9525">
                      <a:solidFill>
                        <a:srgbClr val="005EB8"/>
                      </a:solidFill>
                      <a:prstDash val="solid"/>
                    </a:lnB>
                    <a:solidFill>
                      <a:srgbClr val="E7EEF7"/>
                    </a:solidFill>
                  </a:tcPr>
                </a:tc>
                <a:extLst>
                  <a:ext uri="{0D108BD9-81ED-4DB2-BD59-A6C34878D82A}">
                    <a16:rowId xmlns:a16="http://schemas.microsoft.com/office/drawing/2014/main" val="10009"/>
                  </a:ext>
                </a:extLst>
              </a:tr>
            </a:tbl>
          </a:graphicData>
        </a:graphic>
      </p:graphicFrame>
      <p:graphicFrame>
        <p:nvGraphicFramePr>
          <p:cNvPr id="5" name="object 5"/>
          <p:cNvGraphicFramePr>
            <a:graphicFrameLocks noGrp="1"/>
          </p:cNvGraphicFramePr>
          <p:nvPr>
            <p:extLst>
              <p:ext uri="{D42A27DB-BD31-4B8C-83A1-F6EECF244321}">
                <p14:modId xmlns:p14="http://schemas.microsoft.com/office/powerpoint/2010/main" val="424230285"/>
              </p:ext>
            </p:extLst>
          </p:nvPr>
        </p:nvGraphicFramePr>
        <p:xfrm>
          <a:off x="4290072" y="1300615"/>
          <a:ext cx="4157740" cy="2377156"/>
        </p:xfrm>
        <a:graphic>
          <a:graphicData uri="http://schemas.openxmlformats.org/drawingml/2006/table">
            <a:tbl>
              <a:tblPr firstRow="1" bandRow="1">
                <a:tableStyleId>{2D5ABB26-0587-4C30-8999-92F81FD0307C}</a:tableStyleId>
              </a:tblPr>
              <a:tblGrid>
                <a:gridCol w="948806">
                  <a:extLst>
                    <a:ext uri="{9D8B030D-6E8A-4147-A177-3AD203B41FA5}">
                      <a16:colId xmlns:a16="http://schemas.microsoft.com/office/drawing/2014/main" val="20000"/>
                    </a:ext>
                  </a:extLst>
                </a:gridCol>
                <a:gridCol w="3208934">
                  <a:extLst>
                    <a:ext uri="{9D8B030D-6E8A-4147-A177-3AD203B41FA5}">
                      <a16:colId xmlns:a16="http://schemas.microsoft.com/office/drawing/2014/main" val="20001"/>
                    </a:ext>
                  </a:extLst>
                </a:gridCol>
              </a:tblGrid>
              <a:tr h="220972">
                <a:tc gridSpan="2">
                  <a:txBody>
                    <a:bodyPr/>
                    <a:lstStyle/>
                    <a:p>
                      <a:pPr marL="984885">
                        <a:lnSpc>
                          <a:spcPct val="100000"/>
                        </a:lnSpc>
                        <a:spcBef>
                          <a:spcPts val="484"/>
                        </a:spcBef>
                      </a:pPr>
                      <a:r>
                        <a:rPr sz="1000" b="1" spc="-5" dirty="0">
                          <a:solidFill>
                            <a:schemeClr val="bg1"/>
                          </a:solidFill>
                          <a:latin typeface="Arial" panose="020B0604020202020204" pitchFamily="34" charset="0"/>
                          <a:cs typeface="Arial" panose="020B0604020202020204" pitchFamily="34" charset="0"/>
                        </a:rPr>
                        <a:t>Catalogs</a:t>
                      </a:r>
                      <a:r>
                        <a:rPr sz="1000" b="1" spc="-10" dirty="0">
                          <a:solidFill>
                            <a:schemeClr val="bg1"/>
                          </a:solidFill>
                          <a:latin typeface="Arial" panose="020B0604020202020204" pitchFamily="34" charset="0"/>
                          <a:cs typeface="Arial" panose="020B0604020202020204" pitchFamily="34" charset="0"/>
                        </a:rPr>
                        <a:t> </a:t>
                      </a:r>
                      <a:r>
                        <a:rPr sz="1000" b="1" spc="-5" dirty="0">
                          <a:solidFill>
                            <a:schemeClr val="bg1"/>
                          </a:solidFill>
                          <a:latin typeface="Arial" panose="020B0604020202020204" pitchFamily="34" charset="0"/>
                          <a:cs typeface="Arial" panose="020B0604020202020204" pitchFamily="34" charset="0"/>
                        </a:rPr>
                        <a:t>Statuses</a:t>
                      </a:r>
                      <a:endParaRPr sz="1000" dirty="0">
                        <a:solidFill>
                          <a:schemeClr val="bg1"/>
                        </a:solidFill>
                        <a:latin typeface="Arial" panose="020B0604020202020204" pitchFamily="34" charset="0"/>
                        <a:cs typeface="Arial" panose="020B0604020202020204" pitchFamily="34" charset="0"/>
                      </a:endParaRPr>
                    </a:p>
                  </a:txBody>
                  <a:tcPr marL="0" marR="0" marT="46196" marB="0">
                    <a:lnL w="9525">
                      <a:solidFill>
                        <a:srgbClr val="005EB8"/>
                      </a:solidFill>
                      <a:prstDash val="solid"/>
                    </a:lnL>
                    <a:lnR w="9525">
                      <a:solidFill>
                        <a:srgbClr val="005EB8"/>
                      </a:solidFill>
                      <a:prstDash val="solid"/>
                    </a:lnR>
                    <a:lnT w="9525">
                      <a:solidFill>
                        <a:srgbClr val="005EB8"/>
                      </a:solidFill>
                      <a:prstDash val="solid"/>
                    </a:lnT>
                    <a:lnB w="38100">
                      <a:solidFill>
                        <a:srgbClr val="FFFFFF"/>
                      </a:solidFill>
                      <a:prstDash val="solid"/>
                    </a:lnB>
                    <a:solidFill>
                      <a:srgbClr val="49B8E7"/>
                    </a:solidFill>
                  </a:tcPr>
                </a:tc>
                <a:tc hMerge="1">
                  <a:txBody>
                    <a:bodyPr/>
                    <a:lstStyle/>
                    <a:p>
                      <a:endParaRPr/>
                    </a:p>
                  </a:txBody>
                  <a:tcPr marL="0" marR="0" marT="0" marB="0"/>
                </a:tc>
                <a:extLst>
                  <a:ext uri="{0D108BD9-81ED-4DB2-BD59-A6C34878D82A}">
                    <a16:rowId xmlns:a16="http://schemas.microsoft.com/office/drawing/2014/main" val="10007"/>
                  </a:ext>
                </a:extLst>
              </a:tr>
              <a:tr h="182887">
                <a:tc>
                  <a:txBody>
                    <a:bodyPr/>
                    <a:lstStyle/>
                    <a:p>
                      <a:pPr marL="181610">
                        <a:lnSpc>
                          <a:spcPct val="100000"/>
                        </a:lnSpc>
                        <a:spcBef>
                          <a:spcPts val="320"/>
                        </a:spcBef>
                      </a:pPr>
                      <a:r>
                        <a:rPr sz="1000" b="1" spc="-5" dirty="0">
                          <a:latin typeface="Arial" panose="020B0604020202020204" pitchFamily="34" charset="0"/>
                          <a:cs typeface="Arial" panose="020B0604020202020204" pitchFamily="34" charset="0"/>
                        </a:rPr>
                        <a:t>Status</a:t>
                      </a:r>
                      <a:endParaRPr sz="1000">
                        <a:latin typeface="Arial" panose="020B0604020202020204" pitchFamily="34" charset="0"/>
                        <a:cs typeface="Arial" panose="020B0604020202020204" pitchFamily="34" charset="0"/>
                      </a:endParaRPr>
                    </a:p>
                  </a:txBody>
                  <a:tcPr marL="0" marR="0" marT="30480" marB="0">
                    <a:lnL w="9525">
                      <a:solidFill>
                        <a:srgbClr val="005EB8"/>
                      </a:solidFill>
                      <a:prstDash val="solid"/>
                    </a:lnL>
                    <a:lnR w="12700">
                      <a:solidFill>
                        <a:srgbClr val="FFFFFF"/>
                      </a:solidFill>
                      <a:prstDash val="solid"/>
                    </a:lnR>
                    <a:lnT w="38100">
                      <a:solidFill>
                        <a:srgbClr val="FFFFFF"/>
                      </a:solidFill>
                      <a:prstDash val="solid"/>
                    </a:lnT>
                    <a:lnB w="9525">
                      <a:solidFill>
                        <a:srgbClr val="005EB8"/>
                      </a:solidFill>
                      <a:prstDash val="solid"/>
                    </a:lnB>
                    <a:solidFill>
                      <a:srgbClr val="CBDCF1"/>
                    </a:solidFill>
                  </a:tcPr>
                </a:tc>
                <a:tc>
                  <a:txBody>
                    <a:bodyPr/>
                    <a:lstStyle/>
                    <a:p>
                      <a:pPr algn="ctr">
                        <a:lnSpc>
                          <a:spcPct val="100000"/>
                        </a:lnSpc>
                        <a:spcBef>
                          <a:spcPts val="320"/>
                        </a:spcBef>
                      </a:pPr>
                      <a:r>
                        <a:rPr sz="1000" b="1" spc="-5" dirty="0">
                          <a:latin typeface="Arial" panose="020B0604020202020204" pitchFamily="34" charset="0"/>
                          <a:cs typeface="Arial" panose="020B0604020202020204" pitchFamily="34" charset="0"/>
                        </a:rPr>
                        <a:t>Description</a:t>
                      </a:r>
                      <a:endParaRPr sz="1000">
                        <a:latin typeface="Arial" panose="020B0604020202020204" pitchFamily="34" charset="0"/>
                        <a:cs typeface="Arial" panose="020B0604020202020204" pitchFamily="34" charset="0"/>
                      </a:endParaRPr>
                    </a:p>
                  </a:txBody>
                  <a:tcPr marL="0" marR="0" marT="30480" marB="0">
                    <a:lnL w="12700">
                      <a:solidFill>
                        <a:srgbClr val="FFFFFF"/>
                      </a:solidFill>
                      <a:prstDash val="solid"/>
                    </a:lnL>
                    <a:lnR w="9525">
                      <a:solidFill>
                        <a:srgbClr val="005EB8"/>
                      </a:solidFill>
                      <a:prstDash val="solid"/>
                    </a:lnR>
                    <a:lnT w="38100">
                      <a:solidFill>
                        <a:srgbClr val="FFFFFF"/>
                      </a:solidFill>
                      <a:prstDash val="solid"/>
                    </a:lnT>
                    <a:lnB w="9525">
                      <a:solidFill>
                        <a:srgbClr val="005EB8"/>
                      </a:solidFill>
                      <a:prstDash val="solid"/>
                    </a:lnB>
                    <a:solidFill>
                      <a:srgbClr val="CADBF1"/>
                    </a:solidFill>
                  </a:tcPr>
                </a:tc>
                <a:extLst>
                  <a:ext uri="{0D108BD9-81ED-4DB2-BD59-A6C34878D82A}">
                    <a16:rowId xmlns:a16="http://schemas.microsoft.com/office/drawing/2014/main" val="10008"/>
                  </a:ext>
                </a:extLst>
              </a:tr>
              <a:tr h="342900">
                <a:tc>
                  <a:txBody>
                    <a:bodyPr/>
                    <a:lstStyle/>
                    <a:p>
                      <a:pPr marL="85725">
                        <a:lnSpc>
                          <a:spcPct val="100000"/>
                        </a:lnSpc>
                      </a:pPr>
                      <a:r>
                        <a:rPr sz="1000" spc="-5" dirty="0">
                          <a:solidFill>
                            <a:srgbClr val="333333"/>
                          </a:solidFill>
                          <a:latin typeface="Arial" panose="020B0604020202020204" pitchFamily="34" charset="0"/>
                          <a:cs typeface="Arial" panose="020B0604020202020204" pitchFamily="34" charset="0"/>
                        </a:rPr>
                        <a:t>Draft</a:t>
                      </a:r>
                      <a:endParaRPr sz="1000" dirty="0">
                        <a:latin typeface="Arial" panose="020B0604020202020204" pitchFamily="34" charset="0"/>
                        <a:cs typeface="Arial" panose="020B0604020202020204" pitchFamily="34" charset="0"/>
                      </a:endParaRPr>
                    </a:p>
                  </a:txBody>
                  <a:tcPr marL="0" marR="0" marT="953" marB="0" anchor="ctr">
                    <a:lnL w="9525">
                      <a:solidFill>
                        <a:srgbClr val="005EB8"/>
                      </a:solidFill>
                      <a:prstDash val="solid"/>
                    </a:lnL>
                    <a:lnR w="12700">
                      <a:solidFill>
                        <a:srgbClr val="FFFFFF"/>
                      </a:solidFill>
                      <a:prstDash val="solid"/>
                    </a:lnR>
                    <a:lnT w="9525">
                      <a:solidFill>
                        <a:srgbClr val="005EB8"/>
                      </a:solidFill>
                      <a:prstDash val="solid"/>
                    </a:lnT>
                    <a:lnB w="12700">
                      <a:solidFill>
                        <a:srgbClr val="FFFFFF"/>
                      </a:solidFill>
                      <a:prstDash val="solid"/>
                    </a:lnB>
                    <a:solidFill>
                      <a:srgbClr val="E6EEF7"/>
                    </a:solidFill>
                  </a:tcPr>
                </a:tc>
                <a:tc>
                  <a:txBody>
                    <a:bodyPr/>
                    <a:lstStyle/>
                    <a:p>
                      <a:pPr marR="135255" algn="just">
                        <a:lnSpc>
                          <a:spcPts val="1200"/>
                        </a:lnSpc>
                      </a:pPr>
                      <a:r>
                        <a:rPr sz="1000" spc="-5" dirty="0">
                          <a:solidFill>
                            <a:srgbClr val="333333"/>
                          </a:solidFill>
                          <a:latin typeface="Arial" panose="020B0604020202020204" pitchFamily="34" charset="0"/>
                          <a:cs typeface="Arial" panose="020B0604020202020204" pitchFamily="34" charset="0"/>
                        </a:rPr>
                        <a:t>The </a:t>
                      </a:r>
                      <a:r>
                        <a:rPr sz="1000" dirty="0">
                          <a:solidFill>
                            <a:srgbClr val="333333"/>
                          </a:solidFill>
                          <a:latin typeface="Arial" panose="020B0604020202020204" pitchFamily="34" charset="0"/>
                          <a:cs typeface="Arial" panose="020B0604020202020204" pitchFamily="34" charset="0"/>
                        </a:rPr>
                        <a:t>catalog </a:t>
                      </a:r>
                      <a:r>
                        <a:rPr sz="1000" spc="-5" dirty="0">
                          <a:solidFill>
                            <a:srgbClr val="333333"/>
                          </a:solidFill>
                          <a:latin typeface="Arial" panose="020B0604020202020204" pitchFamily="34" charset="0"/>
                          <a:cs typeface="Arial" panose="020B0604020202020204" pitchFamily="34" charset="0"/>
                        </a:rPr>
                        <a:t>has been </a:t>
                      </a:r>
                      <a:r>
                        <a:rPr sz="1000" dirty="0">
                          <a:solidFill>
                            <a:srgbClr val="333333"/>
                          </a:solidFill>
                          <a:latin typeface="Arial" panose="020B0604020202020204" pitchFamily="34" charset="0"/>
                          <a:cs typeface="Arial" panose="020B0604020202020204" pitchFamily="34" charset="0"/>
                        </a:rPr>
                        <a:t>created, </a:t>
                      </a:r>
                      <a:r>
                        <a:rPr sz="1000" spc="-5" dirty="0">
                          <a:solidFill>
                            <a:srgbClr val="333333"/>
                          </a:solidFill>
                          <a:latin typeface="Arial" panose="020B0604020202020204" pitchFamily="34" charset="0"/>
                          <a:cs typeface="Arial" panose="020B0604020202020204" pitchFamily="34" charset="0"/>
                        </a:rPr>
                        <a:t>but </a:t>
                      </a:r>
                      <a:r>
                        <a:rPr sz="1000" dirty="0">
                          <a:solidFill>
                            <a:srgbClr val="333333"/>
                          </a:solidFill>
                          <a:latin typeface="Arial" panose="020B0604020202020204" pitchFamily="34" charset="0"/>
                          <a:cs typeface="Arial" panose="020B0604020202020204" pitchFamily="34" charset="0"/>
                        </a:rPr>
                        <a:t>may </a:t>
                      </a:r>
                      <a:r>
                        <a:rPr sz="1000" spc="-5" dirty="0">
                          <a:solidFill>
                            <a:srgbClr val="333333"/>
                          </a:solidFill>
                          <a:latin typeface="Arial" panose="020B0604020202020204" pitchFamily="34" charset="0"/>
                          <a:cs typeface="Arial" panose="020B0604020202020204" pitchFamily="34" charset="0"/>
                        </a:rPr>
                        <a:t>be</a:t>
                      </a:r>
                      <a:r>
                        <a:rPr lang="de-DE" sz="1000" spc="-5" dirty="0">
                          <a:solidFill>
                            <a:srgbClr val="333333"/>
                          </a:solidFill>
                          <a:latin typeface="Arial" panose="020B0604020202020204" pitchFamily="34" charset="0"/>
                          <a:cs typeface="Arial" panose="020B0604020202020204" pitchFamily="34" charset="0"/>
                        </a:rPr>
                        <a:t> </a:t>
                      </a:r>
                      <a:r>
                        <a:rPr sz="1000" dirty="0">
                          <a:solidFill>
                            <a:srgbClr val="333333"/>
                          </a:solidFill>
                          <a:latin typeface="Arial" panose="020B0604020202020204" pitchFamily="34" charset="0"/>
                          <a:cs typeface="Arial" panose="020B0604020202020204" pitchFamily="34" charset="0"/>
                        </a:rPr>
                        <a:t>missing </a:t>
                      </a:r>
                      <a:r>
                        <a:rPr sz="1000" spc="-5" dirty="0">
                          <a:solidFill>
                            <a:srgbClr val="333333"/>
                          </a:solidFill>
                          <a:latin typeface="Arial" panose="020B0604020202020204" pitchFamily="34" charset="0"/>
                          <a:cs typeface="Arial" panose="020B0604020202020204" pitchFamily="34" charset="0"/>
                        </a:rPr>
                        <a:t>information necessary to </a:t>
                      </a:r>
                      <a:r>
                        <a:rPr sz="1000" dirty="0">
                          <a:solidFill>
                            <a:srgbClr val="333333"/>
                          </a:solidFill>
                          <a:latin typeface="Arial" panose="020B0604020202020204" pitchFamily="34" charset="0"/>
                          <a:cs typeface="Arial" panose="020B0604020202020204" pitchFamily="34" charset="0"/>
                        </a:rPr>
                        <a:t>send </a:t>
                      </a:r>
                      <a:r>
                        <a:rPr sz="1000" spc="-5" dirty="0">
                          <a:solidFill>
                            <a:srgbClr val="333333"/>
                          </a:solidFill>
                          <a:latin typeface="Arial" panose="020B0604020202020204" pitchFamily="34" charset="0"/>
                          <a:cs typeface="Arial" panose="020B0604020202020204" pitchFamily="34" charset="0"/>
                        </a:rPr>
                        <a:t>it to</a:t>
                      </a:r>
                      <a:r>
                        <a:rPr lang="de-DE" sz="1000" spc="-5"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the</a:t>
                      </a:r>
                      <a:r>
                        <a:rPr sz="1000" spc="-10" dirty="0">
                          <a:solidFill>
                            <a:srgbClr val="333333"/>
                          </a:solidFill>
                          <a:latin typeface="Arial" panose="020B0604020202020204" pitchFamily="34" charset="0"/>
                          <a:cs typeface="Arial" panose="020B0604020202020204" pitchFamily="34" charset="0"/>
                        </a:rPr>
                        <a:t> customer.</a:t>
                      </a:r>
                      <a:endParaRPr sz="1000" dirty="0">
                        <a:latin typeface="Arial" panose="020B0604020202020204" pitchFamily="34" charset="0"/>
                        <a:cs typeface="Arial" panose="020B0604020202020204" pitchFamily="34" charset="0"/>
                      </a:endParaRPr>
                    </a:p>
                  </a:txBody>
                  <a:tcPr marL="0" marR="0" marT="0" marB="0" anchor="ctr">
                    <a:lnL w="12700">
                      <a:solidFill>
                        <a:srgbClr val="FFFFFF"/>
                      </a:solidFill>
                      <a:prstDash val="solid"/>
                    </a:lnL>
                    <a:lnR w="9525">
                      <a:solidFill>
                        <a:srgbClr val="005EB8"/>
                      </a:solidFill>
                      <a:prstDash val="solid"/>
                    </a:lnR>
                    <a:lnT w="9525">
                      <a:solidFill>
                        <a:srgbClr val="005EB8"/>
                      </a:solidFill>
                      <a:prstDash val="solid"/>
                    </a:lnT>
                    <a:lnB w="12700">
                      <a:solidFill>
                        <a:srgbClr val="FFFFFF"/>
                      </a:solidFill>
                      <a:prstDash val="solid"/>
                    </a:lnB>
                    <a:solidFill>
                      <a:srgbClr val="E6EEF7"/>
                    </a:solidFill>
                  </a:tcPr>
                </a:tc>
                <a:extLst>
                  <a:ext uri="{0D108BD9-81ED-4DB2-BD59-A6C34878D82A}">
                    <a16:rowId xmlns:a16="http://schemas.microsoft.com/office/drawing/2014/main" val="10009"/>
                  </a:ext>
                </a:extLst>
              </a:tr>
              <a:tr h="342900">
                <a:tc>
                  <a:txBody>
                    <a:bodyPr/>
                    <a:lstStyle/>
                    <a:p>
                      <a:pPr marL="85725" marR="144780">
                        <a:lnSpc>
                          <a:spcPts val="1200"/>
                        </a:lnSpc>
                      </a:pPr>
                      <a:r>
                        <a:rPr sz="1000" spc="-20" dirty="0">
                          <a:solidFill>
                            <a:srgbClr val="333333"/>
                          </a:solidFill>
                          <a:latin typeface="Arial" panose="020B0604020202020204" pitchFamily="34" charset="0"/>
                          <a:cs typeface="Arial" panose="020B0604020202020204" pitchFamily="34" charset="0"/>
                        </a:rPr>
                        <a:t>A</a:t>
                      </a:r>
                      <a:r>
                        <a:rPr sz="1000" spc="-5" dirty="0">
                          <a:solidFill>
                            <a:srgbClr val="333333"/>
                          </a:solidFill>
                          <a:latin typeface="Arial" panose="020B0604020202020204" pitchFamily="34" charset="0"/>
                          <a:cs typeface="Arial" panose="020B0604020202020204" pitchFamily="34" charset="0"/>
                        </a:rPr>
                        <a:t>waiting/</a:t>
                      </a:r>
                      <a:r>
                        <a:rPr lang="de-DE" sz="1000" spc="-5"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Pending</a:t>
                      </a:r>
                      <a:r>
                        <a:rPr lang="de-DE" sz="1000" spc="-5"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Approval</a:t>
                      </a:r>
                      <a:endParaRPr sz="1000" dirty="0">
                        <a:latin typeface="Arial" panose="020B0604020202020204" pitchFamily="34" charset="0"/>
                        <a:cs typeface="Arial" panose="020B0604020202020204" pitchFamily="34" charset="0"/>
                      </a:endParaRPr>
                    </a:p>
                  </a:txBody>
                  <a:tcPr marL="0" marR="0" marT="0" marB="0" anchor="ctr">
                    <a:lnL w="9525">
                      <a:solidFill>
                        <a:srgbClr val="005EB8"/>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R="227329">
                        <a:lnSpc>
                          <a:spcPts val="1200"/>
                        </a:lnSpc>
                      </a:pPr>
                      <a:r>
                        <a:rPr sz="1000" spc="-5" dirty="0">
                          <a:solidFill>
                            <a:srgbClr val="333333"/>
                          </a:solidFill>
                          <a:latin typeface="Arial" panose="020B0604020202020204" pitchFamily="34" charset="0"/>
                          <a:cs typeface="Arial" panose="020B0604020202020204" pitchFamily="34" charset="0"/>
                        </a:rPr>
                        <a:t>The </a:t>
                      </a:r>
                      <a:r>
                        <a:rPr sz="1000" dirty="0">
                          <a:solidFill>
                            <a:srgbClr val="333333"/>
                          </a:solidFill>
                          <a:latin typeface="Arial" panose="020B0604020202020204" pitchFamily="34" charset="0"/>
                          <a:cs typeface="Arial" panose="020B0604020202020204" pitchFamily="34" charset="0"/>
                        </a:rPr>
                        <a:t>catalog </a:t>
                      </a:r>
                      <a:r>
                        <a:rPr sz="1000" spc="-5" dirty="0">
                          <a:solidFill>
                            <a:srgbClr val="333333"/>
                          </a:solidFill>
                          <a:latin typeface="Arial" panose="020B0604020202020204" pitchFamily="34" charset="0"/>
                          <a:cs typeface="Arial" panose="020B0604020202020204" pitchFamily="34" charset="0"/>
                        </a:rPr>
                        <a:t>has been </a:t>
                      </a:r>
                      <a:r>
                        <a:rPr sz="1000" dirty="0">
                          <a:solidFill>
                            <a:srgbClr val="333333"/>
                          </a:solidFill>
                          <a:latin typeface="Arial" panose="020B0604020202020204" pitchFamily="34" charset="0"/>
                          <a:cs typeface="Arial" panose="020B0604020202020204" pitchFamily="34" charset="0"/>
                        </a:rPr>
                        <a:t>received </a:t>
                      </a:r>
                      <a:r>
                        <a:rPr sz="1000" spc="-5" dirty="0">
                          <a:solidFill>
                            <a:srgbClr val="333333"/>
                          </a:solidFill>
                          <a:latin typeface="Arial" panose="020B0604020202020204" pitchFamily="34" charset="0"/>
                          <a:cs typeface="Arial" panose="020B0604020202020204" pitchFamily="34" charset="0"/>
                        </a:rPr>
                        <a:t>by </a:t>
                      </a:r>
                      <a:r>
                        <a:rPr sz="1000" dirty="0">
                          <a:solidFill>
                            <a:srgbClr val="333333"/>
                          </a:solidFill>
                          <a:latin typeface="Arial" panose="020B0604020202020204" pitchFamily="34" charset="0"/>
                          <a:cs typeface="Arial" panose="020B0604020202020204" pitchFamily="34" charset="0"/>
                        </a:rPr>
                        <a:t>your</a:t>
                      </a:r>
                      <a:r>
                        <a:rPr lang="de-DE" sz="1000" dirty="0">
                          <a:solidFill>
                            <a:srgbClr val="333333"/>
                          </a:solidFill>
                          <a:latin typeface="Arial" panose="020B0604020202020204" pitchFamily="34" charset="0"/>
                          <a:cs typeface="Arial" panose="020B0604020202020204" pitchFamily="34" charset="0"/>
                        </a:rPr>
                        <a:t> </a:t>
                      </a:r>
                      <a:r>
                        <a:rPr sz="1000" spc="-10" dirty="0">
                          <a:solidFill>
                            <a:srgbClr val="333333"/>
                          </a:solidFill>
                          <a:latin typeface="Arial" panose="020B0604020202020204" pitchFamily="34" charset="0"/>
                          <a:cs typeface="Arial" panose="020B0604020202020204" pitchFamily="34" charset="0"/>
                        </a:rPr>
                        <a:t>customer, </a:t>
                      </a:r>
                      <a:r>
                        <a:rPr sz="1000" spc="-5" dirty="0">
                          <a:solidFill>
                            <a:srgbClr val="333333"/>
                          </a:solidFill>
                          <a:latin typeface="Arial" panose="020B0604020202020204" pitchFamily="34" charset="0"/>
                          <a:cs typeface="Arial" panose="020B0604020202020204" pitchFamily="34" charset="0"/>
                        </a:rPr>
                        <a:t>but it has not gone through the</a:t>
                      </a:r>
                      <a:r>
                        <a:rPr lang="de-DE" sz="1000" spc="-5"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approval </a:t>
                      </a:r>
                      <a:r>
                        <a:rPr sz="1000" dirty="0">
                          <a:solidFill>
                            <a:srgbClr val="333333"/>
                          </a:solidFill>
                          <a:latin typeface="Arial" panose="020B0604020202020204" pitchFamily="34" charset="0"/>
                          <a:cs typeface="Arial" panose="020B0604020202020204" pitchFamily="34" charset="0"/>
                        </a:rPr>
                        <a:t>chain</a:t>
                      </a:r>
                      <a:r>
                        <a:rPr sz="1000" spc="-10" dirty="0">
                          <a:solidFill>
                            <a:srgbClr val="333333"/>
                          </a:solidFill>
                          <a:latin typeface="Arial" panose="020B0604020202020204" pitchFamily="34" charset="0"/>
                          <a:cs typeface="Arial" panose="020B0604020202020204" pitchFamily="34" charset="0"/>
                        </a:rPr>
                        <a:t> </a:t>
                      </a:r>
                      <a:r>
                        <a:rPr sz="1000" dirty="0">
                          <a:solidFill>
                            <a:srgbClr val="333333"/>
                          </a:solidFill>
                          <a:latin typeface="Arial" panose="020B0604020202020204" pitchFamily="34" charset="0"/>
                          <a:cs typeface="Arial" panose="020B0604020202020204" pitchFamily="34" charset="0"/>
                        </a:rPr>
                        <a:t>yet.</a:t>
                      </a:r>
                      <a:endParaRPr sz="1000" dirty="0">
                        <a:latin typeface="Arial" panose="020B0604020202020204" pitchFamily="34" charset="0"/>
                        <a:cs typeface="Arial" panose="020B0604020202020204" pitchFamily="34" charset="0"/>
                      </a:endParaRPr>
                    </a:p>
                  </a:txBody>
                  <a:tcPr marL="0" marR="0" marT="0" marB="0" anchor="ctr">
                    <a:lnL w="12700">
                      <a:solidFill>
                        <a:srgbClr val="FFFFFF"/>
                      </a:solidFill>
                      <a:prstDash val="solid"/>
                    </a:lnL>
                    <a:lnR w="9525">
                      <a:solidFill>
                        <a:srgbClr val="005EB8"/>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0"/>
                  </a:ext>
                </a:extLst>
              </a:tr>
              <a:tr h="342900">
                <a:tc>
                  <a:txBody>
                    <a:bodyPr/>
                    <a:lstStyle/>
                    <a:p>
                      <a:pPr marL="85725">
                        <a:lnSpc>
                          <a:spcPct val="100000"/>
                        </a:lnSpc>
                      </a:pPr>
                      <a:r>
                        <a:rPr sz="1000" spc="-5" dirty="0">
                          <a:solidFill>
                            <a:srgbClr val="333333"/>
                          </a:solidFill>
                          <a:latin typeface="Arial" panose="020B0604020202020204" pitchFamily="34" charset="0"/>
                          <a:cs typeface="Arial" panose="020B0604020202020204" pitchFamily="34" charset="0"/>
                        </a:rPr>
                        <a:t>Accepted</a:t>
                      </a:r>
                      <a:endParaRPr sz="1000" dirty="0">
                        <a:latin typeface="Arial" panose="020B0604020202020204" pitchFamily="34" charset="0"/>
                        <a:cs typeface="Arial" panose="020B0604020202020204" pitchFamily="34" charset="0"/>
                      </a:endParaRPr>
                    </a:p>
                  </a:txBody>
                  <a:tcPr marL="0" marR="0" marT="953" marB="0" anchor="ctr">
                    <a:lnL w="9525">
                      <a:solidFill>
                        <a:srgbClr val="005EB8"/>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EF7"/>
                    </a:solidFill>
                  </a:tcPr>
                </a:tc>
                <a:tc>
                  <a:txBody>
                    <a:bodyPr/>
                    <a:lstStyle/>
                    <a:p>
                      <a:pPr marR="304800" algn="just">
                        <a:lnSpc>
                          <a:spcPts val="1200"/>
                        </a:lnSpc>
                      </a:pPr>
                      <a:r>
                        <a:rPr sz="1000" spc="-5" dirty="0">
                          <a:solidFill>
                            <a:srgbClr val="333333"/>
                          </a:solidFill>
                          <a:latin typeface="Arial" panose="020B0604020202020204" pitchFamily="34" charset="0"/>
                          <a:cs typeface="Arial" panose="020B0604020202020204" pitchFamily="34" charset="0"/>
                        </a:rPr>
                        <a:t>The </a:t>
                      </a:r>
                      <a:r>
                        <a:rPr sz="1000" dirty="0">
                          <a:solidFill>
                            <a:srgbClr val="333333"/>
                          </a:solidFill>
                          <a:latin typeface="Arial" panose="020B0604020202020204" pitchFamily="34" charset="0"/>
                          <a:cs typeface="Arial" panose="020B0604020202020204" pitchFamily="34" charset="0"/>
                        </a:rPr>
                        <a:t>catalog </a:t>
                      </a:r>
                      <a:r>
                        <a:rPr sz="1000" spc="-5" dirty="0">
                          <a:solidFill>
                            <a:srgbClr val="333333"/>
                          </a:solidFill>
                          <a:latin typeface="Arial" panose="020B0604020202020204" pitchFamily="34" charset="0"/>
                          <a:cs typeface="Arial" panose="020B0604020202020204" pitchFamily="34" charset="0"/>
                        </a:rPr>
                        <a:t>has been accepted by </a:t>
                      </a:r>
                      <a:r>
                        <a:rPr sz="1000" dirty="0">
                          <a:solidFill>
                            <a:srgbClr val="333333"/>
                          </a:solidFill>
                          <a:latin typeface="Arial" panose="020B0604020202020204" pitchFamily="34" charset="0"/>
                          <a:cs typeface="Arial" panose="020B0604020202020204" pitchFamily="34" charset="0"/>
                        </a:rPr>
                        <a:t>your</a:t>
                      </a:r>
                      <a:r>
                        <a:rPr lang="de-DE" sz="1000" dirty="0">
                          <a:solidFill>
                            <a:srgbClr val="333333"/>
                          </a:solidFill>
                          <a:latin typeface="Arial" panose="020B0604020202020204" pitchFamily="34" charset="0"/>
                          <a:cs typeface="Arial" panose="020B0604020202020204" pitchFamily="34" charset="0"/>
                        </a:rPr>
                        <a:t> </a:t>
                      </a:r>
                      <a:r>
                        <a:rPr sz="1000" spc="-10" dirty="0">
                          <a:solidFill>
                            <a:srgbClr val="333333"/>
                          </a:solidFill>
                          <a:latin typeface="Arial" panose="020B0604020202020204" pitchFamily="34" charset="0"/>
                          <a:cs typeface="Arial" panose="020B0604020202020204" pitchFamily="34" charset="0"/>
                        </a:rPr>
                        <a:t>customer, </a:t>
                      </a:r>
                      <a:r>
                        <a:rPr sz="1000" spc="-5" dirty="0">
                          <a:solidFill>
                            <a:srgbClr val="333333"/>
                          </a:solidFill>
                          <a:latin typeface="Arial" panose="020B0604020202020204" pitchFamily="34" charset="0"/>
                          <a:cs typeface="Arial" panose="020B0604020202020204" pitchFamily="34" charset="0"/>
                        </a:rPr>
                        <a:t>and all the items in it are now</a:t>
                      </a:r>
                      <a:r>
                        <a:rPr lang="de-DE" sz="1000" spc="-5"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available for purchase within</a:t>
                      </a:r>
                      <a:r>
                        <a:rPr sz="1000" spc="-40"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Coupa.</a:t>
                      </a:r>
                      <a:endParaRPr sz="1000" dirty="0">
                        <a:latin typeface="Arial" panose="020B0604020202020204" pitchFamily="34" charset="0"/>
                        <a:cs typeface="Arial" panose="020B0604020202020204" pitchFamily="34" charset="0"/>
                      </a:endParaRPr>
                    </a:p>
                  </a:txBody>
                  <a:tcPr marL="0" marR="0" marT="0" marB="0" anchor="ctr">
                    <a:lnL w="12700">
                      <a:solidFill>
                        <a:srgbClr val="FFFFFF"/>
                      </a:solidFill>
                      <a:prstDash val="solid"/>
                    </a:lnL>
                    <a:lnR w="9525">
                      <a:solidFill>
                        <a:srgbClr val="005EB8"/>
                      </a:solidFill>
                      <a:prstDash val="solid"/>
                    </a:lnR>
                    <a:lnT w="12700">
                      <a:solidFill>
                        <a:srgbClr val="FFFFFF"/>
                      </a:solidFill>
                      <a:prstDash val="solid"/>
                    </a:lnT>
                    <a:lnB w="12700">
                      <a:solidFill>
                        <a:srgbClr val="FFFFFF"/>
                      </a:solidFill>
                      <a:prstDash val="solid"/>
                    </a:lnB>
                    <a:solidFill>
                      <a:srgbClr val="E6EEF7"/>
                    </a:solidFill>
                  </a:tcPr>
                </a:tc>
                <a:extLst>
                  <a:ext uri="{0D108BD9-81ED-4DB2-BD59-A6C34878D82A}">
                    <a16:rowId xmlns:a16="http://schemas.microsoft.com/office/drawing/2014/main" val="10011"/>
                  </a:ext>
                </a:extLst>
              </a:tr>
              <a:tr h="373097">
                <a:tc>
                  <a:txBody>
                    <a:bodyPr/>
                    <a:lstStyle/>
                    <a:p>
                      <a:pPr marL="85725">
                        <a:lnSpc>
                          <a:spcPct val="100000"/>
                        </a:lnSpc>
                        <a:spcBef>
                          <a:spcPts val="610"/>
                        </a:spcBef>
                      </a:pPr>
                      <a:r>
                        <a:rPr sz="1000" spc="-5" dirty="0">
                          <a:solidFill>
                            <a:srgbClr val="333333"/>
                          </a:solidFill>
                          <a:latin typeface="Arial" panose="020B0604020202020204" pitchFamily="34" charset="0"/>
                          <a:cs typeface="Arial" panose="020B0604020202020204" pitchFamily="34" charset="0"/>
                        </a:rPr>
                        <a:t>Rejected</a:t>
                      </a:r>
                      <a:endParaRPr sz="1000">
                        <a:latin typeface="Arial" panose="020B0604020202020204" pitchFamily="34" charset="0"/>
                        <a:cs typeface="Arial" panose="020B0604020202020204" pitchFamily="34" charset="0"/>
                      </a:endParaRPr>
                    </a:p>
                  </a:txBody>
                  <a:tcPr marL="0" marR="0" marT="58103" marB="0" anchor="ctr">
                    <a:lnL w="9525">
                      <a:solidFill>
                        <a:srgbClr val="005EB8"/>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EF7"/>
                    </a:solidFill>
                  </a:tcPr>
                </a:tc>
                <a:tc>
                  <a:txBody>
                    <a:bodyPr/>
                    <a:lstStyle/>
                    <a:p>
                      <a:pPr marR="35560">
                        <a:lnSpc>
                          <a:spcPct val="100000"/>
                        </a:lnSpc>
                        <a:spcBef>
                          <a:spcPts val="10"/>
                        </a:spcBef>
                      </a:pPr>
                      <a:r>
                        <a:rPr sz="1000" spc="-5" dirty="0">
                          <a:solidFill>
                            <a:srgbClr val="333333"/>
                          </a:solidFill>
                          <a:latin typeface="Arial" panose="020B0604020202020204" pitchFamily="34" charset="0"/>
                          <a:cs typeface="Arial" panose="020B0604020202020204" pitchFamily="34" charset="0"/>
                        </a:rPr>
                        <a:t>The </a:t>
                      </a:r>
                      <a:r>
                        <a:rPr sz="1000" dirty="0">
                          <a:solidFill>
                            <a:srgbClr val="333333"/>
                          </a:solidFill>
                          <a:latin typeface="Arial" panose="020B0604020202020204" pitchFamily="34" charset="0"/>
                          <a:cs typeface="Arial" panose="020B0604020202020204" pitchFamily="34" charset="0"/>
                        </a:rPr>
                        <a:t>catalog </a:t>
                      </a:r>
                      <a:r>
                        <a:rPr sz="1000" spc="-5" dirty="0">
                          <a:solidFill>
                            <a:srgbClr val="333333"/>
                          </a:solidFill>
                          <a:latin typeface="Arial" panose="020B0604020202020204" pitchFamily="34" charset="0"/>
                          <a:cs typeface="Arial" panose="020B0604020202020204" pitchFamily="34" charset="0"/>
                        </a:rPr>
                        <a:t>has been </a:t>
                      </a:r>
                      <a:r>
                        <a:rPr sz="1000" dirty="0">
                          <a:solidFill>
                            <a:srgbClr val="333333"/>
                          </a:solidFill>
                          <a:latin typeface="Arial" panose="020B0604020202020204" pitchFamily="34" charset="0"/>
                          <a:cs typeface="Arial" panose="020B0604020202020204" pitchFamily="34" charset="0"/>
                        </a:rPr>
                        <a:t>rejected. </a:t>
                      </a:r>
                      <a:r>
                        <a:rPr sz="1000" spc="-5" dirty="0">
                          <a:solidFill>
                            <a:srgbClr val="333333"/>
                          </a:solidFill>
                          <a:latin typeface="Arial" panose="020B0604020202020204" pitchFamily="34" charset="0"/>
                          <a:cs typeface="Arial" panose="020B0604020202020204" pitchFamily="34" charset="0"/>
                        </a:rPr>
                        <a:t>Contact</a:t>
                      </a:r>
                      <a:r>
                        <a:rPr sz="1000" spc="-95" dirty="0">
                          <a:solidFill>
                            <a:srgbClr val="333333"/>
                          </a:solidFill>
                          <a:latin typeface="Arial" panose="020B0604020202020204" pitchFamily="34" charset="0"/>
                          <a:cs typeface="Arial" panose="020B0604020202020204" pitchFamily="34" charset="0"/>
                        </a:rPr>
                        <a:t> </a:t>
                      </a:r>
                      <a:r>
                        <a:rPr sz="1000" dirty="0">
                          <a:solidFill>
                            <a:srgbClr val="333333"/>
                          </a:solidFill>
                          <a:latin typeface="Arial" panose="020B0604020202020204" pitchFamily="34" charset="0"/>
                          <a:cs typeface="Arial" panose="020B0604020202020204" pitchFamily="34" charset="0"/>
                        </a:rPr>
                        <a:t>your</a:t>
                      </a:r>
                      <a:r>
                        <a:rPr lang="de-DE" sz="1000" dirty="0">
                          <a:solidFill>
                            <a:srgbClr val="333333"/>
                          </a:solidFill>
                          <a:latin typeface="Arial" panose="020B0604020202020204" pitchFamily="34" charset="0"/>
                          <a:cs typeface="Arial" panose="020B0604020202020204" pitchFamily="34" charset="0"/>
                        </a:rPr>
                        <a:t> </a:t>
                      </a:r>
                      <a:r>
                        <a:rPr sz="1000" dirty="0">
                          <a:solidFill>
                            <a:srgbClr val="333333"/>
                          </a:solidFill>
                          <a:latin typeface="Arial" panose="020B0604020202020204" pitchFamily="34" charset="0"/>
                          <a:cs typeface="Arial" panose="020B0604020202020204" pitchFamily="34" charset="0"/>
                        </a:rPr>
                        <a:t>customer </a:t>
                      </a:r>
                      <a:r>
                        <a:rPr sz="1000" spc="-5" dirty="0">
                          <a:solidFill>
                            <a:srgbClr val="333333"/>
                          </a:solidFill>
                          <a:latin typeface="Arial" panose="020B0604020202020204" pitchFamily="34" charset="0"/>
                          <a:cs typeface="Arial" panose="020B0604020202020204" pitchFamily="34" charset="0"/>
                        </a:rPr>
                        <a:t>to find out </a:t>
                      </a:r>
                      <a:r>
                        <a:rPr sz="1000" spc="-25" dirty="0">
                          <a:solidFill>
                            <a:srgbClr val="333333"/>
                          </a:solidFill>
                          <a:latin typeface="Arial" panose="020B0604020202020204" pitchFamily="34" charset="0"/>
                          <a:cs typeface="Arial" panose="020B0604020202020204" pitchFamily="34" charset="0"/>
                        </a:rPr>
                        <a:t>why, </a:t>
                      </a:r>
                      <a:r>
                        <a:rPr sz="1000" spc="-5" dirty="0">
                          <a:solidFill>
                            <a:srgbClr val="333333"/>
                          </a:solidFill>
                          <a:latin typeface="Arial" panose="020B0604020202020204" pitchFamily="34" charset="0"/>
                          <a:cs typeface="Arial" panose="020B0604020202020204" pitchFamily="34" charset="0"/>
                        </a:rPr>
                        <a:t>and then</a:t>
                      </a:r>
                      <a:r>
                        <a:rPr sz="1000" spc="-45" dirty="0">
                          <a:solidFill>
                            <a:srgbClr val="333333"/>
                          </a:solidFill>
                          <a:latin typeface="Arial" panose="020B0604020202020204" pitchFamily="34" charset="0"/>
                          <a:cs typeface="Arial" panose="020B0604020202020204" pitchFamily="34" charset="0"/>
                        </a:rPr>
                        <a:t> </a:t>
                      </a:r>
                      <a:r>
                        <a:rPr sz="1000" dirty="0">
                          <a:solidFill>
                            <a:srgbClr val="333333"/>
                          </a:solidFill>
                          <a:latin typeface="Arial" panose="020B0604020202020204" pitchFamily="34" charset="0"/>
                          <a:cs typeface="Arial" panose="020B0604020202020204" pitchFamily="34" charset="0"/>
                        </a:rPr>
                        <a:t>resubmit.</a:t>
                      </a:r>
                      <a:endParaRPr sz="1000" dirty="0">
                        <a:latin typeface="Arial" panose="020B0604020202020204" pitchFamily="34" charset="0"/>
                        <a:cs typeface="Arial" panose="020B0604020202020204" pitchFamily="34" charset="0"/>
                      </a:endParaRPr>
                    </a:p>
                  </a:txBody>
                  <a:tcPr marL="0" marR="0" marT="953" marB="0" anchor="ctr">
                    <a:lnL w="12700">
                      <a:solidFill>
                        <a:srgbClr val="FFFFFF"/>
                      </a:solidFill>
                      <a:prstDash val="solid"/>
                    </a:lnL>
                    <a:lnR w="9525">
                      <a:solidFill>
                        <a:srgbClr val="005EB8"/>
                      </a:solidFill>
                      <a:prstDash val="solid"/>
                    </a:lnR>
                    <a:lnT w="12700">
                      <a:solidFill>
                        <a:srgbClr val="FFFFFF"/>
                      </a:solidFill>
                      <a:prstDash val="solid"/>
                    </a:lnT>
                    <a:lnB w="12700">
                      <a:solidFill>
                        <a:srgbClr val="FFFFFF"/>
                      </a:solidFill>
                      <a:prstDash val="solid"/>
                    </a:lnB>
                    <a:solidFill>
                      <a:srgbClr val="E7EEF7"/>
                    </a:solidFill>
                  </a:tcPr>
                </a:tc>
                <a:extLst>
                  <a:ext uri="{0D108BD9-81ED-4DB2-BD59-A6C34878D82A}">
                    <a16:rowId xmlns:a16="http://schemas.microsoft.com/office/drawing/2014/main" val="10012"/>
                  </a:ext>
                </a:extLst>
              </a:tr>
              <a:tr h="342900">
                <a:tc>
                  <a:txBody>
                    <a:bodyPr/>
                    <a:lstStyle/>
                    <a:p>
                      <a:pPr marL="85725">
                        <a:lnSpc>
                          <a:spcPct val="100000"/>
                        </a:lnSpc>
                      </a:pPr>
                      <a:r>
                        <a:rPr sz="1000" spc="-5" dirty="0">
                          <a:solidFill>
                            <a:srgbClr val="333333"/>
                          </a:solidFill>
                          <a:latin typeface="Arial" panose="020B0604020202020204" pitchFamily="34" charset="0"/>
                          <a:cs typeface="Arial" panose="020B0604020202020204" pitchFamily="34" charset="0"/>
                        </a:rPr>
                        <a:t>Error</a:t>
                      </a:r>
                      <a:endParaRPr sz="1000" dirty="0">
                        <a:latin typeface="Arial" panose="020B0604020202020204" pitchFamily="34" charset="0"/>
                        <a:cs typeface="Arial" panose="020B0604020202020204" pitchFamily="34" charset="0"/>
                      </a:endParaRPr>
                    </a:p>
                  </a:txBody>
                  <a:tcPr marL="0" marR="0" marT="953" marB="0" anchor="ctr">
                    <a:lnL w="9525">
                      <a:solidFill>
                        <a:srgbClr val="005EB8"/>
                      </a:solidFill>
                      <a:prstDash val="solid"/>
                    </a:lnL>
                    <a:lnR w="12700">
                      <a:solidFill>
                        <a:srgbClr val="FFFFFF"/>
                      </a:solidFill>
                      <a:prstDash val="solid"/>
                    </a:lnR>
                    <a:lnT w="12700">
                      <a:solidFill>
                        <a:srgbClr val="FFFFFF"/>
                      </a:solidFill>
                      <a:prstDash val="solid"/>
                    </a:lnT>
                    <a:lnB w="9525">
                      <a:solidFill>
                        <a:srgbClr val="005EB8"/>
                      </a:solidFill>
                      <a:prstDash val="solid"/>
                    </a:lnB>
                    <a:solidFill>
                      <a:srgbClr val="E6EEF7"/>
                    </a:solidFill>
                  </a:tcPr>
                </a:tc>
                <a:tc>
                  <a:txBody>
                    <a:bodyPr/>
                    <a:lstStyle/>
                    <a:p>
                      <a:pPr marR="160655">
                        <a:lnSpc>
                          <a:spcPts val="1200"/>
                        </a:lnSpc>
                      </a:pPr>
                      <a:r>
                        <a:rPr sz="1000" spc="-5" dirty="0">
                          <a:solidFill>
                            <a:srgbClr val="333333"/>
                          </a:solidFill>
                          <a:latin typeface="Arial" panose="020B0604020202020204" pitchFamily="34" charset="0"/>
                          <a:cs typeface="Arial" panose="020B0604020202020204" pitchFamily="34" charset="0"/>
                        </a:rPr>
                        <a:t>There's </a:t>
                      </a:r>
                      <a:r>
                        <a:rPr sz="1000" dirty="0">
                          <a:solidFill>
                            <a:srgbClr val="333333"/>
                          </a:solidFill>
                          <a:latin typeface="Arial" panose="020B0604020202020204" pitchFamily="34" charset="0"/>
                          <a:cs typeface="Arial" panose="020B0604020202020204" pitchFamily="34" charset="0"/>
                        </a:rPr>
                        <a:t>something </a:t>
                      </a:r>
                      <a:r>
                        <a:rPr sz="1000" spc="-5" dirty="0">
                          <a:solidFill>
                            <a:srgbClr val="333333"/>
                          </a:solidFill>
                          <a:latin typeface="Arial" panose="020B0604020202020204" pitchFamily="34" charset="0"/>
                          <a:cs typeface="Arial" panose="020B0604020202020204" pitchFamily="34" charset="0"/>
                        </a:rPr>
                        <a:t>wrong with the</a:t>
                      </a:r>
                      <a:r>
                        <a:rPr sz="1000" spc="-90" dirty="0">
                          <a:solidFill>
                            <a:srgbClr val="333333"/>
                          </a:solidFill>
                          <a:latin typeface="Arial" panose="020B0604020202020204" pitchFamily="34" charset="0"/>
                          <a:cs typeface="Arial" panose="020B0604020202020204" pitchFamily="34" charset="0"/>
                        </a:rPr>
                        <a:t> </a:t>
                      </a:r>
                      <a:r>
                        <a:rPr sz="1000" dirty="0">
                          <a:solidFill>
                            <a:srgbClr val="333333"/>
                          </a:solidFill>
                          <a:latin typeface="Arial" panose="020B0604020202020204" pitchFamily="34" charset="0"/>
                          <a:cs typeface="Arial" panose="020B0604020202020204" pitchFamily="34" charset="0"/>
                        </a:rPr>
                        <a:t>catalog.</a:t>
                      </a:r>
                      <a:r>
                        <a:rPr lang="de-DE" sz="1000"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Contact </a:t>
                      </a:r>
                      <a:r>
                        <a:rPr sz="1000" dirty="0">
                          <a:solidFill>
                            <a:srgbClr val="333333"/>
                          </a:solidFill>
                          <a:latin typeface="Arial" panose="020B0604020202020204" pitchFamily="34" charset="0"/>
                          <a:cs typeface="Arial" panose="020B0604020202020204" pitchFamily="34" charset="0"/>
                        </a:rPr>
                        <a:t>your customer </a:t>
                      </a:r>
                      <a:r>
                        <a:rPr sz="1000" spc="-5" dirty="0">
                          <a:solidFill>
                            <a:srgbClr val="333333"/>
                          </a:solidFill>
                          <a:latin typeface="Arial" panose="020B0604020202020204" pitchFamily="34" charset="0"/>
                          <a:cs typeface="Arial" panose="020B0604020202020204" pitchFamily="34" charset="0"/>
                        </a:rPr>
                        <a:t>to get the </a:t>
                      </a:r>
                      <a:r>
                        <a:rPr sz="1000" dirty="0">
                          <a:solidFill>
                            <a:srgbClr val="333333"/>
                          </a:solidFill>
                          <a:latin typeface="Arial" panose="020B0604020202020204" pitchFamily="34" charset="0"/>
                          <a:cs typeface="Arial" panose="020B0604020202020204" pitchFamily="34" charset="0"/>
                        </a:rPr>
                        <a:t>catalog</a:t>
                      </a:r>
                      <a:r>
                        <a:rPr lang="de-DE" sz="1000"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back on</a:t>
                      </a:r>
                      <a:r>
                        <a:rPr sz="1000" spc="-10" dirty="0">
                          <a:solidFill>
                            <a:srgbClr val="333333"/>
                          </a:solidFill>
                          <a:latin typeface="Arial" panose="020B0604020202020204" pitchFamily="34" charset="0"/>
                          <a:cs typeface="Arial" panose="020B0604020202020204" pitchFamily="34" charset="0"/>
                        </a:rPr>
                        <a:t> </a:t>
                      </a:r>
                      <a:r>
                        <a:rPr sz="1000" spc="-5" dirty="0">
                          <a:solidFill>
                            <a:srgbClr val="333333"/>
                          </a:solidFill>
                          <a:latin typeface="Arial" panose="020B0604020202020204" pitchFamily="34" charset="0"/>
                          <a:cs typeface="Arial" panose="020B0604020202020204" pitchFamily="34" charset="0"/>
                        </a:rPr>
                        <a:t>track.</a:t>
                      </a:r>
                      <a:endParaRPr sz="1000" dirty="0">
                        <a:latin typeface="Arial" panose="020B0604020202020204" pitchFamily="34" charset="0"/>
                        <a:cs typeface="Arial" panose="020B0604020202020204" pitchFamily="34" charset="0"/>
                      </a:endParaRPr>
                    </a:p>
                  </a:txBody>
                  <a:tcPr marL="0" marR="0" marT="0" marB="0" anchor="ctr">
                    <a:lnL w="12700">
                      <a:solidFill>
                        <a:srgbClr val="FFFFFF"/>
                      </a:solidFill>
                      <a:prstDash val="solid"/>
                    </a:lnL>
                    <a:lnR w="9525">
                      <a:solidFill>
                        <a:srgbClr val="005EB8"/>
                      </a:solidFill>
                      <a:prstDash val="solid"/>
                    </a:lnR>
                    <a:lnT w="12700">
                      <a:solidFill>
                        <a:srgbClr val="FFFFFF"/>
                      </a:solidFill>
                      <a:prstDash val="solid"/>
                    </a:lnT>
                    <a:lnB w="9525">
                      <a:solidFill>
                        <a:srgbClr val="005EB8"/>
                      </a:solidFill>
                      <a:prstDash val="solid"/>
                    </a:lnB>
                    <a:solidFill>
                      <a:srgbClr val="E6EEF7"/>
                    </a:solidFill>
                  </a:tcPr>
                </a:tc>
                <a:extLst>
                  <a:ext uri="{0D108BD9-81ED-4DB2-BD59-A6C34878D82A}">
                    <a16:rowId xmlns:a16="http://schemas.microsoft.com/office/drawing/2014/main" val="10013"/>
                  </a:ext>
                </a:extLst>
              </a:tr>
            </a:tbl>
          </a:graphicData>
        </a:graphic>
      </p:graphicFrame>
      <p:sp>
        <p:nvSpPr>
          <p:cNvPr id="7" name="Foliennummernplatzhalter 6">
            <a:extLst>
              <a:ext uri="{FF2B5EF4-FFF2-40B4-BE49-F238E27FC236}">
                <a16:creationId xmlns:a16="http://schemas.microsoft.com/office/drawing/2014/main" id="{8BAC908A-46D3-4B8B-AA5F-20BD8873091A}"/>
              </a:ext>
            </a:extLst>
          </p:cNvPr>
          <p:cNvSpPr>
            <a:spLocks noGrp="1"/>
          </p:cNvSpPr>
          <p:nvPr>
            <p:ph type="sldNum" sz="quarter" idx="12"/>
          </p:nvPr>
        </p:nvSpPr>
        <p:spPr/>
        <p:txBody>
          <a:bodyPr/>
          <a:lstStyle/>
          <a:p>
            <a:fld id="{D56DB8AA-803C-49D2-90AA-1140CE72DCD7}" type="slidenum">
              <a:rPr lang="de-DE" smtClean="0"/>
              <a:pPr/>
              <a:t>71</a:t>
            </a:fld>
            <a:endParaRPr lang="de-DE" dirty="0"/>
          </a:p>
        </p:txBody>
      </p:sp>
      <p:sp>
        <p:nvSpPr>
          <p:cNvPr id="11" name="Titel 39">
            <a:extLst>
              <a:ext uri="{FF2B5EF4-FFF2-40B4-BE49-F238E27FC236}">
                <a16:creationId xmlns:a16="http://schemas.microsoft.com/office/drawing/2014/main" id="{0E264A12-9D48-4D5A-8007-491E4F3D5D38}"/>
              </a:ext>
            </a:extLst>
          </p:cNvPr>
          <p:cNvSpPr txBox="1">
            <a:spLocks/>
          </p:cNvSpPr>
          <p:nvPr/>
        </p:nvSpPr>
        <p:spPr>
          <a:xfrm>
            <a:off x="306000" y="349479"/>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Support</a:t>
            </a:r>
          </a:p>
          <a:p>
            <a:r>
              <a:rPr lang="en-US" sz="1800" dirty="0">
                <a:solidFill>
                  <a:srgbClr val="49B8E7"/>
                </a:solidFill>
              </a:rPr>
              <a:t>Statuses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6000" y="1204260"/>
            <a:ext cx="7935282" cy="1925079"/>
          </a:xfrm>
          <a:prstGeom prst="rect">
            <a:avLst/>
          </a:prstGeom>
        </p:spPr>
        <p:txBody>
          <a:bodyPr vert="horz" wrap="square" lIns="0" tIns="8573" rIns="0" bIns="0" rtlCol="0">
            <a:spAutoFit/>
          </a:bodyPr>
          <a:lstStyle/>
          <a:p>
            <a:pPr marL="203835" marR="87629" indent="-171450">
              <a:lnSpc>
                <a:spcPct val="100699"/>
              </a:lnSpc>
              <a:spcBef>
                <a:spcPts val="68"/>
              </a:spcBef>
              <a:buClr>
                <a:srgbClr val="49B8E7"/>
              </a:buClr>
              <a:buSzPct val="83333"/>
              <a:buFont typeface="Wingdings" panose="05000000000000000000" pitchFamily="2" charset="2"/>
              <a:buChar char="§"/>
              <a:tabLst>
                <a:tab pos="190024" algn="l"/>
                <a:tab pos="190500" algn="l"/>
              </a:tabLst>
            </a:pPr>
            <a:r>
              <a:rPr sz="1000" spc="-4" dirty="0">
                <a:latin typeface="Arial" panose="020B0604020202020204" pitchFamily="34" charset="0"/>
                <a:cs typeface="Arial" panose="020B0604020202020204" pitchFamily="34" charset="0"/>
              </a:rPr>
              <a:t>Coupa centralizes </a:t>
            </a:r>
            <a:r>
              <a:rPr lang="de-DE" sz="1000" spc="-4" dirty="0">
                <a:latin typeface="Arial" panose="020B0604020202020204" pitchFamily="34" charset="0"/>
                <a:cs typeface="Arial" panose="020B0604020202020204" pitchFamily="34" charset="0"/>
              </a:rPr>
              <a:t>Munich Re</a:t>
            </a:r>
            <a:r>
              <a:rPr sz="1000" spc="-4" dirty="0">
                <a:latin typeface="Arial" panose="020B0604020202020204" pitchFamily="34" charset="0"/>
                <a:cs typeface="Arial" panose="020B0604020202020204" pitchFamily="34" charset="0"/>
              </a:rPr>
              <a:t>’s procure-to-pay processes and practices,</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providing our strategic supplier relationships bringing about additional several</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benefits.</a:t>
            </a:r>
            <a:endParaRPr lang="de-DE" sz="1000" spc="-4" dirty="0">
              <a:latin typeface="Arial" panose="020B0604020202020204" pitchFamily="34" charset="0"/>
              <a:cs typeface="Arial" panose="020B0604020202020204" pitchFamily="34" charset="0"/>
            </a:endParaRPr>
          </a:p>
          <a:p>
            <a:pPr marL="203835" marR="87629" indent="-171450">
              <a:lnSpc>
                <a:spcPct val="100699"/>
              </a:lnSpc>
              <a:spcBef>
                <a:spcPts val="68"/>
              </a:spcBef>
              <a:buClr>
                <a:srgbClr val="49B8E7"/>
              </a:buClr>
              <a:buSzPct val="83333"/>
              <a:buFont typeface="Wingdings" panose="05000000000000000000" pitchFamily="2" charset="2"/>
              <a:buChar char="§"/>
              <a:tabLst>
                <a:tab pos="190024" algn="l"/>
                <a:tab pos="190500" algn="l"/>
              </a:tabLst>
            </a:pPr>
            <a:endParaRPr sz="1000" spc="-4" dirty="0">
              <a:latin typeface="Arial" panose="020B0604020202020204" pitchFamily="34" charset="0"/>
              <a:cs typeface="Arial" panose="020B0604020202020204" pitchFamily="34" charset="0"/>
            </a:endParaRPr>
          </a:p>
          <a:p>
            <a:pPr marL="203835" marR="311944" indent="-171450">
              <a:lnSpc>
                <a:spcPct val="102400"/>
              </a:lnSpc>
              <a:spcBef>
                <a:spcPts val="263"/>
              </a:spcBef>
              <a:buClr>
                <a:srgbClr val="49B8E7"/>
              </a:buClr>
              <a:buSzPct val="83333"/>
              <a:buFont typeface="Wingdings" panose="05000000000000000000" pitchFamily="2" charset="2"/>
              <a:buChar char="§"/>
              <a:tabLst>
                <a:tab pos="190024" algn="l"/>
                <a:tab pos="190500" algn="l"/>
              </a:tabLst>
            </a:pPr>
            <a:r>
              <a:rPr sz="1000" spc="-4" dirty="0">
                <a:latin typeface="Arial" panose="020B0604020202020204" pitchFamily="34" charset="0"/>
                <a:cs typeface="Arial" panose="020B0604020202020204" pitchFamily="34" charset="0"/>
              </a:rPr>
              <a:t>Suppliers online capabilities have been expanded: Receive/acknowledge</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Purchase Orders, and create hosted catalogs (if enabled on CSP).</a:t>
            </a:r>
            <a:endParaRPr lang="de-DE" sz="1000" spc="-4" dirty="0">
              <a:latin typeface="Arial" panose="020B0604020202020204" pitchFamily="34" charset="0"/>
              <a:cs typeface="Arial" panose="020B0604020202020204" pitchFamily="34" charset="0"/>
            </a:endParaRPr>
          </a:p>
          <a:p>
            <a:pPr marL="203835" marR="311944" indent="-171450">
              <a:lnSpc>
                <a:spcPct val="102400"/>
              </a:lnSpc>
              <a:spcBef>
                <a:spcPts val="263"/>
              </a:spcBef>
              <a:buClr>
                <a:srgbClr val="49B8E7"/>
              </a:buClr>
              <a:buSzPct val="83333"/>
              <a:buFont typeface="Wingdings" panose="05000000000000000000" pitchFamily="2" charset="2"/>
              <a:buChar char="§"/>
              <a:tabLst>
                <a:tab pos="190024" algn="l"/>
                <a:tab pos="190500" algn="l"/>
              </a:tabLst>
            </a:pPr>
            <a:endParaRPr sz="1000" spc="-4" dirty="0">
              <a:latin typeface="Arial" panose="020B0604020202020204" pitchFamily="34" charset="0"/>
              <a:cs typeface="Arial" panose="020B0604020202020204" pitchFamily="34" charset="0"/>
            </a:endParaRPr>
          </a:p>
          <a:p>
            <a:pPr marL="203835" marR="117634" indent="-171450">
              <a:lnSpc>
                <a:spcPct val="100699"/>
              </a:lnSpc>
              <a:spcBef>
                <a:spcPts val="281"/>
              </a:spcBef>
              <a:buClr>
                <a:srgbClr val="49B8E7"/>
              </a:buClr>
              <a:buSzPct val="83333"/>
              <a:buFont typeface="Wingdings" panose="05000000000000000000" pitchFamily="2" charset="2"/>
              <a:buChar char="§"/>
              <a:tabLst>
                <a:tab pos="190024" algn="l"/>
                <a:tab pos="190500" algn="l"/>
              </a:tabLst>
            </a:pPr>
            <a:r>
              <a:rPr sz="1000" spc="-4" dirty="0">
                <a:latin typeface="Arial" panose="020B0604020202020204" pitchFamily="34" charset="0"/>
                <a:cs typeface="Arial" panose="020B0604020202020204" pitchFamily="34" charset="0"/>
              </a:rPr>
              <a:t>Supplier expectations: Working online (no paper) to review and acknowledge</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Purchase Orders, ensure that purchase order information can be directly</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corresponding to the invoice.</a:t>
            </a:r>
            <a:endParaRPr lang="de-DE" sz="1000" spc="-4" dirty="0">
              <a:latin typeface="Arial" panose="020B0604020202020204" pitchFamily="34" charset="0"/>
              <a:cs typeface="Arial" panose="020B0604020202020204" pitchFamily="34" charset="0"/>
            </a:endParaRPr>
          </a:p>
          <a:p>
            <a:pPr marL="203835" marR="117634" indent="-171450">
              <a:lnSpc>
                <a:spcPct val="100699"/>
              </a:lnSpc>
              <a:spcBef>
                <a:spcPts val="281"/>
              </a:spcBef>
              <a:buClr>
                <a:srgbClr val="49B8E7"/>
              </a:buClr>
              <a:buSzPct val="83333"/>
              <a:buFont typeface="Wingdings" panose="05000000000000000000" pitchFamily="2" charset="2"/>
              <a:buChar char="§"/>
              <a:tabLst>
                <a:tab pos="190024" algn="l"/>
                <a:tab pos="190500" algn="l"/>
              </a:tabLst>
            </a:pPr>
            <a:endParaRPr sz="1000" spc="-4" dirty="0">
              <a:latin typeface="Arial" panose="020B0604020202020204" pitchFamily="34" charset="0"/>
              <a:cs typeface="Arial" panose="020B0604020202020204" pitchFamily="34" charset="0"/>
            </a:endParaRPr>
          </a:p>
          <a:p>
            <a:pPr marL="180498" marR="3810" indent="-171450">
              <a:lnSpc>
                <a:spcPct val="100099"/>
              </a:lnSpc>
              <a:spcBef>
                <a:spcPts val="285"/>
              </a:spcBef>
              <a:buClr>
                <a:srgbClr val="49B8E7"/>
              </a:buClr>
              <a:buFont typeface="Wingdings" panose="05000000000000000000" pitchFamily="2" charset="2"/>
              <a:buChar char="§"/>
            </a:pPr>
            <a:r>
              <a:rPr sz="1000" spc="-4" dirty="0">
                <a:latin typeface="Arial" panose="020B0604020202020204" pitchFamily="34" charset="0"/>
                <a:cs typeface="Arial" panose="020B0604020202020204" pitchFamily="34" charset="0"/>
              </a:rPr>
              <a:t>When the purchase order amount matches the receipt amount and the invoice</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amount, the invoice will be automatically paid (according to the payment</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method set by </a:t>
            </a:r>
            <a:r>
              <a:rPr lang="de-DE" sz="1000" spc="-4" dirty="0">
                <a:latin typeface="Arial" panose="020B0604020202020204" pitchFamily="34" charset="0"/>
                <a:cs typeface="Arial" panose="020B0604020202020204" pitchFamily="34" charset="0"/>
              </a:rPr>
              <a:t>Munich Re</a:t>
            </a:r>
            <a:r>
              <a:rPr sz="1000" spc="-4" dirty="0">
                <a:latin typeface="Arial" panose="020B0604020202020204" pitchFamily="34" charset="0"/>
                <a:cs typeface="Arial" panose="020B0604020202020204" pitchFamily="34" charset="0"/>
              </a:rPr>
              <a:t>); no follow-up action by </a:t>
            </a:r>
            <a:r>
              <a:rPr lang="de-DE" sz="1000" spc="-4" dirty="0">
                <a:latin typeface="Arial" panose="020B0604020202020204" pitchFamily="34" charset="0"/>
                <a:cs typeface="Arial" panose="020B0604020202020204" pitchFamily="34" charset="0"/>
              </a:rPr>
              <a:t>Munich Re</a:t>
            </a:r>
            <a:r>
              <a:rPr sz="1000" spc="-4" dirty="0">
                <a:latin typeface="Arial" panose="020B0604020202020204" pitchFamily="34" charset="0"/>
                <a:cs typeface="Arial" panose="020B0604020202020204" pitchFamily="34" charset="0"/>
              </a:rPr>
              <a:t> staff is required (to</a:t>
            </a:r>
            <a:r>
              <a:rPr lang="de-DE" sz="1000" spc="-4" dirty="0">
                <a:latin typeface="Arial" panose="020B0604020202020204" pitchFamily="34" charset="0"/>
                <a:cs typeface="Arial" panose="020B0604020202020204" pitchFamily="34" charset="0"/>
              </a:rPr>
              <a:t> </a:t>
            </a:r>
            <a:r>
              <a:rPr sz="1000" spc="-4" dirty="0">
                <a:latin typeface="Arial" panose="020B0604020202020204" pitchFamily="34" charset="0"/>
                <a:cs typeface="Arial" panose="020B0604020202020204" pitchFamily="34" charset="0"/>
              </a:rPr>
              <a:t>ensure the timeliness of payments).</a:t>
            </a:r>
          </a:p>
        </p:txBody>
      </p:sp>
      <p:sp>
        <p:nvSpPr>
          <p:cNvPr id="4" name="Foliennummernplatzhalter 3">
            <a:extLst>
              <a:ext uri="{FF2B5EF4-FFF2-40B4-BE49-F238E27FC236}">
                <a16:creationId xmlns:a16="http://schemas.microsoft.com/office/drawing/2014/main" id="{2B1FB35D-9165-44BF-8D1B-242EBFCBBA87}"/>
              </a:ext>
            </a:extLst>
          </p:cNvPr>
          <p:cNvSpPr>
            <a:spLocks noGrp="1"/>
          </p:cNvSpPr>
          <p:nvPr>
            <p:ph type="sldNum" sz="quarter" idx="12"/>
          </p:nvPr>
        </p:nvSpPr>
        <p:spPr/>
        <p:txBody>
          <a:bodyPr/>
          <a:lstStyle/>
          <a:p>
            <a:fld id="{D56DB8AA-803C-49D2-90AA-1140CE72DCD7}" type="slidenum">
              <a:rPr lang="de-DE" smtClean="0"/>
              <a:pPr/>
              <a:t>72</a:t>
            </a:fld>
            <a:endParaRPr lang="de-DE" dirty="0"/>
          </a:p>
        </p:txBody>
      </p:sp>
      <p:sp>
        <p:nvSpPr>
          <p:cNvPr id="9" name="Titel 39">
            <a:extLst>
              <a:ext uri="{FF2B5EF4-FFF2-40B4-BE49-F238E27FC236}">
                <a16:creationId xmlns:a16="http://schemas.microsoft.com/office/drawing/2014/main" id="{583CAAF5-0CAB-4DE7-A150-D026253EB950}"/>
              </a:ext>
            </a:extLst>
          </p:cNvPr>
          <p:cNvSpPr txBox="1">
            <a:spLocks/>
          </p:cNvSpPr>
          <p:nvPr/>
        </p:nvSpPr>
        <p:spPr>
          <a:xfrm>
            <a:off x="306000" y="349479"/>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Support</a:t>
            </a:r>
          </a:p>
          <a:p>
            <a:r>
              <a:rPr lang="de-DE" sz="1800" dirty="0">
                <a:solidFill>
                  <a:srgbClr val="49B8E7"/>
                </a:solidFill>
              </a:rPr>
              <a:t>Summary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D56DB8AA-803C-49D2-90AA-1140CE72DCD7}" type="slidenum">
              <a:rPr lang="de-DE" smtClean="0"/>
              <a:pPr/>
              <a:t>73</a:t>
            </a:fld>
            <a:endParaRPr lang="de-DE" dirty="0"/>
          </a:p>
        </p:txBody>
      </p:sp>
    </p:spTree>
    <p:extLst>
      <p:ext uri="{BB962C8B-B14F-4D97-AF65-F5344CB8AC3E}">
        <p14:creationId xmlns:p14="http://schemas.microsoft.com/office/powerpoint/2010/main" val="59650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D94909C6-CC71-4962-A18E-AF0515723D95}" type="slidenum">
              <a:rPr lang="de-DE" smtClean="0"/>
              <a:pPr/>
              <a:t>8</a:t>
            </a:fld>
            <a:endParaRPr lang="de-DE" dirty="0"/>
          </a:p>
        </p:txBody>
      </p:sp>
      <p:sp>
        <p:nvSpPr>
          <p:cNvPr id="2" name="Titel 1"/>
          <p:cNvSpPr>
            <a:spLocks noGrp="1"/>
          </p:cNvSpPr>
          <p:nvPr>
            <p:ph type="title"/>
          </p:nvPr>
        </p:nvSpPr>
        <p:spPr/>
        <p:txBody>
          <a:bodyPr/>
          <a:lstStyle/>
          <a:p>
            <a:r>
              <a:rPr lang="en-US" dirty="0"/>
              <a:t>Introduction to Coupa</a:t>
            </a:r>
            <a:br>
              <a:rPr lang="en-US" dirty="0"/>
            </a:br>
            <a:r>
              <a:rPr lang="en-US" sz="1800" dirty="0">
                <a:solidFill>
                  <a:srgbClr val="49B8E7"/>
                </a:solidFill>
              </a:rPr>
              <a:t>Coupa:  4 doors to send invoices to Munich Re</a:t>
            </a:r>
            <a:endParaRPr lang="en-US" dirty="0">
              <a:solidFill>
                <a:srgbClr val="49B8E7"/>
              </a:solidFill>
            </a:endParaRPr>
          </a:p>
        </p:txBody>
      </p:sp>
      <p:pic>
        <p:nvPicPr>
          <p:cNvPr id="4" name="Grafik 3" descr="Verwirrtes Gesicht ohne Füllung">
            <a:extLst>
              <a:ext uri="{FF2B5EF4-FFF2-40B4-BE49-F238E27FC236}">
                <a16:creationId xmlns:a16="http://schemas.microsoft.com/office/drawing/2014/main" id="{1028D479-1CE3-4D20-8B44-8A6836271E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82694" y="4421577"/>
            <a:ext cx="324000" cy="324000"/>
          </a:xfrm>
          <a:prstGeom prst="rect">
            <a:avLst/>
          </a:prstGeom>
        </p:spPr>
      </p:pic>
      <p:pic>
        <p:nvPicPr>
          <p:cNvPr id="8" name="Grafik 7" descr="Verliebtes Gesicht ohne Füllung">
            <a:extLst>
              <a:ext uri="{FF2B5EF4-FFF2-40B4-BE49-F238E27FC236}">
                <a16:creationId xmlns:a16="http://schemas.microsoft.com/office/drawing/2014/main" id="{31A155C5-06D4-46B1-9140-9630383B0D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3289" y="4421577"/>
            <a:ext cx="324000" cy="324000"/>
          </a:xfrm>
          <a:prstGeom prst="rect">
            <a:avLst/>
          </a:prstGeom>
        </p:spPr>
      </p:pic>
      <p:pic>
        <p:nvPicPr>
          <p:cNvPr id="11" name="Grafik 10" descr="Nervöses Gesicht ohne Füllung">
            <a:extLst>
              <a:ext uri="{FF2B5EF4-FFF2-40B4-BE49-F238E27FC236}">
                <a16:creationId xmlns:a16="http://schemas.microsoft.com/office/drawing/2014/main" id="{27164249-54EE-4504-AEF2-FDC5CA33EF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89776" y="4428665"/>
            <a:ext cx="324000" cy="324000"/>
          </a:xfrm>
          <a:prstGeom prst="rect">
            <a:avLst/>
          </a:prstGeom>
        </p:spPr>
      </p:pic>
      <p:pic>
        <p:nvPicPr>
          <p:cNvPr id="15" name="Grafik 14" descr="Verliebtes Gesicht ohne Füllung">
            <a:extLst>
              <a:ext uri="{FF2B5EF4-FFF2-40B4-BE49-F238E27FC236}">
                <a16:creationId xmlns:a16="http://schemas.microsoft.com/office/drawing/2014/main" id="{FB4A5664-EAA8-4D15-8A54-9A0DB32B45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94553" y="4421577"/>
            <a:ext cx="324000" cy="324000"/>
          </a:xfrm>
          <a:prstGeom prst="rect">
            <a:avLst/>
          </a:prstGeom>
        </p:spPr>
      </p:pic>
      <p:pic>
        <p:nvPicPr>
          <p:cNvPr id="7" name="Grafik 6">
            <a:extLst>
              <a:ext uri="{FF2B5EF4-FFF2-40B4-BE49-F238E27FC236}">
                <a16:creationId xmlns:a16="http://schemas.microsoft.com/office/drawing/2014/main" id="{AF3F8A3B-06DB-4829-B068-649FFBDC5643}"/>
              </a:ext>
            </a:extLst>
          </p:cNvPr>
          <p:cNvPicPr>
            <a:picLocks noChangeAspect="1"/>
          </p:cNvPicPr>
          <p:nvPr/>
        </p:nvPicPr>
        <p:blipFill>
          <a:blip r:embed="rId8"/>
          <a:stretch>
            <a:fillRect/>
          </a:stretch>
        </p:blipFill>
        <p:spPr>
          <a:xfrm>
            <a:off x="1920944" y="1075516"/>
            <a:ext cx="4784651" cy="3354263"/>
          </a:xfrm>
          <a:prstGeom prst="rect">
            <a:avLst/>
          </a:prstGeom>
        </p:spPr>
      </p:pic>
    </p:spTree>
    <p:extLst>
      <p:ext uri="{BB962C8B-B14F-4D97-AF65-F5344CB8AC3E}">
        <p14:creationId xmlns:p14="http://schemas.microsoft.com/office/powerpoint/2010/main" val="266836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96054" y="2823877"/>
            <a:ext cx="542925" cy="57150"/>
          </a:xfrm>
          <a:custGeom>
            <a:avLst/>
            <a:gdLst/>
            <a:ahLst/>
            <a:cxnLst/>
            <a:rect l="l" t="t" r="r" b="b"/>
            <a:pathLst>
              <a:path w="723900" h="76200">
                <a:moveTo>
                  <a:pt x="711967" y="31622"/>
                </a:moveTo>
                <a:lnTo>
                  <a:pt x="659968" y="31622"/>
                </a:lnTo>
                <a:lnTo>
                  <a:pt x="660095" y="44322"/>
                </a:lnTo>
                <a:lnTo>
                  <a:pt x="647406" y="44471"/>
                </a:lnTo>
                <a:lnTo>
                  <a:pt x="647776" y="76199"/>
                </a:lnTo>
                <a:lnTo>
                  <a:pt x="723468" y="37210"/>
                </a:lnTo>
                <a:lnTo>
                  <a:pt x="711967" y="31622"/>
                </a:lnTo>
                <a:close/>
              </a:path>
              <a:path w="723900" h="76200">
                <a:moveTo>
                  <a:pt x="647257" y="31772"/>
                </a:moveTo>
                <a:lnTo>
                  <a:pt x="0" y="39369"/>
                </a:lnTo>
                <a:lnTo>
                  <a:pt x="152" y="52069"/>
                </a:lnTo>
                <a:lnTo>
                  <a:pt x="647406" y="44471"/>
                </a:lnTo>
                <a:lnTo>
                  <a:pt x="647257" y="31772"/>
                </a:lnTo>
                <a:close/>
              </a:path>
              <a:path w="723900" h="76200">
                <a:moveTo>
                  <a:pt x="659968" y="31622"/>
                </a:moveTo>
                <a:lnTo>
                  <a:pt x="647257" y="31772"/>
                </a:lnTo>
                <a:lnTo>
                  <a:pt x="647406" y="44471"/>
                </a:lnTo>
                <a:lnTo>
                  <a:pt x="660095" y="44322"/>
                </a:lnTo>
                <a:lnTo>
                  <a:pt x="659968" y="31622"/>
                </a:lnTo>
                <a:close/>
              </a:path>
              <a:path w="723900" h="76200">
                <a:moveTo>
                  <a:pt x="646887" y="0"/>
                </a:moveTo>
                <a:lnTo>
                  <a:pt x="647257" y="31772"/>
                </a:lnTo>
                <a:lnTo>
                  <a:pt x="659968" y="31622"/>
                </a:lnTo>
                <a:lnTo>
                  <a:pt x="711967" y="31622"/>
                </a:lnTo>
                <a:lnTo>
                  <a:pt x="646887" y="0"/>
                </a:lnTo>
                <a:close/>
              </a:path>
            </a:pathLst>
          </a:custGeom>
          <a:solidFill>
            <a:srgbClr val="0084AC"/>
          </a:solidFill>
        </p:spPr>
        <p:txBody>
          <a:bodyPr wrap="square" lIns="0" tIns="0" rIns="0" bIns="0" rtlCol="0"/>
          <a:lstStyle/>
          <a:p>
            <a:endParaRPr sz="1013"/>
          </a:p>
        </p:txBody>
      </p:sp>
      <p:sp>
        <p:nvSpPr>
          <p:cNvPr id="4" name="object 4"/>
          <p:cNvSpPr/>
          <p:nvPr/>
        </p:nvSpPr>
        <p:spPr>
          <a:xfrm>
            <a:off x="1439037" y="2695193"/>
            <a:ext cx="243459" cy="313182"/>
          </a:xfrm>
          <a:prstGeom prst="rect">
            <a:avLst/>
          </a:prstGeom>
          <a:blipFill>
            <a:blip r:embed="rId2" cstate="print"/>
            <a:stretch>
              <a:fillRect/>
            </a:stretch>
          </a:blipFill>
        </p:spPr>
        <p:txBody>
          <a:bodyPr wrap="square" lIns="0" tIns="0" rIns="0" bIns="0" rtlCol="0"/>
          <a:lstStyle/>
          <a:p>
            <a:endParaRPr sz="1013"/>
          </a:p>
        </p:txBody>
      </p:sp>
      <p:sp>
        <p:nvSpPr>
          <p:cNvPr id="5" name="object 5"/>
          <p:cNvSpPr/>
          <p:nvPr/>
        </p:nvSpPr>
        <p:spPr>
          <a:xfrm>
            <a:off x="2436875" y="1613916"/>
            <a:ext cx="298323" cy="314325"/>
          </a:xfrm>
          <a:prstGeom prst="rect">
            <a:avLst/>
          </a:prstGeom>
          <a:blipFill>
            <a:blip r:embed="rId3" cstate="print"/>
            <a:stretch>
              <a:fillRect/>
            </a:stretch>
          </a:blipFill>
        </p:spPr>
        <p:txBody>
          <a:bodyPr wrap="square" lIns="0" tIns="0" rIns="0" bIns="0" rtlCol="0"/>
          <a:lstStyle/>
          <a:p>
            <a:endParaRPr sz="1013"/>
          </a:p>
        </p:txBody>
      </p:sp>
      <p:sp>
        <p:nvSpPr>
          <p:cNvPr id="6" name="object 6"/>
          <p:cNvSpPr txBox="1"/>
          <p:nvPr/>
        </p:nvSpPr>
        <p:spPr>
          <a:xfrm>
            <a:off x="2085594" y="1915764"/>
            <a:ext cx="1001078" cy="137056"/>
          </a:xfrm>
          <a:prstGeom prst="rect">
            <a:avLst/>
          </a:prstGeom>
        </p:spPr>
        <p:txBody>
          <a:bodyPr vert="horz" wrap="square" lIns="0" tIns="10001" rIns="0" bIns="0" rtlCol="0">
            <a:spAutoFit/>
          </a:bodyPr>
          <a:lstStyle/>
          <a:p>
            <a:pPr marL="181928" marR="3810" indent="-172878">
              <a:spcBef>
                <a:spcPts val="79"/>
              </a:spcBef>
            </a:pPr>
            <a:r>
              <a:rPr lang="de-DE" sz="825" b="1" dirty="0">
                <a:latin typeface="Arial"/>
                <a:cs typeface="Arial"/>
              </a:rPr>
              <a:t>PDF Email</a:t>
            </a:r>
            <a:endParaRPr sz="825" dirty="0">
              <a:latin typeface="Arial"/>
              <a:cs typeface="Arial"/>
            </a:endParaRPr>
          </a:p>
        </p:txBody>
      </p:sp>
      <p:sp>
        <p:nvSpPr>
          <p:cNvPr id="7" name="object 7"/>
          <p:cNvSpPr/>
          <p:nvPr/>
        </p:nvSpPr>
        <p:spPr>
          <a:xfrm>
            <a:off x="2453885" y="2735777"/>
            <a:ext cx="276741" cy="250080"/>
          </a:xfrm>
          <a:prstGeom prst="rect">
            <a:avLst/>
          </a:prstGeom>
          <a:blipFill>
            <a:blip r:embed="rId4" cstate="print"/>
            <a:stretch>
              <a:fillRect/>
            </a:stretch>
          </a:blipFill>
        </p:spPr>
        <p:txBody>
          <a:bodyPr wrap="square" lIns="0" tIns="0" rIns="0" bIns="0" rtlCol="0"/>
          <a:lstStyle/>
          <a:p>
            <a:endParaRPr sz="1013"/>
          </a:p>
        </p:txBody>
      </p:sp>
      <p:sp>
        <p:nvSpPr>
          <p:cNvPr id="8" name="object 8"/>
          <p:cNvSpPr txBox="1"/>
          <p:nvPr/>
        </p:nvSpPr>
        <p:spPr>
          <a:xfrm>
            <a:off x="1989963" y="3003613"/>
            <a:ext cx="1298734" cy="263534"/>
          </a:xfrm>
          <a:prstGeom prst="rect">
            <a:avLst/>
          </a:prstGeom>
        </p:spPr>
        <p:txBody>
          <a:bodyPr vert="horz" wrap="square" lIns="0" tIns="9525" rIns="0" bIns="0" rtlCol="0">
            <a:spAutoFit/>
          </a:bodyPr>
          <a:lstStyle/>
          <a:p>
            <a:pPr marR="100965" algn="ctr">
              <a:spcBef>
                <a:spcPts val="75"/>
              </a:spcBef>
            </a:pPr>
            <a:r>
              <a:rPr sz="825" b="1" spc="-4" dirty="0">
                <a:latin typeface="Arial"/>
                <a:cs typeface="Arial"/>
              </a:rPr>
              <a:t>Coupa</a:t>
            </a:r>
            <a:r>
              <a:rPr sz="825" b="1" spc="-8" dirty="0">
                <a:latin typeface="Arial"/>
                <a:cs typeface="Arial"/>
              </a:rPr>
              <a:t> </a:t>
            </a:r>
            <a:r>
              <a:rPr sz="825" b="1" dirty="0">
                <a:latin typeface="Arial"/>
                <a:cs typeface="Arial"/>
              </a:rPr>
              <a:t>Supplier</a:t>
            </a:r>
            <a:endParaRPr sz="825">
              <a:latin typeface="Arial"/>
              <a:cs typeface="Arial"/>
            </a:endParaRPr>
          </a:p>
          <a:p>
            <a:pPr marR="100013" algn="ctr"/>
            <a:r>
              <a:rPr sz="825" b="1" dirty="0">
                <a:latin typeface="Arial"/>
                <a:cs typeface="Arial"/>
              </a:rPr>
              <a:t>Portal</a:t>
            </a:r>
            <a:r>
              <a:rPr sz="825" b="1" spc="-30" dirty="0">
                <a:latin typeface="Arial"/>
                <a:cs typeface="Arial"/>
              </a:rPr>
              <a:t> </a:t>
            </a:r>
            <a:r>
              <a:rPr sz="825" b="1" spc="-4" dirty="0">
                <a:latin typeface="Arial"/>
                <a:cs typeface="Arial"/>
              </a:rPr>
              <a:t>(CSP)</a:t>
            </a:r>
            <a:endParaRPr sz="825">
              <a:latin typeface="Arial"/>
              <a:cs typeface="Arial"/>
            </a:endParaRPr>
          </a:p>
        </p:txBody>
      </p:sp>
      <p:sp>
        <p:nvSpPr>
          <p:cNvPr id="9" name="object 9"/>
          <p:cNvSpPr/>
          <p:nvPr/>
        </p:nvSpPr>
        <p:spPr>
          <a:xfrm>
            <a:off x="2534077" y="3939575"/>
            <a:ext cx="246794" cy="309302"/>
          </a:xfrm>
          <a:prstGeom prst="rect">
            <a:avLst/>
          </a:prstGeom>
          <a:blipFill>
            <a:blip r:embed="rId5" cstate="print"/>
            <a:stretch>
              <a:fillRect/>
            </a:stretch>
          </a:blipFill>
        </p:spPr>
        <p:txBody>
          <a:bodyPr wrap="square" lIns="0" tIns="0" rIns="0" bIns="0" rtlCol="0"/>
          <a:lstStyle/>
          <a:p>
            <a:endParaRPr sz="1013"/>
          </a:p>
        </p:txBody>
      </p:sp>
      <p:sp>
        <p:nvSpPr>
          <p:cNvPr id="10" name="object 10"/>
          <p:cNvSpPr txBox="1"/>
          <p:nvPr/>
        </p:nvSpPr>
        <p:spPr>
          <a:xfrm>
            <a:off x="2107787" y="4166218"/>
            <a:ext cx="1061561" cy="517610"/>
          </a:xfrm>
          <a:prstGeom prst="rect">
            <a:avLst/>
          </a:prstGeom>
        </p:spPr>
        <p:txBody>
          <a:bodyPr vert="horz" wrap="square" lIns="0" tIns="71914" rIns="0" bIns="0" rtlCol="0">
            <a:spAutoFit/>
          </a:bodyPr>
          <a:lstStyle/>
          <a:p>
            <a:pPr marL="1429" algn="ctr">
              <a:spcBef>
                <a:spcPts val="566"/>
              </a:spcBef>
            </a:pPr>
            <a:r>
              <a:rPr sz="825" b="1" dirty="0">
                <a:latin typeface="Arial"/>
                <a:cs typeface="Arial"/>
              </a:rPr>
              <a:t>cXML</a:t>
            </a:r>
            <a:endParaRPr sz="825">
              <a:latin typeface="Arial"/>
              <a:cs typeface="Arial"/>
            </a:endParaRPr>
          </a:p>
          <a:p>
            <a:pPr algn="ctr">
              <a:spcBef>
                <a:spcPts val="495"/>
              </a:spcBef>
            </a:pPr>
            <a:r>
              <a:rPr sz="825" b="1" dirty="0">
                <a:latin typeface="Arial"/>
                <a:cs typeface="Arial"/>
              </a:rPr>
              <a:t>(machine to</a:t>
            </a:r>
            <a:r>
              <a:rPr sz="825" b="1" spc="-90" dirty="0">
                <a:latin typeface="Arial"/>
                <a:cs typeface="Arial"/>
              </a:rPr>
              <a:t> </a:t>
            </a:r>
            <a:r>
              <a:rPr sz="825" b="1" dirty="0">
                <a:latin typeface="Arial"/>
                <a:cs typeface="Arial"/>
              </a:rPr>
              <a:t>machine</a:t>
            </a:r>
            <a:endParaRPr sz="825">
              <a:latin typeface="Arial"/>
              <a:cs typeface="Arial"/>
            </a:endParaRPr>
          </a:p>
          <a:p>
            <a:pPr algn="ctr">
              <a:lnSpc>
                <a:spcPct val="100000"/>
              </a:lnSpc>
            </a:pPr>
            <a:r>
              <a:rPr sz="825" b="1" dirty="0">
                <a:latin typeface="Arial"/>
                <a:cs typeface="Arial"/>
              </a:rPr>
              <a:t>integration)</a:t>
            </a:r>
            <a:endParaRPr sz="825">
              <a:latin typeface="Arial"/>
              <a:cs typeface="Arial"/>
            </a:endParaRPr>
          </a:p>
        </p:txBody>
      </p:sp>
      <p:sp>
        <p:nvSpPr>
          <p:cNvPr id="11" name="object 11"/>
          <p:cNvSpPr/>
          <p:nvPr/>
        </p:nvSpPr>
        <p:spPr>
          <a:xfrm>
            <a:off x="1682495" y="2825782"/>
            <a:ext cx="759143" cy="57150"/>
          </a:xfrm>
          <a:custGeom>
            <a:avLst/>
            <a:gdLst/>
            <a:ahLst/>
            <a:cxnLst/>
            <a:rect l="l" t="t" r="r" b="b"/>
            <a:pathLst>
              <a:path w="1012189" h="76200">
                <a:moveTo>
                  <a:pt x="935609" y="0"/>
                </a:moveTo>
                <a:lnTo>
                  <a:pt x="935609" y="76200"/>
                </a:lnTo>
                <a:lnTo>
                  <a:pt x="999109" y="44450"/>
                </a:lnTo>
                <a:lnTo>
                  <a:pt x="948309" y="44450"/>
                </a:lnTo>
                <a:lnTo>
                  <a:pt x="948309" y="31750"/>
                </a:lnTo>
                <a:lnTo>
                  <a:pt x="999109" y="31750"/>
                </a:lnTo>
                <a:lnTo>
                  <a:pt x="935609" y="0"/>
                </a:lnTo>
                <a:close/>
              </a:path>
              <a:path w="1012189" h="76200">
                <a:moveTo>
                  <a:pt x="499491" y="34671"/>
                </a:moveTo>
                <a:lnTo>
                  <a:pt x="499491" y="41656"/>
                </a:lnTo>
                <a:lnTo>
                  <a:pt x="502412" y="44450"/>
                </a:lnTo>
                <a:lnTo>
                  <a:pt x="935609" y="44450"/>
                </a:lnTo>
                <a:lnTo>
                  <a:pt x="935609" y="41021"/>
                </a:lnTo>
                <a:lnTo>
                  <a:pt x="505841" y="41021"/>
                </a:lnTo>
                <a:lnTo>
                  <a:pt x="499491" y="34671"/>
                </a:lnTo>
                <a:close/>
              </a:path>
              <a:path w="1012189" h="76200">
                <a:moveTo>
                  <a:pt x="999109" y="31750"/>
                </a:moveTo>
                <a:lnTo>
                  <a:pt x="948309" y="31750"/>
                </a:lnTo>
                <a:lnTo>
                  <a:pt x="948309" y="44450"/>
                </a:lnTo>
                <a:lnTo>
                  <a:pt x="999109" y="44450"/>
                </a:lnTo>
                <a:lnTo>
                  <a:pt x="1011809" y="38100"/>
                </a:lnTo>
                <a:lnTo>
                  <a:pt x="999109" y="31750"/>
                </a:lnTo>
                <a:close/>
              </a:path>
              <a:path w="1012189" h="76200">
                <a:moveTo>
                  <a:pt x="509397" y="28321"/>
                </a:moveTo>
                <a:lnTo>
                  <a:pt x="0" y="28321"/>
                </a:lnTo>
                <a:lnTo>
                  <a:pt x="0" y="41021"/>
                </a:lnTo>
                <a:lnTo>
                  <a:pt x="499491" y="41021"/>
                </a:lnTo>
                <a:lnTo>
                  <a:pt x="499491" y="34671"/>
                </a:lnTo>
                <a:lnTo>
                  <a:pt x="508762" y="34671"/>
                </a:lnTo>
                <a:lnTo>
                  <a:pt x="505841" y="31750"/>
                </a:lnTo>
                <a:lnTo>
                  <a:pt x="512191" y="31750"/>
                </a:lnTo>
                <a:lnTo>
                  <a:pt x="512191" y="31115"/>
                </a:lnTo>
                <a:lnTo>
                  <a:pt x="509397" y="28321"/>
                </a:lnTo>
                <a:close/>
              </a:path>
              <a:path w="1012189" h="76200">
                <a:moveTo>
                  <a:pt x="508762" y="34671"/>
                </a:moveTo>
                <a:lnTo>
                  <a:pt x="499491" y="34671"/>
                </a:lnTo>
                <a:lnTo>
                  <a:pt x="505841" y="41021"/>
                </a:lnTo>
                <a:lnTo>
                  <a:pt x="935609" y="41021"/>
                </a:lnTo>
                <a:lnTo>
                  <a:pt x="935609" y="38100"/>
                </a:lnTo>
                <a:lnTo>
                  <a:pt x="512191" y="38100"/>
                </a:lnTo>
                <a:lnTo>
                  <a:pt x="508762" y="34671"/>
                </a:lnTo>
                <a:close/>
              </a:path>
              <a:path w="1012189" h="76200">
                <a:moveTo>
                  <a:pt x="512191" y="31750"/>
                </a:moveTo>
                <a:lnTo>
                  <a:pt x="505841" y="31750"/>
                </a:lnTo>
                <a:lnTo>
                  <a:pt x="512191" y="38100"/>
                </a:lnTo>
                <a:lnTo>
                  <a:pt x="512191" y="31750"/>
                </a:lnTo>
                <a:close/>
              </a:path>
              <a:path w="1012189" h="76200">
                <a:moveTo>
                  <a:pt x="935609" y="31750"/>
                </a:moveTo>
                <a:lnTo>
                  <a:pt x="512191" y="31750"/>
                </a:lnTo>
                <a:lnTo>
                  <a:pt x="512191" y="38100"/>
                </a:lnTo>
                <a:lnTo>
                  <a:pt x="935609" y="38100"/>
                </a:lnTo>
                <a:lnTo>
                  <a:pt x="935609" y="31750"/>
                </a:lnTo>
                <a:close/>
              </a:path>
            </a:pathLst>
          </a:custGeom>
          <a:solidFill>
            <a:srgbClr val="0084AC"/>
          </a:solidFill>
        </p:spPr>
        <p:txBody>
          <a:bodyPr wrap="square" lIns="0" tIns="0" rIns="0" bIns="0" rtlCol="0"/>
          <a:lstStyle/>
          <a:p>
            <a:endParaRPr sz="1013"/>
          </a:p>
        </p:txBody>
      </p:sp>
      <p:sp>
        <p:nvSpPr>
          <p:cNvPr id="12" name="object 12"/>
          <p:cNvSpPr/>
          <p:nvPr/>
        </p:nvSpPr>
        <p:spPr>
          <a:xfrm>
            <a:off x="1682496" y="1743075"/>
            <a:ext cx="754856" cy="1114425"/>
          </a:xfrm>
          <a:custGeom>
            <a:avLst/>
            <a:gdLst/>
            <a:ahLst/>
            <a:cxnLst/>
            <a:rect l="l" t="t" r="r" b="b"/>
            <a:pathLst>
              <a:path w="1006475" h="1485900">
                <a:moveTo>
                  <a:pt x="496697" y="1472692"/>
                </a:moveTo>
                <a:lnTo>
                  <a:pt x="0" y="1472692"/>
                </a:lnTo>
                <a:lnTo>
                  <a:pt x="0" y="1485392"/>
                </a:lnTo>
                <a:lnTo>
                  <a:pt x="506603" y="1485392"/>
                </a:lnTo>
                <a:lnTo>
                  <a:pt x="509397" y="1482598"/>
                </a:lnTo>
                <a:lnTo>
                  <a:pt x="509397" y="1479042"/>
                </a:lnTo>
                <a:lnTo>
                  <a:pt x="496697" y="1479042"/>
                </a:lnTo>
                <a:lnTo>
                  <a:pt x="496697" y="1472692"/>
                </a:lnTo>
                <a:close/>
              </a:path>
              <a:path w="1006475" h="1485900">
                <a:moveTo>
                  <a:pt x="930021" y="31750"/>
                </a:moveTo>
                <a:lnTo>
                  <a:pt x="499618" y="31750"/>
                </a:lnTo>
                <a:lnTo>
                  <a:pt x="496697" y="34544"/>
                </a:lnTo>
                <a:lnTo>
                  <a:pt x="496697" y="1479042"/>
                </a:lnTo>
                <a:lnTo>
                  <a:pt x="503047" y="1472692"/>
                </a:lnTo>
                <a:lnTo>
                  <a:pt x="509397" y="1472692"/>
                </a:lnTo>
                <a:lnTo>
                  <a:pt x="509397" y="44450"/>
                </a:lnTo>
                <a:lnTo>
                  <a:pt x="503047" y="44450"/>
                </a:lnTo>
                <a:lnTo>
                  <a:pt x="509397" y="38100"/>
                </a:lnTo>
                <a:lnTo>
                  <a:pt x="930021" y="38100"/>
                </a:lnTo>
                <a:lnTo>
                  <a:pt x="930021" y="31750"/>
                </a:lnTo>
                <a:close/>
              </a:path>
              <a:path w="1006475" h="1485900">
                <a:moveTo>
                  <a:pt x="509397" y="1472692"/>
                </a:moveTo>
                <a:lnTo>
                  <a:pt x="503047" y="1472692"/>
                </a:lnTo>
                <a:lnTo>
                  <a:pt x="496697" y="1479042"/>
                </a:lnTo>
                <a:lnTo>
                  <a:pt x="509397" y="1479042"/>
                </a:lnTo>
                <a:lnTo>
                  <a:pt x="509397" y="1472692"/>
                </a:lnTo>
                <a:close/>
              </a:path>
              <a:path w="1006475" h="1485900">
                <a:moveTo>
                  <a:pt x="930021" y="0"/>
                </a:moveTo>
                <a:lnTo>
                  <a:pt x="930021" y="76200"/>
                </a:lnTo>
                <a:lnTo>
                  <a:pt x="993521" y="44450"/>
                </a:lnTo>
                <a:lnTo>
                  <a:pt x="942721" y="44450"/>
                </a:lnTo>
                <a:lnTo>
                  <a:pt x="942721" y="31750"/>
                </a:lnTo>
                <a:lnTo>
                  <a:pt x="993521" y="31750"/>
                </a:lnTo>
                <a:lnTo>
                  <a:pt x="930021" y="0"/>
                </a:lnTo>
                <a:close/>
              </a:path>
              <a:path w="1006475" h="1485900">
                <a:moveTo>
                  <a:pt x="509397" y="38100"/>
                </a:moveTo>
                <a:lnTo>
                  <a:pt x="503047" y="44450"/>
                </a:lnTo>
                <a:lnTo>
                  <a:pt x="509397" y="44450"/>
                </a:lnTo>
                <a:lnTo>
                  <a:pt x="509397" y="38100"/>
                </a:lnTo>
                <a:close/>
              </a:path>
              <a:path w="1006475" h="1485900">
                <a:moveTo>
                  <a:pt x="930021" y="38100"/>
                </a:moveTo>
                <a:lnTo>
                  <a:pt x="509397" y="38100"/>
                </a:lnTo>
                <a:lnTo>
                  <a:pt x="509397" y="44450"/>
                </a:lnTo>
                <a:lnTo>
                  <a:pt x="930021" y="44450"/>
                </a:lnTo>
                <a:lnTo>
                  <a:pt x="930021" y="38100"/>
                </a:lnTo>
                <a:close/>
              </a:path>
              <a:path w="1006475" h="1485900">
                <a:moveTo>
                  <a:pt x="993521" y="31750"/>
                </a:moveTo>
                <a:lnTo>
                  <a:pt x="942721" y="31750"/>
                </a:lnTo>
                <a:lnTo>
                  <a:pt x="942721" y="44450"/>
                </a:lnTo>
                <a:lnTo>
                  <a:pt x="993521" y="44450"/>
                </a:lnTo>
                <a:lnTo>
                  <a:pt x="1006221" y="38100"/>
                </a:lnTo>
                <a:lnTo>
                  <a:pt x="993521" y="31750"/>
                </a:lnTo>
                <a:close/>
              </a:path>
            </a:pathLst>
          </a:custGeom>
          <a:solidFill>
            <a:srgbClr val="0084AC"/>
          </a:solidFill>
        </p:spPr>
        <p:txBody>
          <a:bodyPr wrap="square" lIns="0" tIns="0" rIns="0" bIns="0" rtlCol="0"/>
          <a:lstStyle/>
          <a:p>
            <a:endParaRPr sz="1013"/>
          </a:p>
        </p:txBody>
      </p:sp>
      <p:sp>
        <p:nvSpPr>
          <p:cNvPr id="13" name="object 13"/>
          <p:cNvSpPr/>
          <p:nvPr/>
        </p:nvSpPr>
        <p:spPr>
          <a:xfrm>
            <a:off x="1682496" y="2847022"/>
            <a:ext cx="848201" cy="1276350"/>
          </a:xfrm>
          <a:custGeom>
            <a:avLst/>
            <a:gdLst/>
            <a:ahLst/>
            <a:cxnLst/>
            <a:rect l="l" t="t" r="r" b="b"/>
            <a:pathLst>
              <a:path w="1130935" h="1701800">
                <a:moveTo>
                  <a:pt x="1054481" y="1625092"/>
                </a:moveTo>
                <a:lnTo>
                  <a:pt x="1054481" y="1701292"/>
                </a:lnTo>
                <a:lnTo>
                  <a:pt x="1117981" y="1669542"/>
                </a:lnTo>
                <a:lnTo>
                  <a:pt x="1067181" y="1669542"/>
                </a:lnTo>
                <a:lnTo>
                  <a:pt x="1067181" y="1656842"/>
                </a:lnTo>
                <a:lnTo>
                  <a:pt x="1117981" y="1656842"/>
                </a:lnTo>
                <a:lnTo>
                  <a:pt x="1054481" y="1625092"/>
                </a:lnTo>
                <a:close/>
              </a:path>
              <a:path w="1130935" h="1701800">
                <a:moveTo>
                  <a:pt x="492506" y="6350"/>
                </a:moveTo>
                <a:lnTo>
                  <a:pt x="492506" y="1666748"/>
                </a:lnTo>
                <a:lnTo>
                  <a:pt x="495300" y="1669542"/>
                </a:lnTo>
                <a:lnTo>
                  <a:pt x="1054481" y="1669542"/>
                </a:lnTo>
                <a:lnTo>
                  <a:pt x="1054481" y="1663192"/>
                </a:lnTo>
                <a:lnTo>
                  <a:pt x="505206" y="1663192"/>
                </a:lnTo>
                <a:lnTo>
                  <a:pt x="498856" y="1656842"/>
                </a:lnTo>
                <a:lnTo>
                  <a:pt x="505206" y="1656842"/>
                </a:lnTo>
                <a:lnTo>
                  <a:pt x="505206" y="12700"/>
                </a:lnTo>
                <a:lnTo>
                  <a:pt x="498856" y="12700"/>
                </a:lnTo>
                <a:lnTo>
                  <a:pt x="492506" y="6350"/>
                </a:lnTo>
                <a:close/>
              </a:path>
              <a:path w="1130935" h="1701800">
                <a:moveTo>
                  <a:pt x="1117981" y="1656842"/>
                </a:moveTo>
                <a:lnTo>
                  <a:pt x="1067181" y="1656842"/>
                </a:lnTo>
                <a:lnTo>
                  <a:pt x="1067181" y="1669542"/>
                </a:lnTo>
                <a:lnTo>
                  <a:pt x="1117981" y="1669542"/>
                </a:lnTo>
                <a:lnTo>
                  <a:pt x="1130681" y="1663192"/>
                </a:lnTo>
                <a:lnTo>
                  <a:pt x="1117981" y="1656842"/>
                </a:lnTo>
                <a:close/>
              </a:path>
              <a:path w="1130935" h="1701800">
                <a:moveTo>
                  <a:pt x="505206" y="1656842"/>
                </a:moveTo>
                <a:lnTo>
                  <a:pt x="498856" y="1656842"/>
                </a:lnTo>
                <a:lnTo>
                  <a:pt x="505206" y="1663192"/>
                </a:lnTo>
                <a:lnTo>
                  <a:pt x="505206" y="1656842"/>
                </a:lnTo>
                <a:close/>
              </a:path>
              <a:path w="1130935" h="1701800">
                <a:moveTo>
                  <a:pt x="1054481" y="1656842"/>
                </a:moveTo>
                <a:lnTo>
                  <a:pt x="505206" y="1656842"/>
                </a:lnTo>
                <a:lnTo>
                  <a:pt x="505206" y="1663192"/>
                </a:lnTo>
                <a:lnTo>
                  <a:pt x="1054481" y="1663192"/>
                </a:lnTo>
                <a:lnTo>
                  <a:pt x="1054481" y="1656842"/>
                </a:lnTo>
                <a:close/>
              </a:path>
              <a:path w="1130935" h="1701800">
                <a:moveTo>
                  <a:pt x="502285" y="0"/>
                </a:moveTo>
                <a:lnTo>
                  <a:pt x="0" y="0"/>
                </a:lnTo>
                <a:lnTo>
                  <a:pt x="0" y="12700"/>
                </a:lnTo>
                <a:lnTo>
                  <a:pt x="492506" y="12700"/>
                </a:lnTo>
                <a:lnTo>
                  <a:pt x="492506" y="6350"/>
                </a:lnTo>
                <a:lnTo>
                  <a:pt x="505206" y="6350"/>
                </a:lnTo>
                <a:lnTo>
                  <a:pt x="505206" y="2794"/>
                </a:lnTo>
                <a:lnTo>
                  <a:pt x="502285" y="0"/>
                </a:lnTo>
                <a:close/>
              </a:path>
              <a:path w="1130935" h="1701800">
                <a:moveTo>
                  <a:pt x="505206" y="6350"/>
                </a:moveTo>
                <a:lnTo>
                  <a:pt x="492506" y="6350"/>
                </a:lnTo>
                <a:lnTo>
                  <a:pt x="498856" y="12700"/>
                </a:lnTo>
                <a:lnTo>
                  <a:pt x="505206" y="12700"/>
                </a:lnTo>
                <a:lnTo>
                  <a:pt x="505206" y="6350"/>
                </a:lnTo>
                <a:close/>
              </a:path>
            </a:pathLst>
          </a:custGeom>
          <a:solidFill>
            <a:srgbClr val="0084AC"/>
          </a:solidFill>
        </p:spPr>
        <p:txBody>
          <a:bodyPr wrap="square" lIns="0" tIns="0" rIns="0" bIns="0" rtlCol="0"/>
          <a:lstStyle/>
          <a:p>
            <a:endParaRPr sz="1013"/>
          </a:p>
        </p:txBody>
      </p:sp>
      <p:sp>
        <p:nvSpPr>
          <p:cNvPr id="14" name="object 14"/>
          <p:cNvSpPr txBox="1"/>
          <p:nvPr/>
        </p:nvSpPr>
        <p:spPr>
          <a:xfrm>
            <a:off x="7048841" y="4251579"/>
            <a:ext cx="1177765" cy="263534"/>
          </a:xfrm>
          <a:prstGeom prst="rect">
            <a:avLst/>
          </a:prstGeom>
        </p:spPr>
        <p:txBody>
          <a:bodyPr vert="horz" wrap="square" lIns="0" tIns="9525" rIns="0" bIns="0" rtlCol="0">
            <a:spAutoFit/>
          </a:bodyPr>
          <a:lstStyle/>
          <a:p>
            <a:pPr marL="9525" marR="3810" indent="28575" algn="ctr">
              <a:spcBef>
                <a:spcPts val="75"/>
              </a:spcBef>
            </a:pPr>
            <a:r>
              <a:rPr lang="de-DE" sz="825" b="1" spc="-8" dirty="0">
                <a:solidFill>
                  <a:srgbClr val="001F5B"/>
                </a:solidFill>
                <a:latin typeface="Arial"/>
                <a:cs typeface="Arial"/>
              </a:rPr>
              <a:t>Munich Re </a:t>
            </a:r>
            <a:r>
              <a:rPr sz="825" b="1" dirty="0">
                <a:solidFill>
                  <a:srgbClr val="001F5B"/>
                </a:solidFill>
                <a:latin typeface="Arial"/>
                <a:cs typeface="Arial"/>
              </a:rPr>
              <a:t>receives  </a:t>
            </a:r>
            <a:r>
              <a:rPr sz="825" b="1" spc="-4" dirty="0">
                <a:solidFill>
                  <a:srgbClr val="001F5B"/>
                </a:solidFill>
                <a:latin typeface="Arial"/>
                <a:cs typeface="Arial"/>
              </a:rPr>
              <a:t>invoice </a:t>
            </a:r>
            <a:r>
              <a:rPr sz="825" b="1" dirty="0">
                <a:solidFill>
                  <a:srgbClr val="001F5B"/>
                </a:solidFill>
                <a:latin typeface="Arial"/>
                <a:cs typeface="Arial"/>
              </a:rPr>
              <a:t>in</a:t>
            </a:r>
            <a:r>
              <a:rPr sz="825" b="1" spc="-56" dirty="0">
                <a:solidFill>
                  <a:srgbClr val="001F5B"/>
                </a:solidFill>
                <a:latin typeface="Arial"/>
                <a:cs typeface="Arial"/>
              </a:rPr>
              <a:t> </a:t>
            </a:r>
            <a:r>
              <a:rPr sz="825" b="1" spc="-4" dirty="0">
                <a:solidFill>
                  <a:srgbClr val="001F5B"/>
                </a:solidFill>
                <a:latin typeface="Arial"/>
                <a:cs typeface="Arial"/>
              </a:rPr>
              <a:t>Coupa</a:t>
            </a:r>
            <a:endParaRPr sz="825" dirty="0">
              <a:latin typeface="Arial"/>
              <a:cs typeface="Arial"/>
            </a:endParaRPr>
          </a:p>
        </p:txBody>
      </p:sp>
      <p:sp>
        <p:nvSpPr>
          <p:cNvPr id="15" name="object 15"/>
          <p:cNvSpPr/>
          <p:nvPr/>
        </p:nvSpPr>
        <p:spPr>
          <a:xfrm>
            <a:off x="7421635" y="3921633"/>
            <a:ext cx="220961" cy="314325"/>
          </a:xfrm>
          <a:prstGeom prst="rect">
            <a:avLst/>
          </a:prstGeom>
          <a:blipFill>
            <a:blip r:embed="rId6" cstate="print"/>
            <a:stretch>
              <a:fillRect/>
            </a:stretch>
          </a:blipFill>
        </p:spPr>
        <p:txBody>
          <a:bodyPr wrap="square" lIns="0" tIns="0" rIns="0" bIns="0" rtlCol="0"/>
          <a:lstStyle/>
          <a:p>
            <a:endParaRPr sz="1013"/>
          </a:p>
        </p:txBody>
      </p:sp>
      <p:sp>
        <p:nvSpPr>
          <p:cNvPr id="16" name="object 16"/>
          <p:cNvSpPr/>
          <p:nvPr/>
        </p:nvSpPr>
        <p:spPr>
          <a:xfrm>
            <a:off x="2784349" y="4050982"/>
            <a:ext cx="4593431" cy="57150"/>
          </a:xfrm>
          <a:custGeom>
            <a:avLst/>
            <a:gdLst/>
            <a:ahLst/>
            <a:cxnLst/>
            <a:rect l="l" t="t" r="r" b="b"/>
            <a:pathLst>
              <a:path w="6124575" h="76200">
                <a:moveTo>
                  <a:pt x="6112153" y="31749"/>
                </a:moveTo>
                <a:lnTo>
                  <a:pt x="6060947" y="31749"/>
                </a:lnTo>
                <a:lnTo>
                  <a:pt x="6060947" y="44449"/>
                </a:lnTo>
                <a:lnTo>
                  <a:pt x="6048269" y="44492"/>
                </a:lnTo>
                <a:lnTo>
                  <a:pt x="6048375" y="76199"/>
                </a:lnTo>
                <a:lnTo>
                  <a:pt x="6124447" y="37845"/>
                </a:lnTo>
                <a:lnTo>
                  <a:pt x="6112153" y="31749"/>
                </a:lnTo>
                <a:close/>
              </a:path>
              <a:path w="6124575" h="76200">
                <a:moveTo>
                  <a:pt x="6048226" y="31792"/>
                </a:moveTo>
                <a:lnTo>
                  <a:pt x="0" y="51942"/>
                </a:lnTo>
                <a:lnTo>
                  <a:pt x="0" y="64642"/>
                </a:lnTo>
                <a:lnTo>
                  <a:pt x="6048269" y="44492"/>
                </a:lnTo>
                <a:lnTo>
                  <a:pt x="6048226" y="31792"/>
                </a:lnTo>
                <a:close/>
              </a:path>
              <a:path w="6124575" h="76200">
                <a:moveTo>
                  <a:pt x="6060947" y="31749"/>
                </a:moveTo>
                <a:lnTo>
                  <a:pt x="6048226" y="31792"/>
                </a:lnTo>
                <a:lnTo>
                  <a:pt x="6048269" y="44492"/>
                </a:lnTo>
                <a:lnTo>
                  <a:pt x="6060947" y="44449"/>
                </a:lnTo>
                <a:lnTo>
                  <a:pt x="6060947" y="31749"/>
                </a:lnTo>
                <a:close/>
              </a:path>
              <a:path w="6124575" h="76200">
                <a:moveTo>
                  <a:pt x="6048120" y="0"/>
                </a:moveTo>
                <a:lnTo>
                  <a:pt x="6048226" y="31792"/>
                </a:lnTo>
                <a:lnTo>
                  <a:pt x="6112153" y="31749"/>
                </a:lnTo>
                <a:lnTo>
                  <a:pt x="6048120" y="0"/>
                </a:lnTo>
                <a:close/>
              </a:path>
            </a:pathLst>
          </a:custGeom>
          <a:solidFill>
            <a:srgbClr val="0084AC"/>
          </a:solidFill>
        </p:spPr>
        <p:txBody>
          <a:bodyPr wrap="square" lIns="0" tIns="0" rIns="0" bIns="0" rtlCol="0"/>
          <a:lstStyle/>
          <a:p>
            <a:endParaRPr sz="1013"/>
          </a:p>
        </p:txBody>
      </p:sp>
      <p:sp>
        <p:nvSpPr>
          <p:cNvPr id="17" name="object 17"/>
          <p:cNvSpPr/>
          <p:nvPr/>
        </p:nvSpPr>
        <p:spPr>
          <a:xfrm>
            <a:off x="1901380" y="1228153"/>
            <a:ext cx="1396841" cy="3468053"/>
          </a:xfrm>
          <a:custGeom>
            <a:avLst/>
            <a:gdLst/>
            <a:ahLst/>
            <a:cxnLst/>
            <a:rect l="l" t="t" r="r" b="b"/>
            <a:pathLst>
              <a:path w="1862454" h="4624070">
                <a:moveTo>
                  <a:pt x="0" y="4623816"/>
                </a:moveTo>
                <a:lnTo>
                  <a:pt x="1862327" y="4623816"/>
                </a:lnTo>
                <a:lnTo>
                  <a:pt x="1862327" y="0"/>
                </a:lnTo>
                <a:lnTo>
                  <a:pt x="0" y="0"/>
                </a:lnTo>
                <a:lnTo>
                  <a:pt x="0" y="4623816"/>
                </a:lnTo>
                <a:close/>
              </a:path>
            </a:pathLst>
          </a:custGeom>
          <a:ln w="25908">
            <a:solidFill>
              <a:srgbClr val="004256"/>
            </a:solidFill>
          </a:ln>
        </p:spPr>
        <p:txBody>
          <a:bodyPr wrap="square" lIns="0" tIns="0" rIns="0" bIns="0" rtlCol="0"/>
          <a:lstStyle/>
          <a:p>
            <a:endParaRPr sz="1013"/>
          </a:p>
        </p:txBody>
      </p:sp>
      <p:sp>
        <p:nvSpPr>
          <p:cNvPr id="18" name="object 18"/>
          <p:cNvSpPr txBox="1"/>
          <p:nvPr/>
        </p:nvSpPr>
        <p:spPr>
          <a:xfrm>
            <a:off x="5445823" y="3015044"/>
            <a:ext cx="889159" cy="263534"/>
          </a:xfrm>
          <a:prstGeom prst="rect">
            <a:avLst/>
          </a:prstGeom>
        </p:spPr>
        <p:txBody>
          <a:bodyPr vert="horz" wrap="square" lIns="0" tIns="9525" rIns="0" bIns="0" rtlCol="0">
            <a:spAutoFit/>
          </a:bodyPr>
          <a:lstStyle/>
          <a:p>
            <a:pPr marL="130016" marR="22860" indent="-111443">
              <a:spcBef>
                <a:spcPts val="75"/>
              </a:spcBef>
            </a:pPr>
            <a:r>
              <a:rPr sz="825" b="1" dirty="0">
                <a:latin typeface="Arial"/>
                <a:cs typeface="Arial"/>
              </a:rPr>
              <a:t>Supplier flips</a:t>
            </a:r>
            <a:r>
              <a:rPr sz="825" b="1" spc="-113" dirty="0">
                <a:latin typeface="Arial"/>
                <a:cs typeface="Arial"/>
              </a:rPr>
              <a:t> </a:t>
            </a:r>
            <a:r>
              <a:rPr sz="825" b="1" dirty="0">
                <a:latin typeface="Arial"/>
                <a:cs typeface="Arial"/>
              </a:rPr>
              <a:t>PO  into</a:t>
            </a:r>
            <a:r>
              <a:rPr sz="825" b="1" spc="-30" dirty="0">
                <a:latin typeface="Arial"/>
                <a:cs typeface="Arial"/>
              </a:rPr>
              <a:t> </a:t>
            </a:r>
            <a:r>
              <a:rPr sz="825" b="1" dirty="0">
                <a:latin typeface="Arial"/>
                <a:cs typeface="Arial"/>
              </a:rPr>
              <a:t>invoice</a:t>
            </a:r>
            <a:endParaRPr sz="788" baseline="27777" dirty="0">
              <a:latin typeface="Arial"/>
              <a:cs typeface="Arial"/>
            </a:endParaRPr>
          </a:p>
        </p:txBody>
      </p:sp>
      <p:sp>
        <p:nvSpPr>
          <p:cNvPr id="19" name="object 19"/>
          <p:cNvSpPr/>
          <p:nvPr/>
        </p:nvSpPr>
        <p:spPr>
          <a:xfrm>
            <a:off x="2730626" y="2869977"/>
            <a:ext cx="1443990" cy="57150"/>
          </a:xfrm>
          <a:custGeom>
            <a:avLst/>
            <a:gdLst/>
            <a:ahLst/>
            <a:cxnLst/>
            <a:rect l="l" t="t" r="r" b="b"/>
            <a:pathLst>
              <a:path w="1925320" h="76200">
                <a:moveTo>
                  <a:pt x="1848537" y="44429"/>
                </a:moveTo>
                <a:lnTo>
                  <a:pt x="1848485" y="76200"/>
                </a:lnTo>
                <a:lnTo>
                  <a:pt x="1912303" y="44450"/>
                </a:lnTo>
                <a:lnTo>
                  <a:pt x="1861312" y="44450"/>
                </a:lnTo>
                <a:lnTo>
                  <a:pt x="1848537" y="44429"/>
                </a:lnTo>
                <a:close/>
              </a:path>
              <a:path w="1925320" h="76200">
                <a:moveTo>
                  <a:pt x="1848559" y="31729"/>
                </a:moveTo>
                <a:lnTo>
                  <a:pt x="1848537" y="44429"/>
                </a:lnTo>
                <a:lnTo>
                  <a:pt x="1861312" y="44450"/>
                </a:lnTo>
                <a:lnTo>
                  <a:pt x="1861312" y="31750"/>
                </a:lnTo>
                <a:lnTo>
                  <a:pt x="1848559" y="31729"/>
                </a:lnTo>
                <a:close/>
              </a:path>
              <a:path w="1925320" h="76200">
                <a:moveTo>
                  <a:pt x="1848612" y="0"/>
                </a:moveTo>
                <a:lnTo>
                  <a:pt x="1848559" y="31729"/>
                </a:lnTo>
                <a:lnTo>
                  <a:pt x="1861312" y="31750"/>
                </a:lnTo>
                <a:lnTo>
                  <a:pt x="1861312" y="44450"/>
                </a:lnTo>
                <a:lnTo>
                  <a:pt x="1912303" y="44450"/>
                </a:lnTo>
                <a:lnTo>
                  <a:pt x="1924812" y="38226"/>
                </a:lnTo>
                <a:lnTo>
                  <a:pt x="1848612" y="0"/>
                </a:lnTo>
                <a:close/>
              </a:path>
              <a:path w="1925320" h="76200">
                <a:moveTo>
                  <a:pt x="0" y="28829"/>
                </a:moveTo>
                <a:lnTo>
                  <a:pt x="0" y="41529"/>
                </a:lnTo>
                <a:lnTo>
                  <a:pt x="1848537" y="44429"/>
                </a:lnTo>
                <a:lnTo>
                  <a:pt x="1848559" y="31729"/>
                </a:lnTo>
                <a:lnTo>
                  <a:pt x="0" y="28829"/>
                </a:lnTo>
                <a:close/>
              </a:path>
            </a:pathLst>
          </a:custGeom>
          <a:solidFill>
            <a:srgbClr val="0084AC"/>
          </a:solidFill>
        </p:spPr>
        <p:txBody>
          <a:bodyPr wrap="square" lIns="0" tIns="0" rIns="0" bIns="0" rtlCol="0"/>
          <a:lstStyle/>
          <a:p>
            <a:endParaRPr sz="1013"/>
          </a:p>
        </p:txBody>
      </p:sp>
      <p:sp>
        <p:nvSpPr>
          <p:cNvPr id="20" name="object 20"/>
          <p:cNvSpPr txBox="1"/>
          <p:nvPr/>
        </p:nvSpPr>
        <p:spPr>
          <a:xfrm>
            <a:off x="7012263" y="3036342"/>
            <a:ext cx="1168240" cy="264014"/>
          </a:xfrm>
          <a:prstGeom prst="rect">
            <a:avLst/>
          </a:prstGeom>
        </p:spPr>
        <p:txBody>
          <a:bodyPr vert="horz" wrap="square" lIns="0" tIns="10001" rIns="0" bIns="0" rtlCol="0">
            <a:spAutoFit/>
          </a:bodyPr>
          <a:lstStyle/>
          <a:p>
            <a:pPr marL="28575" algn="ctr">
              <a:spcBef>
                <a:spcPts val="79"/>
              </a:spcBef>
            </a:pPr>
            <a:r>
              <a:rPr lang="de-DE" sz="825" b="1" spc="-8" dirty="0">
                <a:latin typeface="Arial"/>
                <a:cs typeface="Arial"/>
              </a:rPr>
              <a:t>Munich Re</a:t>
            </a:r>
            <a:r>
              <a:rPr sz="825" b="1" spc="-8" dirty="0">
                <a:latin typeface="Arial"/>
                <a:cs typeface="Arial"/>
              </a:rPr>
              <a:t> </a:t>
            </a:r>
            <a:r>
              <a:rPr sz="825" b="1" dirty="0">
                <a:latin typeface="Arial"/>
                <a:cs typeface="Arial"/>
              </a:rPr>
              <a:t>receives</a:t>
            </a:r>
            <a:endParaRPr sz="825" dirty="0">
              <a:latin typeface="Arial"/>
              <a:cs typeface="Arial"/>
            </a:endParaRPr>
          </a:p>
          <a:p>
            <a:pPr algn="ctr">
              <a:lnSpc>
                <a:spcPct val="100000"/>
              </a:lnSpc>
            </a:pPr>
            <a:r>
              <a:rPr sz="825" b="1" spc="-4" dirty="0">
                <a:latin typeface="Arial"/>
                <a:cs typeface="Arial"/>
              </a:rPr>
              <a:t>invoice </a:t>
            </a:r>
            <a:r>
              <a:rPr sz="825" b="1" dirty="0">
                <a:latin typeface="Arial"/>
                <a:cs typeface="Arial"/>
              </a:rPr>
              <a:t>in</a:t>
            </a:r>
            <a:r>
              <a:rPr sz="825" b="1" spc="-53" dirty="0">
                <a:latin typeface="Arial"/>
                <a:cs typeface="Arial"/>
              </a:rPr>
              <a:t> </a:t>
            </a:r>
            <a:r>
              <a:rPr sz="825" b="1" spc="-4" dirty="0">
                <a:latin typeface="Arial"/>
                <a:cs typeface="Arial"/>
              </a:rPr>
              <a:t>Coupa</a:t>
            </a:r>
            <a:endParaRPr sz="825" dirty="0">
              <a:latin typeface="Arial"/>
              <a:cs typeface="Arial"/>
            </a:endParaRPr>
          </a:p>
        </p:txBody>
      </p:sp>
      <p:sp>
        <p:nvSpPr>
          <p:cNvPr id="21" name="object 21"/>
          <p:cNvSpPr/>
          <p:nvPr/>
        </p:nvSpPr>
        <p:spPr>
          <a:xfrm>
            <a:off x="7421635" y="2707766"/>
            <a:ext cx="220961" cy="314325"/>
          </a:xfrm>
          <a:prstGeom prst="rect">
            <a:avLst/>
          </a:prstGeom>
          <a:blipFill>
            <a:blip r:embed="rId6" cstate="print"/>
            <a:stretch>
              <a:fillRect/>
            </a:stretch>
          </a:blipFill>
        </p:spPr>
        <p:txBody>
          <a:bodyPr wrap="square" lIns="0" tIns="0" rIns="0" bIns="0" rtlCol="0"/>
          <a:lstStyle/>
          <a:p>
            <a:endParaRPr sz="1013"/>
          </a:p>
        </p:txBody>
      </p:sp>
      <p:sp>
        <p:nvSpPr>
          <p:cNvPr id="22" name="object 22"/>
          <p:cNvSpPr/>
          <p:nvPr/>
        </p:nvSpPr>
        <p:spPr>
          <a:xfrm>
            <a:off x="6020180" y="2878074"/>
            <a:ext cx="1358265" cy="57150"/>
          </a:xfrm>
          <a:custGeom>
            <a:avLst/>
            <a:gdLst/>
            <a:ahLst/>
            <a:cxnLst/>
            <a:rect l="l" t="t" r="r" b="b"/>
            <a:pathLst>
              <a:path w="1811020" h="76200">
                <a:moveTo>
                  <a:pt x="1734439" y="0"/>
                </a:moveTo>
                <a:lnTo>
                  <a:pt x="1734439" y="76200"/>
                </a:lnTo>
                <a:lnTo>
                  <a:pt x="1797939" y="44450"/>
                </a:lnTo>
                <a:lnTo>
                  <a:pt x="1747139" y="44450"/>
                </a:lnTo>
                <a:lnTo>
                  <a:pt x="1747139" y="31750"/>
                </a:lnTo>
                <a:lnTo>
                  <a:pt x="1797939" y="31750"/>
                </a:lnTo>
                <a:lnTo>
                  <a:pt x="1734439" y="0"/>
                </a:lnTo>
                <a:close/>
              </a:path>
              <a:path w="1811020" h="76200">
                <a:moveTo>
                  <a:pt x="1734439" y="31750"/>
                </a:moveTo>
                <a:lnTo>
                  <a:pt x="0" y="31750"/>
                </a:lnTo>
                <a:lnTo>
                  <a:pt x="0" y="44450"/>
                </a:lnTo>
                <a:lnTo>
                  <a:pt x="1734439" y="44450"/>
                </a:lnTo>
                <a:lnTo>
                  <a:pt x="1734439" y="31750"/>
                </a:lnTo>
                <a:close/>
              </a:path>
              <a:path w="1811020" h="76200">
                <a:moveTo>
                  <a:pt x="1797939" y="31750"/>
                </a:moveTo>
                <a:lnTo>
                  <a:pt x="1747139" y="31750"/>
                </a:lnTo>
                <a:lnTo>
                  <a:pt x="1747139" y="44450"/>
                </a:lnTo>
                <a:lnTo>
                  <a:pt x="1797939" y="44450"/>
                </a:lnTo>
                <a:lnTo>
                  <a:pt x="1810639" y="38100"/>
                </a:lnTo>
                <a:lnTo>
                  <a:pt x="1797939" y="31750"/>
                </a:lnTo>
                <a:close/>
              </a:path>
            </a:pathLst>
          </a:custGeom>
          <a:solidFill>
            <a:srgbClr val="0084AC"/>
          </a:solidFill>
        </p:spPr>
        <p:txBody>
          <a:bodyPr wrap="square" lIns="0" tIns="0" rIns="0" bIns="0" rtlCol="0"/>
          <a:lstStyle/>
          <a:p>
            <a:endParaRPr sz="1013"/>
          </a:p>
        </p:txBody>
      </p:sp>
      <p:sp>
        <p:nvSpPr>
          <p:cNvPr id="23" name="object 23"/>
          <p:cNvSpPr txBox="1"/>
          <p:nvPr/>
        </p:nvSpPr>
        <p:spPr>
          <a:xfrm>
            <a:off x="3699415" y="1943386"/>
            <a:ext cx="1243013" cy="264014"/>
          </a:xfrm>
          <a:prstGeom prst="rect">
            <a:avLst/>
          </a:prstGeom>
        </p:spPr>
        <p:txBody>
          <a:bodyPr vert="horz" wrap="square" lIns="0" tIns="10001" rIns="0" bIns="0" rtlCol="0">
            <a:spAutoFit/>
          </a:bodyPr>
          <a:lstStyle/>
          <a:p>
            <a:pPr marL="28575" marR="22860" indent="13335">
              <a:spcBef>
                <a:spcPts val="79"/>
              </a:spcBef>
            </a:pPr>
            <a:r>
              <a:rPr lang="en-US" sz="825" b="1">
                <a:latin typeface="Arial"/>
                <a:cs typeface="Arial"/>
              </a:rPr>
              <a:t>Supplier creates from his invoice a PDF-file.</a:t>
            </a:r>
            <a:endParaRPr lang="en-US" sz="788" baseline="27777">
              <a:latin typeface="Arial"/>
              <a:cs typeface="Arial"/>
            </a:endParaRPr>
          </a:p>
        </p:txBody>
      </p:sp>
      <p:sp>
        <p:nvSpPr>
          <p:cNvPr id="24" name="object 24"/>
          <p:cNvSpPr txBox="1"/>
          <p:nvPr/>
        </p:nvSpPr>
        <p:spPr>
          <a:xfrm>
            <a:off x="7123460" y="1943386"/>
            <a:ext cx="1131855" cy="264014"/>
          </a:xfrm>
          <a:prstGeom prst="rect">
            <a:avLst/>
          </a:prstGeom>
        </p:spPr>
        <p:txBody>
          <a:bodyPr vert="horz" wrap="square" lIns="0" tIns="10001" rIns="0" bIns="0" rtlCol="0">
            <a:spAutoFit/>
          </a:bodyPr>
          <a:lstStyle/>
          <a:p>
            <a:pPr marL="9525" marR="3810" indent="28575" algn="ctr">
              <a:spcBef>
                <a:spcPts val="79"/>
              </a:spcBef>
            </a:pPr>
            <a:r>
              <a:rPr lang="de-DE" sz="825" b="1" spc="-8" dirty="0">
                <a:latin typeface="Arial"/>
                <a:cs typeface="Arial"/>
              </a:rPr>
              <a:t>Munich Re</a:t>
            </a:r>
            <a:r>
              <a:rPr sz="825" b="1" spc="-8" dirty="0">
                <a:latin typeface="Arial"/>
                <a:cs typeface="Arial"/>
              </a:rPr>
              <a:t> </a:t>
            </a:r>
            <a:r>
              <a:rPr sz="825" b="1" dirty="0">
                <a:latin typeface="Arial"/>
                <a:cs typeface="Arial"/>
              </a:rPr>
              <a:t>receives  </a:t>
            </a:r>
            <a:r>
              <a:rPr sz="825" b="1" spc="-4" dirty="0">
                <a:latin typeface="Arial"/>
                <a:cs typeface="Arial"/>
              </a:rPr>
              <a:t>invoice </a:t>
            </a:r>
            <a:r>
              <a:rPr sz="825" b="1" dirty="0">
                <a:latin typeface="Arial"/>
                <a:cs typeface="Arial"/>
              </a:rPr>
              <a:t>in</a:t>
            </a:r>
            <a:r>
              <a:rPr sz="825" b="1" spc="-56" dirty="0">
                <a:latin typeface="Arial"/>
                <a:cs typeface="Arial"/>
              </a:rPr>
              <a:t> </a:t>
            </a:r>
            <a:r>
              <a:rPr sz="825" b="1" spc="-4" dirty="0">
                <a:latin typeface="Arial"/>
                <a:cs typeface="Arial"/>
              </a:rPr>
              <a:t>Coupa</a:t>
            </a:r>
            <a:endParaRPr sz="825" dirty="0">
              <a:latin typeface="Arial"/>
              <a:cs typeface="Arial"/>
            </a:endParaRPr>
          </a:p>
        </p:txBody>
      </p:sp>
      <p:sp>
        <p:nvSpPr>
          <p:cNvPr id="25" name="object 25"/>
          <p:cNvSpPr/>
          <p:nvPr/>
        </p:nvSpPr>
        <p:spPr>
          <a:xfrm>
            <a:off x="7437636" y="1613916"/>
            <a:ext cx="220961" cy="315468"/>
          </a:xfrm>
          <a:prstGeom prst="rect">
            <a:avLst/>
          </a:prstGeom>
          <a:blipFill>
            <a:blip r:embed="rId6" cstate="print"/>
            <a:stretch>
              <a:fillRect/>
            </a:stretch>
          </a:blipFill>
        </p:spPr>
        <p:txBody>
          <a:bodyPr wrap="square" lIns="0" tIns="0" rIns="0" bIns="0" rtlCol="0"/>
          <a:lstStyle/>
          <a:p>
            <a:endParaRPr sz="1013"/>
          </a:p>
        </p:txBody>
      </p:sp>
      <p:sp>
        <p:nvSpPr>
          <p:cNvPr id="26" name="object 26"/>
          <p:cNvSpPr/>
          <p:nvPr/>
        </p:nvSpPr>
        <p:spPr>
          <a:xfrm>
            <a:off x="4550283" y="1724501"/>
            <a:ext cx="1134904" cy="57150"/>
          </a:xfrm>
          <a:custGeom>
            <a:avLst/>
            <a:gdLst/>
            <a:ahLst/>
            <a:cxnLst/>
            <a:rect l="l" t="t" r="r" b="b"/>
            <a:pathLst>
              <a:path w="1513204" h="76200">
                <a:moveTo>
                  <a:pt x="1436803" y="44426"/>
                </a:moveTo>
                <a:lnTo>
                  <a:pt x="1436751" y="76200"/>
                </a:lnTo>
                <a:lnTo>
                  <a:pt x="1500463" y="44450"/>
                </a:lnTo>
                <a:lnTo>
                  <a:pt x="1449451" y="44450"/>
                </a:lnTo>
                <a:lnTo>
                  <a:pt x="1436803" y="44426"/>
                </a:lnTo>
                <a:close/>
              </a:path>
              <a:path w="1513204" h="76200">
                <a:moveTo>
                  <a:pt x="1436825" y="31726"/>
                </a:moveTo>
                <a:lnTo>
                  <a:pt x="1436803" y="44426"/>
                </a:lnTo>
                <a:lnTo>
                  <a:pt x="1449451" y="44450"/>
                </a:lnTo>
                <a:lnTo>
                  <a:pt x="1449451" y="31750"/>
                </a:lnTo>
                <a:lnTo>
                  <a:pt x="1436825" y="31726"/>
                </a:lnTo>
                <a:close/>
              </a:path>
              <a:path w="1513204" h="76200">
                <a:moveTo>
                  <a:pt x="1436877" y="0"/>
                </a:moveTo>
                <a:lnTo>
                  <a:pt x="1436825" y="31726"/>
                </a:lnTo>
                <a:lnTo>
                  <a:pt x="1449451" y="31750"/>
                </a:lnTo>
                <a:lnTo>
                  <a:pt x="1449451" y="44450"/>
                </a:lnTo>
                <a:lnTo>
                  <a:pt x="1500463" y="44450"/>
                </a:lnTo>
                <a:lnTo>
                  <a:pt x="1512951" y="38226"/>
                </a:lnTo>
                <a:lnTo>
                  <a:pt x="1436877" y="0"/>
                </a:lnTo>
                <a:close/>
              </a:path>
              <a:path w="1513204" h="76200">
                <a:moveTo>
                  <a:pt x="0" y="29082"/>
                </a:moveTo>
                <a:lnTo>
                  <a:pt x="0" y="41782"/>
                </a:lnTo>
                <a:lnTo>
                  <a:pt x="1436803" y="44426"/>
                </a:lnTo>
                <a:lnTo>
                  <a:pt x="1436825" y="31726"/>
                </a:lnTo>
                <a:lnTo>
                  <a:pt x="0" y="29082"/>
                </a:lnTo>
                <a:close/>
              </a:path>
            </a:pathLst>
          </a:custGeom>
          <a:solidFill>
            <a:srgbClr val="0084AC"/>
          </a:solidFill>
        </p:spPr>
        <p:txBody>
          <a:bodyPr wrap="square" lIns="0" tIns="0" rIns="0" bIns="0" rtlCol="0"/>
          <a:lstStyle/>
          <a:p>
            <a:endParaRPr sz="1013"/>
          </a:p>
        </p:txBody>
      </p:sp>
      <p:sp>
        <p:nvSpPr>
          <p:cNvPr id="27" name="object 27"/>
          <p:cNvSpPr/>
          <p:nvPr/>
        </p:nvSpPr>
        <p:spPr>
          <a:xfrm>
            <a:off x="2735199" y="1743455"/>
            <a:ext cx="1428750" cy="57150"/>
          </a:xfrm>
          <a:custGeom>
            <a:avLst/>
            <a:gdLst/>
            <a:ahLst/>
            <a:cxnLst/>
            <a:rect l="l" t="t" r="r" b="b"/>
            <a:pathLst>
              <a:path w="1905000" h="76200">
                <a:moveTo>
                  <a:pt x="1828291" y="44446"/>
                </a:moveTo>
                <a:lnTo>
                  <a:pt x="1828291" y="76200"/>
                </a:lnTo>
                <a:lnTo>
                  <a:pt x="1891791" y="44450"/>
                </a:lnTo>
                <a:lnTo>
                  <a:pt x="1828291" y="44446"/>
                </a:lnTo>
                <a:close/>
              </a:path>
              <a:path w="1905000" h="76200">
                <a:moveTo>
                  <a:pt x="1828291" y="31746"/>
                </a:moveTo>
                <a:lnTo>
                  <a:pt x="1828291" y="44446"/>
                </a:lnTo>
                <a:lnTo>
                  <a:pt x="1840991" y="44450"/>
                </a:lnTo>
                <a:lnTo>
                  <a:pt x="1840991" y="31750"/>
                </a:lnTo>
                <a:lnTo>
                  <a:pt x="1828291" y="31746"/>
                </a:lnTo>
                <a:close/>
              </a:path>
              <a:path w="1905000" h="76200">
                <a:moveTo>
                  <a:pt x="1828291" y="0"/>
                </a:moveTo>
                <a:lnTo>
                  <a:pt x="1828291" y="31746"/>
                </a:lnTo>
                <a:lnTo>
                  <a:pt x="1840991" y="31750"/>
                </a:lnTo>
                <a:lnTo>
                  <a:pt x="1840991" y="44450"/>
                </a:lnTo>
                <a:lnTo>
                  <a:pt x="1891799" y="44446"/>
                </a:lnTo>
                <a:lnTo>
                  <a:pt x="1904491" y="38100"/>
                </a:lnTo>
                <a:lnTo>
                  <a:pt x="1828291" y="0"/>
                </a:lnTo>
                <a:close/>
              </a:path>
              <a:path w="1905000" h="76200">
                <a:moveTo>
                  <a:pt x="0" y="31241"/>
                </a:moveTo>
                <a:lnTo>
                  <a:pt x="0" y="43941"/>
                </a:lnTo>
                <a:lnTo>
                  <a:pt x="1828291" y="44446"/>
                </a:lnTo>
                <a:lnTo>
                  <a:pt x="1828291" y="31746"/>
                </a:lnTo>
                <a:lnTo>
                  <a:pt x="0" y="31241"/>
                </a:lnTo>
                <a:close/>
              </a:path>
            </a:pathLst>
          </a:custGeom>
          <a:solidFill>
            <a:srgbClr val="0084AC"/>
          </a:solidFill>
        </p:spPr>
        <p:txBody>
          <a:bodyPr wrap="square" lIns="0" tIns="0" rIns="0" bIns="0" rtlCol="0"/>
          <a:lstStyle/>
          <a:p>
            <a:endParaRPr sz="1013"/>
          </a:p>
        </p:txBody>
      </p:sp>
      <p:sp>
        <p:nvSpPr>
          <p:cNvPr id="28" name="object 28"/>
          <p:cNvSpPr/>
          <p:nvPr/>
        </p:nvSpPr>
        <p:spPr>
          <a:xfrm>
            <a:off x="5697719" y="1633925"/>
            <a:ext cx="276741" cy="250080"/>
          </a:xfrm>
          <a:prstGeom prst="rect">
            <a:avLst/>
          </a:prstGeom>
          <a:blipFill>
            <a:blip r:embed="rId4" cstate="print"/>
            <a:stretch>
              <a:fillRect/>
            </a:stretch>
          </a:blipFill>
        </p:spPr>
        <p:txBody>
          <a:bodyPr wrap="square" lIns="0" tIns="0" rIns="0" bIns="0" rtlCol="0"/>
          <a:lstStyle/>
          <a:p>
            <a:endParaRPr sz="1013"/>
          </a:p>
        </p:txBody>
      </p:sp>
      <p:sp>
        <p:nvSpPr>
          <p:cNvPr id="29" name="object 29"/>
          <p:cNvSpPr txBox="1"/>
          <p:nvPr/>
        </p:nvSpPr>
        <p:spPr>
          <a:xfrm>
            <a:off x="5181601" y="1901762"/>
            <a:ext cx="1395166" cy="390972"/>
          </a:xfrm>
          <a:prstGeom prst="rect">
            <a:avLst/>
          </a:prstGeom>
        </p:spPr>
        <p:txBody>
          <a:bodyPr vert="horz" wrap="square" lIns="0" tIns="10001" rIns="0" bIns="0" rtlCol="0">
            <a:spAutoFit/>
          </a:bodyPr>
          <a:lstStyle/>
          <a:p>
            <a:pPr marL="9525" marR="3810" algn="ctr">
              <a:spcBef>
                <a:spcPts val="79"/>
              </a:spcBef>
            </a:pPr>
            <a:r>
              <a:rPr lang="en-US" sz="825" b="1">
                <a:latin typeface="Arial"/>
                <a:cs typeface="Arial"/>
              </a:rPr>
              <a:t>Supplier</a:t>
            </a:r>
            <a:r>
              <a:rPr lang="en-US" sz="825" b="1" spc="-75">
                <a:latin typeface="Arial"/>
                <a:cs typeface="Arial"/>
              </a:rPr>
              <a:t> </a:t>
            </a:r>
            <a:r>
              <a:rPr lang="en-US" sz="825" b="1">
                <a:latin typeface="Arial"/>
                <a:cs typeface="Arial"/>
              </a:rPr>
              <a:t>submits the PDF-file via Email to a specific Munich Re Mailbox:</a:t>
            </a:r>
            <a:endParaRPr lang="en-US" sz="825">
              <a:latin typeface="Arial"/>
              <a:cs typeface="Arial"/>
            </a:endParaRPr>
          </a:p>
        </p:txBody>
      </p:sp>
      <p:sp>
        <p:nvSpPr>
          <p:cNvPr id="30" name="object 30"/>
          <p:cNvSpPr/>
          <p:nvPr/>
        </p:nvSpPr>
        <p:spPr>
          <a:xfrm>
            <a:off x="6020181" y="1745361"/>
            <a:ext cx="1331119" cy="57150"/>
          </a:xfrm>
          <a:custGeom>
            <a:avLst/>
            <a:gdLst/>
            <a:ahLst/>
            <a:cxnLst/>
            <a:rect l="l" t="t" r="r" b="b"/>
            <a:pathLst>
              <a:path w="1774825" h="76200">
                <a:moveTo>
                  <a:pt x="1698625" y="0"/>
                </a:moveTo>
                <a:lnTo>
                  <a:pt x="1698625" y="76200"/>
                </a:lnTo>
                <a:lnTo>
                  <a:pt x="1762125" y="44450"/>
                </a:lnTo>
                <a:lnTo>
                  <a:pt x="1711325" y="44450"/>
                </a:lnTo>
                <a:lnTo>
                  <a:pt x="1711325" y="31750"/>
                </a:lnTo>
                <a:lnTo>
                  <a:pt x="1762125" y="31750"/>
                </a:lnTo>
                <a:lnTo>
                  <a:pt x="1698625" y="0"/>
                </a:lnTo>
                <a:close/>
              </a:path>
              <a:path w="1774825" h="76200">
                <a:moveTo>
                  <a:pt x="1698625" y="31750"/>
                </a:moveTo>
                <a:lnTo>
                  <a:pt x="0" y="31750"/>
                </a:lnTo>
                <a:lnTo>
                  <a:pt x="0" y="44450"/>
                </a:lnTo>
                <a:lnTo>
                  <a:pt x="1698625" y="44450"/>
                </a:lnTo>
                <a:lnTo>
                  <a:pt x="1698625" y="31750"/>
                </a:lnTo>
                <a:close/>
              </a:path>
              <a:path w="1774825" h="76200">
                <a:moveTo>
                  <a:pt x="1762125" y="31750"/>
                </a:moveTo>
                <a:lnTo>
                  <a:pt x="1711325" y="31750"/>
                </a:lnTo>
                <a:lnTo>
                  <a:pt x="1711325" y="44450"/>
                </a:lnTo>
                <a:lnTo>
                  <a:pt x="1762125" y="44450"/>
                </a:lnTo>
                <a:lnTo>
                  <a:pt x="1774825" y="38100"/>
                </a:lnTo>
                <a:lnTo>
                  <a:pt x="1762125" y="31750"/>
                </a:lnTo>
                <a:close/>
              </a:path>
            </a:pathLst>
          </a:custGeom>
          <a:solidFill>
            <a:srgbClr val="0084AC"/>
          </a:solidFill>
        </p:spPr>
        <p:txBody>
          <a:bodyPr wrap="square" lIns="0" tIns="0" rIns="0" bIns="0" rtlCol="0"/>
          <a:lstStyle/>
          <a:p>
            <a:endParaRPr sz="1013"/>
          </a:p>
        </p:txBody>
      </p:sp>
      <p:sp>
        <p:nvSpPr>
          <p:cNvPr id="31" name="object 31"/>
          <p:cNvSpPr/>
          <p:nvPr/>
        </p:nvSpPr>
        <p:spPr>
          <a:xfrm>
            <a:off x="4186723" y="2738063"/>
            <a:ext cx="277835" cy="250080"/>
          </a:xfrm>
          <a:prstGeom prst="rect">
            <a:avLst/>
          </a:prstGeom>
          <a:blipFill>
            <a:blip r:embed="rId4" cstate="print"/>
            <a:stretch>
              <a:fillRect/>
            </a:stretch>
          </a:blipFill>
        </p:spPr>
        <p:txBody>
          <a:bodyPr wrap="square" lIns="0" tIns="0" rIns="0" bIns="0" rtlCol="0"/>
          <a:lstStyle/>
          <a:p>
            <a:endParaRPr sz="1013"/>
          </a:p>
        </p:txBody>
      </p:sp>
      <p:sp>
        <p:nvSpPr>
          <p:cNvPr id="32" name="object 32"/>
          <p:cNvSpPr txBox="1"/>
          <p:nvPr/>
        </p:nvSpPr>
        <p:spPr>
          <a:xfrm>
            <a:off x="3987260" y="3005899"/>
            <a:ext cx="673894" cy="263534"/>
          </a:xfrm>
          <a:prstGeom prst="rect">
            <a:avLst/>
          </a:prstGeom>
        </p:spPr>
        <p:txBody>
          <a:bodyPr vert="horz" wrap="square" lIns="0" tIns="9525" rIns="0" bIns="0" rtlCol="0">
            <a:spAutoFit/>
          </a:bodyPr>
          <a:lstStyle/>
          <a:p>
            <a:pPr marR="3810" algn="ctr">
              <a:spcBef>
                <a:spcPts val="75"/>
              </a:spcBef>
            </a:pPr>
            <a:r>
              <a:rPr sz="825" b="1" dirty="0">
                <a:latin typeface="Arial"/>
                <a:cs typeface="Arial"/>
              </a:rPr>
              <a:t>Supplier</a:t>
            </a:r>
            <a:r>
              <a:rPr sz="825" b="1" spc="-71" dirty="0">
                <a:latin typeface="Arial"/>
                <a:cs typeface="Arial"/>
              </a:rPr>
              <a:t> </a:t>
            </a:r>
            <a:r>
              <a:rPr sz="825" b="1" spc="-4" dirty="0">
                <a:latin typeface="Arial"/>
                <a:cs typeface="Arial"/>
              </a:rPr>
              <a:t>logs</a:t>
            </a:r>
            <a:endParaRPr sz="825">
              <a:latin typeface="Arial"/>
              <a:cs typeface="Arial"/>
            </a:endParaRPr>
          </a:p>
          <a:p>
            <a:pPr marR="3334" algn="ctr">
              <a:spcBef>
                <a:spcPts val="4"/>
              </a:spcBef>
            </a:pPr>
            <a:r>
              <a:rPr sz="825" b="1" dirty="0">
                <a:latin typeface="Arial"/>
                <a:cs typeface="Arial"/>
              </a:rPr>
              <a:t>into</a:t>
            </a:r>
            <a:r>
              <a:rPr sz="825" b="1" spc="-34" dirty="0">
                <a:latin typeface="Arial"/>
                <a:cs typeface="Arial"/>
              </a:rPr>
              <a:t> </a:t>
            </a:r>
            <a:r>
              <a:rPr sz="825" b="1" spc="-4" dirty="0">
                <a:latin typeface="Arial"/>
                <a:cs typeface="Arial"/>
              </a:rPr>
              <a:t>CSP</a:t>
            </a:r>
            <a:endParaRPr sz="825">
              <a:latin typeface="Arial"/>
              <a:cs typeface="Arial"/>
            </a:endParaRPr>
          </a:p>
        </p:txBody>
      </p:sp>
      <p:sp>
        <p:nvSpPr>
          <p:cNvPr id="33" name="object 33"/>
          <p:cNvSpPr/>
          <p:nvPr/>
        </p:nvSpPr>
        <p:spPr>
          <a:xfrm>
            <a:off x="4464558" y="2866835"/>
            <a:ext cx="1191578" cy="57150"/>
          </a:xfrm>
          <a:custGeom>
            <a:avLst/>
            <a:gdLst/>
            <a:ahLst/>
            <a:cxnLst/>
            <a:rect l="l" t="t" r="r" b="b"/>
            <a:pathLst>
              <a:path w="1588770" h="76200">
                <a:moveTo>
                  <a:pt x="1575986" y="31622"/>
                </a:moveTo>
                <a:lnTo>
                  <a:pt x="1525015" y="31622"/>
                </a:lnTo>
                <a:lnTo>
                  <a:pt x="1525142" y="44322"/>
                </a:lnTo>
                <a:lnTo>
                  <a:pt x="1512389" y="44354"/>
                </a:lnTo>
                <a:lnTo>
                  <a:pt x="1512442" y="76199"/>
                </a:lnTo>
                <a:lnTo>
                  <a:pt x="1588515" y="37845"/>
                </a:lnTo>
                <a:lnTo>
                  <a:pt x="1575986" y="31622"/>
                </a:lnTo>
                <a:close/>
              </a:path>
              <a:path w="1588770" h="76200">
                <a:moveTo>
                  <a:pt x="1512368" y="31654"/>
                </a:moveTo>
                <a:lnTo>
                  <a:pt x="0" y="35432"/>
                </a:lnTo>
                <a:lnTo>
                  <a:pt x="0" y="48132"/>
                </a:lnTo>
                <a:lnTo>
                  <a:pt x="1512389" y="44354"/>
                </a:lnTo>
                <a:lnTo>
                  <a:pt x="1512368" y="31654"/>
                </a:lnTo>
                <a:close/>
              </a:path>
              <a:path w="1588770" h="76200">
                <a:moveTo>
                  <a:pt x="1525015" y="31622"/>
                </a:moveTo>
                <a:lnTo>
                  <a:pt x="1512368" y="31654"/>
                </a:lnTo>
                <a:lnTo>
                  <a:pt x="1512389" y="44354"/>
                </a:lnTo>
                <a:lnTo>
                  <a:pt x="1525142" y="44322"/>
                </a:lnTo>
                <a:lnTo>
                  <a:pt x="1525015" y="31622"/>
                </a:lnTo>
                <a:close/>
              </a:path>
              <a:path w="1588770" h="76200">
                <a:moveTo>
                  <a:pt x="1512315" y="0"/>
                </a:moveTo>
                <a:lnTo>
                  <a:pt x="1512368" y="31654"/>
                </a:lnTo>
                <a:lnTo>
                  <a:pt x="1575986" y="31622"/>
                </a:lnTo>
                <a:lnTo>
                  <a:pt x="1512315" y="0"/>
                </a:lnTo>
                <a:close/>
              </a:path>
            </a:pathLst>
          </a:custGeom>
          <a:solidFill>
            <a:srgbClr val="0084AC"/>
          </a:solidFill>
        </p:spPr>
        <p:txBody>
          <a:bodyPr wrap="square" lIns="0" tIns="0" rIns="0" bIns="0" rtlCol="0"/>
          <a:lstStyle/>
          <a:p>
            <a:endParaRPr sz="1013"/>
          </a:p>
        </p:txBody>
      </p:sp>
      <p:sp>
        <p:nvSpPr>
          <p:cNvPr id="34" name="object 34"/>
          <p:cNvSpPr/>
          <p:nvPr/>
        </p:nvSpPr>
        <p:spPr>
          <a:xfrm>
            <a:off x="4169664" y="1629918"/>
            <a:ext cx="298150" cy="307466"/>
          </a:xfrm>
          <a:prstGeom prst="rect">
            <a:avLst/>
          </a:prstGeom>
          <a:blipFill>
            <a:blip r:embed="rId7" cstate="print"/>
            <a:stretch>
              <a:fillRect/>
            </a:stretch>
          </a:blipFill>
        </p:spPr>
        <p:txBody>
          <a:bodyPr wrap="square" lIns="0" tIns="0" rIns="0" bIns="0" rtlCol="0"/>
          <a:lstStyle/>
          <a:p>
            <a:endParaRPr sz="1013"/>
          </a:p>
        </p:txBody>
      </p:sp>
      <p:sp>
        <p:nvSpPr>
          <p:cNvPr id="35" name="object 35"/>
          <p:cNvSpPr/>
          <p:nvPr/>
        </p:nvSpPr>
        <p:spPr>
          <a:xfrm>
            <a:off x="621791" y="2700908"/>
            <a:ext cx="307467" cy="307467"/>
          </a:xfrm>
          <a:prstGeom prst="rect">
            <a:avLst/>
          </a:prstGeom>
          <a:blipFill>
            <a:blip r:embed="rId8" cstate="print"/>
            <a:stretch>
              <a:fillRect/>
            </a:stretch>
          </a:blipFill>
        </p:spPr>
        <p:txBody>
          <a:bodyPr wrap="square" lIns="0" tIns="0" rIns="0" bIns="0" rtlCol="0"/>
          <a:lstStyle/>
          <a:p>
            <a:endParaRPr sz="1013"/>
          </a:p>
        </p:txBody>
      </p:sp>
      <p:sp>
        <p:nvSpPr>
          <p:cNvPr id="36" name="object 36"/>
          <p:cNvSpPr txBox="1"/>
          <p:nvPr/>
        </p:nvSpPr>
        <p:spPr>
          <a:xfrm>
            <a:off x="1830513" y="1009438"/>
            <a:ext cx="1800225" cy="194284"/>
          </a:xfrm>
          <a:prstGeom prst="rect">
            <a:avLst/>
          </a:prstGeom>
        </p:spPr>
        <p:txBody>
          <a:bodyPr vert="horz" wrap="square" lIns="0" tIns="9525" rIns="0" bIns="0" rtlCol="0">
            <a:spAutoFit/>
          </a:bodyPr>
          <a:lstStyle/>
          <a:p>
            <a:pPr marL="9525">
              <a:spcBef>
                <a:spcPts val="75"/>
              </a:spcBef>
            </a:pPr>
            <a:r>
              <a:rPr sz="1200" b="1" spc="-4" dirty="0">
                <a:solidFill>
                  <a:srgbClr val="49B8E7"/>
                </a:solidFill>
                <a:latin typeface="Arial"/>
                <a:cs typeface="Arial"/>
              </a:rPr>
              <a:t>Transmission</a:t>
            </a:r>
            <a:r>
              <a:rPr sz="1200" b="1" spc="-23" dirty="0">
                <a:solidFill>
                  <a:srgbClr val="49B8E7"/>
                </a:solidFill>
                <a:latin typeface="Arial"/>
                <a:cs typeface="Arial"/>
              </a:rPr>
              <a:t> </a:t>
            </a:r>
            <a:r>
              <a:rPr sz="1200" b="1" spc="-4" dirty="0">
                <a:solidFill>
                  <a:srgbClr val="49B8E7"/>
                </a:solidFill>
                <a:latin typeface="Arial"/>
                <a:cs typeface="Arial"/>
              </a:rPr>
              <a:t>method</a:t>
            </a:r>
            <a:endParaRPr sz="1200" dirty="0">
              <a:solidFill>
                <a:srgbClr val="49B8E7"/>
              </a:solidFill>
              <a:latin typeface="Arial"/>
              <a:cs typeface="Arial"/>
            </a:endParaRPr>
          </a:p>
        </p:txBody>
      </p:sp>
      <p:sp>
        <p:nvSpPr>
          <p:cNvPr id="38" name="object 38"/>
          <p:cNvSpPr/>
          <p:nvPr/>
        </p:nvSpPr>
        <p:spPr>
          <a:xfrm>
            <a:off x="5689854" y="2696337"/>
            <a:ext cx="298150" cy="307466"/>
          </a:xfrm>
          <a:prstGeom prst="rect">
            <a:avLst/>
          </a:prstGeom>
          <a:blipFill>
            <a:blip r:embed="rId7" cstate="print"/>
            <a:stretch>
              <a:fillRect/>
            </a:stretch>
          </a:blipFill>
        </p:spPr>
        <p:txBody>
          <a:bodyPr wrap="square" lIns="0" tIns="0" rIns="0" bIns="0" rtlCol="0"/>
          <a:lstStyle/>
          <a:p>
            <a:endParaRPr sz="1013"/>
          </a:p>
        </p:txBody>
      </p:sp>
      <p:sp>
        <p:nvSpPr>
          <p:cNvPr id="39" name="object 39"/>
          <p:cNvSpPr/>
          <p:nvPr/>
        </p:nvSpPr>
        <p:spPr>
          <a:xfrm>
            <a:off x="1980247" y="2602039"/>
            <a:ext cx="6275069" cy="781050"/>
          </a:xfrm>
          <a:custGeom>
            <a:avLst/>
            <a:gdLst/>
            <a:ahLst/>
            <a:cxnLst/>
            <a:rect l="l" t="t" r="r" b="b"/>
            <a:pathLst>
              <a:path w="8366759" h="1041400">
                <a:moveTo>
                  <a:pt x="0" y="1040891"/>
                </a:moveTo>
                <a:lnTo>
                  <a:pt x="8366759" y="1040891"/>
                </a:lnTo>
                <a:lnTo>
                  <a:pt x="8366759" y="0"/>
                </a:lnTo>
                <a:lnTo>
                  <a:pt x="0" y="0"/>
                </a:lnTo>
                <a:lnTo>
                  <a:pt x="0" y="1040891"/>
                </a:lnTo>
                <a:close/>
              </a:path>
            </a:pathLst>
          </a:custGeom>
          <a:ln w="25907">
            <a:solidFill>
              <a:srgbClr val="00FF00"/>
            </a:solidFill>
          </a:ln>
        </p:spPr>
        <p:txBody>
          <a:bodyPr wrap="square" lIns="0" tIns="0" rIns="0" bIns="0" rtlCol="0"/>
          <a:lstStyle/>
          <a:p>
            <a:endParaRPr sz="1013"/>
          </a:p>
        </p:txBody>
      </p:sp>
      <p:sp>
        <p:nvSpPr>
          <p:cNvPr id="40" name="object 40"/>
          <p:cNvSpPr txBox="1"/>
          <p:nvPr/>
        </p:nvSpPr>
        <p:spPr>
          <a:xfrm>
            <a:off x="222047" y="3030378"/>
            <a:ext cx="835819" cy="517449"/>
          </a:xfrm>
          <a:prstGeom prst="rect">
            <a:avLst/>
          </a:prstGeom>
        </p:spPr>
        <p:txBody>
          <a:bodyPr vert="horz" wrap="square" lIns="0" tIns="9525" rIns="0" bIns="0" rtlCol="0">
            <a:spAutoFit/>
          </a:bodyPr>
          <a:lstStyle/>
          <a:p>
            <a:pPr marL="9525" marR="3810" algn="ctr">
              <a:spcBef>
                <a:spcPts val="75"/>
              </a:spcBef>
            </a:pPr>
            <a:r>
              <a:rPr sz="825" b="1" dirty="0">
                <a:latin typeface="Arial"/>
                <a:cs typeface="Arial"/>
              </a:rPr>
              <a:t>Supplier</a:t>
            </a:r>
            <a:r>
              <a:rPr sz="825" b="1" spc="-71" dirty="0">
                <a:latin typeface="Arial"/>
                <a:cs typeface="Arial"/>
              </a:rPr>
              <a:t> </a:t>
            </a:r>
            <a:r>
              <a:rPr lang="en-US" sz="825" b="1" dirty="0">
                <a:latin typeface="Arial"/>
                <a:cs typeface="Arial"/>
              </a:rPr>
              <a:t>receives a Munich Re purchase order</a:t>
            </a:r>
            <a:endParaRPr lang="en-US" sz="825" dirty="0">
              <a:latin typeface="Arial"/>
              <a:cs typeface="Arial"/>
            </a:endParaRPr>
          </a:p>
        </p:txBody>
      </p:sp>
      <p:sp>
        <p:nvSpPr>
          <p:cNvPr id="41" name="object 41"/>
          <p:cNvSpPr txBox="1"/>
          <p:nvPr/>
        </p:nvSpPr>
        <p:spPr>
          <a:xfrm>
            <a:off x="1264444" y="3023520"/>
            <a:ext cx="591979" cy="390492"/>
          </a:xfrm>
          <a:prstGeom prst="rect">
            <a:avLst/>
          </a:prstGeom>
        </p:spPr>
        <p:txBody>
          <a:bodyPr vert="horz" wrap="square" lIns="0" tIns="9525" rIns="0" bIns="0" rtlCol="0">
            <a:spAutoFit/>
          </a:bodyPr>
          <a:lstStyle/>
          <a:p>
            <a:pPr marL="9525" marR="3810" indent="-1905" algn="ctr">
              <a:spcBef>
                <a:spcPts val="75"/>
              </a:spcBef>
            </a:pPr>
            <a:r>
              <a:rPr lang="en-US" sz="825" b="1" spc="-4" dirty="0">
                <a:latin typeface="Arial"/>
                <a:cs typeface="Arial"/>
              </a:rPr>
              <a:t>Supplier want to invoice</a:t>
            </a:r>
            <a:endParaRPr lang="en-US" sz="825" dirty="0">
              <a:latin typeface="Arial"/>
              <a:cs typeface="Arial"/>
            </a:endParaRPr>
          </a:p>
        </p:txBody>
      </p:sp>
      <p:sp>
        <p:nvSpPr>
          <p:cNvPr id="45" name="Titel 39">
            <a:extLst>
              <a:ext uri="{FF2B5EF4-FFF2-40B4-BE49-F238E27FC236}">
                <a16:creationId xmlns:a16="http://schemas.microsoft.com/office/drawing/2014/main" id="{3091E85E-74D1-4E19-8B92-33DF5FF48DC2}"/>
              </a:ext>
            </a:extLst>
          </p:cNvPr>
          <p:cNvSpPr txBox="1">
            <a:spLocks/>
          </p:cNvSpPr>
          <p:nvPr/>
        </p:nvSpPr>
        <p:spPr>
          <a:xfrm>
            <a:off x="306000" y="360363"/>
            <a:ext cx="6840000" cy="558000"/>
          </a:xfrm>
          <a:prstGeom prst="rect">
            <a:avLst/>
          </a:prstGeom>
        </p:spPr>
        <p:txBody>
          <a:bodyPr vert="horz" lIns="0" tIns="0" rIns="0" bIns="0" rtlCol="0" anchor="t" anchorCtr="0">
            <a:noAutofit/>
          </a:bodyPr>
          <a:lstStyle>
            <a:lvl1pPr algn="l" defTabSz="270000" rtl="0" eaLnBrk="1" latinLnBrk="0" hangingPunct="1">
              <a:spcBef>
                <a:spcPct val="0"/>
              </a:spcBef>
              <a:buNone/>
              <a:defRPr sz="2000" kern="1200">
                <a:solidFill>
                  <a:schemeClr val="tx2"/>
                </a:solidFill>
                <a:latin typeface="+mj-lt"/>
                <a:ea typeface="+mj-ea"/>
                <a:cs typeface="+mj-cs"/>
              </a:defRPr>
            </a:lvl1pPr>
          </a:lstStyle>
          <a:p>
            <a:r>
              <a:rPr lang="de-DE" dirty="0"/>
              <a:t>Introduction to Coupa</a:t>
            </a:r>
          </a:p>
          <a:p>
            <a:r>
              <a:rPr lang="en-US" sz="1800" dirty="0">
                <a:solidFill>
                  <a:srgbClr val="49B8E7"/>
                </a:solidFill>
              </a:rPr>
              <a:t>Invoice Transmission Methods</a:t>
            </a:r>
          </a:p>
        </p:txBody>
      </p:sp>
      <p:sp>
        <p:nvSpPr>
          <p:cNvPr id="2" name="Rechteck 1">
            <a:extLst>
              <a:ext uri="{FF2B5EF4-FFF2-40B4-BE49-F238E27FC236}">
                <a16:creationId xmlns:a16="http://schemas.microsoft.com/office/drawing/2014/main" id="{E5F48D47-43B5-4A02-B6D7-0AE689B233C5}"/>
              </a:ext>
            </a:extLst>
          </p:cNvPr>
          <p:cNvSpPr/>
          <p:nvPr/>
        </p:nvSpPr>
        <p:spPr>
          <a:xfrm>
            <a:off x="4881159" y="2285587"/>
            <a:ext cx="2242301" cy="200055"/>
          </a:xfrm>
          <a:prstGeom prst="rect">
            <a:avLst/>
          </a:prstGeom>
        </p:spPr>
        <p:txBody>
          <a:bodyPr wrap="square">
            <a:spAutoFit/>
          </a:bodyPr>
          <a:lstStyle/>
          <a:p>
            <a:r>
              <a:rPr lang="de-DE" sz="700" dirty="0"/>
              <a:t>MunichRe-invoices@mail.coupa.readsoftonline.com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R Vorlage_16 zu 9_MR_DE">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nchorCtr="0"/>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lIns="0" tIns="0" rIns="0" bIns="0" rtlCol="0">
        <a:spAutoFit/>
      </a:bodyPr>
      <a:lstStyle>
        <a:defPPr marL="269875" indent="-269875">
          <a:lnSpc>
            <a:spcPct val="110000"/>
          </a:lnSpc>
          <a:buFont typeface="Wingdings" panose="05000000000000000000" pitchFamily="2" charset="2"/>
          <a:buChar char="§"/>
          <a:defRPr sz="1400" dirty="0" err="1" smtClean="0">
            <a:solidFill>
              <a:schemeClr val="tx2"/>
            </a:solidFill>
          </a:defRPr>
        </a:defPPr>
      </a:lstStyle>
    </a:txDef>
  </a:objectDefaults>
  <a:extraClrSchemeLst/>
  <a:extLst>
    <a:ext uri="{05A4C25C-085E-4340-85A3-A5531E510DB2}">
      <thm15:themeFamily xmlns:thm15="http://schemas.microsoft.com/office/thememl/2012/main" name="MR Vorlage_16 zu 9_MR_DE.potx" id="{A551FAF1-6E34-4302-8AD6-0E9A5B4EC6CD}" vid="{74522625-4972-41E8-AFA3-9E3581FF2F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729617-940b-463d-a580-46cc6a3ad9d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f3c6f0c0-389c-4324-ac00-59fc67b57edf"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82C86347EBABEC4AB4BB0E3588D7561B" ma:contentTypeVersion="13" ma:contentTypeDescription="Create a new document." ma:contentTypeScope="" ma:versionID="838374f39200fb5ac36d391daa2be1c6">
  <xsd:schema xmlns:xsd="http://www.w3.org/2001/XMLSchema" xmlns:xs="http://www.w3.org/2001/XMLSchema" xmlns:p="http://schemas.microsoft.com/office/2006/metadata/properties" xmlns:ns3="ca729617-940b-463d-a580-46cc6a3ad9da" xmlns:ns4="3099dd98-601e-4b79-9381-de728f13e060" xmlns:ns5="354a90c0-db86-46a8-a245-18dd3b4017c6" targetNamespace="http://schemas.microsoft.com/office/2006/metadata/properties" ma:root="true" ma:fieldsID="ced57a78808e85635e6075ef175777be" ns3:_="" ns4:_="" ns5:_="">
    <xsd:import namespace="ca729617-940b-463d-a580-46cc6a3ad9da"/>
    <xsd:import namespace="3099dd98-601e-4b79-9381-de728f13e060"/>
    <xsd:import namespace="354a90c0-db86-46a8-a245-18dd3b4017c6"/>
    <xsd:element name="properties">
      <xsd:complexType>
        <xsd:sequence>
          <xsd:element name="documentManagement">
            <xsd:complexType>
              <xsd:all>
                <xsd:element ref="ns3:TaxCatchAll" minOccurs="0"/>
                <xsd:element ref="ns3:TaxCatchAllLabel" minOccurs="0"/>
                <xsd:element ref="ns4:MediaServiceAutoTags" minOccurs="0"/>
                <xsd:element ref="ns4:MediaServiceDateTaken" minOccurs="0"/>
                <xsd:element ref="ns4:MediaServiceLocation" minOccurs="0"/>
                <xsd:element ref="ns5:SharedWithUsers" minOccurs="0"/>
                <xsd:element ref="ns5:SharedWithDetails" minOccurs="0"/>
                <xsd:element ref="ns5:SharingHintHash" minOccurs="0"/>
                <xsd:element ref="ns4:MediaServiceMetadata" minOccurs="0"/>
                <xsd:element ref="ns4:MediaServiceFastMetadata"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729617-940b-463d-a580-46cc6a3ad9da"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0efe79c6-2d34-4e3a-8253-88245faa265d}" ma:internalName="TaxCatchAll" ma:showField="CatchAllData" ma:web="354a90c0-db86-46a8-a245-18dd3b4017c6">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0efe79c6-2d34-4e3a-8253-88245faa265d}" ma:internalName="TaxCatchAllLabel" ma:readOnly="true" ma:showField="CatchAllDataLabel" ma:web="354a90c0-db86-46a8-a245-18dd3b4017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99dd98-601e-4b79-9381-de728f13e060" elementFormDefault="qualified">
    <xsd:import namespace="http://schemas.microsoft.com/office/2006/documentManagement/types"/>
    <xsd:import namespace="http://schemas.microsoft.com/office/infopath/2007/PartnerControls"/>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4a90c0-db86-46a8-a245-18dd3b4017c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9D73A3-B857-48D7-93F6-44EC84A29860}">
  <ds:schemaRefs>
    <ds:schemaRef ds:uri="http://schemas.microsoft.com/office/2006/metadata/properties"/>
    <ds:schemaRef ds:uri="http://schemas.microsoft.com/office/infopath/2007/PartnerControls"/>
    <ds:schemaRef ds:uri="ca729617-940b-463d-a580-46cc6a3ad9da"/>
  </ds:schemaRefs>
</ds:datastoreItem>
</file>

<file path=customXml/itemProps2.xml><?xml version="1.0" encoding="utf-8"?>
<ds:datastoreItem xmlns:ds="http://schemas.openxmlformats.org/officeDocument/2006/customXml" ds:itemID="{BE907412-D072-422E-B410-C0789BA59BBE}">
  <ds:schemaRefs>
    <ds:schemaRef ds:uri="http://schemas.microsoft.com/sharepoint/v3/contenttype/forms"/>
  </ds:schemaRefs>
</ds:datastoreItem>
</file>

<file path=customXml/itemProps3.xml><?xml version="1.0" encoding="utf-8"?>
<ds:datastoreItem xmlns:ds="http://schemas.openxmlformats.org/officeDocument/2006/customXml" ds:itemID="{C9B755AA-119F-43EB-BE3A-50643316C889}">
  <ds:schemaRefs>
    <ds:schemaRef ds:uri="Microsoft.SharePoint.Taxonomy.ContentTypeSync"/>
  </ds:schemaRefs>
</ds:datastoreItem>
</file>

<file path=customXml/itemProps4.xml><?xml version="1.0" encoding="utf-8"?>
<ds:datastoreItem xmlns:ds="http://schemas.openxmlformats.org/officeDocument/2006/customXml" ds:itemID="{4A097C67-29CA-4C11-A3A9-27CA0CF67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729617-940b-463d-a580-46cc6a3ad9da"/>
    <ds:schemaRef ds:uri="3099dd98-601e-4b79-9381-de728f13e060"/>
    <ds:schemaRef ds:uri="354a90c0-db86-46a8-a245-18dd3b4017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MR Vorlage_16 zu 9_MR_DE</Template>
  <TotalTime>0</TotalTime>
  <Words>8036</Words>
  <Application>Microsoft Office PowerPoint</Application>
  <PresentationFormat>Bildschirmpräsentation (16:9)</PresentationFormat>
  <Paragraphs>780</Paragraphs>
  <Slides>73</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73</vt:i4>
      </vt:variant>
    </vt:vector>
  </HeadingPairs>
  <TitlesOfParts>
    <vt:vector size="78" baseType="lpstr">
      <vt:lpstr>Arial</vt:lpstr>
      <vt:lpstr>Calibri</vt:lpstr>
      <vt:lpstr>Symbol</vt:lpstr>
      <vt:lpstr>Wingdings</vt:lpstr>
      <vt:lpstr>MR Vorlage_16 zu 9_MR_DE</vt:lpstr>
      <vt:lpstr>Munich Re - Coupa Supplier Guide</vt:lpstr>
      <vt:lpstr>Agenda</vt:lpstr>
      <vt:lpstr>Introduction to Coupa </vt:lpstr>
      <vt:lpstr>PowerPoint-Präsentation</vt:lpstr>
      <vt:lpstr>PowerPoint-Präsentation</vt:lpstr>
      <vt:lpstr>PowerPoint-Präsentation</vt:lpstr>
      <vt:lpstr>PowerPoint-Präsentation</vt:lpstr>
      <vt:lpstr>Introduction to Coupa Coupa:  4 doors to send invoices to Munich Re</vt:lpstr>
      <vt:lpstr>PowerPoint-Präsentation</vt:lpstr>
      <vt:lpstr>PowerPoint-Präsentation</vt:lpstr>
      <vt:lpstr>PowerPoint-Präsentation</vt:lpstr>
      <vt:lpstr>PowerPoint-Präsentation</vt:lpstr>
      <vt:lpstr>Registration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Manage your Account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Purchase Orders</vt:lpstr>
      <vt:lpstr>PowerPoint-Präsentation</vt:lpstr>
      <vt:lpstr>PowerPoint-Präsentation</vt:lpstr>
      <vt:lpstr>PowerPoint-Präsentation</vt:lpstr>
      <vt:lpstr>PowerPoint-Präsentation</vt:lpstr>
      <vt:lpstr>Invoices Creating Electronic Invoices with Coupa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Credit Notes in Coupa</vt:lpstr>
      <vt:lpstr>Creating a Credit Note for Munich Re   1/3</vt:lpstr>
      <vt:lpstr>Creating a Credit Note for Munich Re   2/3</vt:lpstr>
      <vt:lpstr>Creating a Credit Note for Munich Re   3/3</vt:lpstr>
      <vt:lpstr>Support</vt:lpstr>
      <vt:lpstr>PowerPoint-Präsentation</vt:lpstr>
      <vt:lpstr>PowerPoint-Präsentation</vt:lpstr>
      <vt:lpstr>PowerPoint-Präsentation</vt:lpstr>
      <vt:lpstr>PowerPoint-Präsentation</vt:lpstr>
    </vt:vector>
  </TitlesOfParts>
  <Company>Munich 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Lorem ipsum dolor sit amet</dc:title>
  <dc:subject>Munich Re - MR - Munich-MR - DE-DE - Din A4</dc:subject>
  <dc:creator>Schiemer Andreas - Munich-MR</dc:creator>
  <cp:keywords>Munich-MR;</cp:keywords>
  <cp:lastModifiedBy>Schiemer Andreas - Munich-MR</cp:lastModifiedBy>
  <cp:revision>154</cp:revision>
  <dcterms:created xsi:type="dcterms:W3CDTF">2020-06-21T14:32:24Z</dcterms:created>
  <dcterms:modified xsi:type="dcterms:W3CDTF">2021-05-19T14:22:08Z</dcterms:modified>
  <cp:category>Din A4</cp:category>
  <cp:contentStatus>MR</cp:contentStatus>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dace53-bb26-49c1-b263-21baa9bbd689_Enabled">
    <vt:lpwstr>True</vt:lpwstr>
  </property>
  <property fmtid="{D5CDD505-2E9C-101B-9397-08002B2CF9AE}" pid="3" name="MSIP_Label_c6dace53-bb26-49c1-b263-21baa9bbd689_SiteId">
    <vt:lpwstr>582259a1-dcaa-4cca-b1cf-e60d3f045ecd</vt:lpwstr>
  </property>
  <property fmtid="{D5CDD505-2E9C-101B-9397-08002B2CF9AE}" pid="4" name="MSIP_Label_c6dace53-bb26-49c1-b263-21baa9bbd689_Owner">
    <vt:lpwstr>aschiemer@munichre.com</vt:lpwstr>
  </property>
  <property fmtid="{D5CDD505-2E9C-101B-9397-08002B2CF9AE}" pid="5" name="MSIP_Label_c6dace53-bb26-49c1-b263-21baa9bbd689_SetDate">
    <vt:lpwstr>2020-06-21T15:06:05.0036275Z</vt:lpwstr>
  </property>
  <property fmtid="{D5CDD505-2E9C-101B-9397-08002B2CF9AE}" pid="6" name="MSIP_Label_c6dace53-bb26-49c1-b263-21baa9bbd689_Name">
    <vt:lpwstr>For internal use only (C2)</vt:lpwstr>
  </property>
  <property fmtid="{D5CDD505-2E9C-101B-9397-08002B2CF9AE}" pid="7" name="MSIP_Label_c6dace53-bb26-49c1-b263-21baa9bbd689_Application">
    <vt:lpwstr>Microsoft Azure Information Protection</vt:lpwstr>
  </property>
  <property fmtid="{D5CDD505-2E9C-101B-9397-08002B2CF9AE}" pid="8" name="MSIP_Label_c6dace53-bb26-49c1-b263-21baa9bbd689_ActionId">
    <vt:lpwstr>5053e8b8-1e92-4fba-a76a-050c1a3edd0e</vt:lpwstr>
  </property>
  <property fmtid="{D5CDD505-2E9C-101B-9397-08002B2CF9AE}" pid="9" name="MSIP_Label_c6dace53-bb26-49c1-b263-21baa9bbd689_Extended_MSFT_Method">
    <vt:lpwstr>Manual</vt:lpwstr>
  </property>
  <property fmtid="{D5CDD505-2E9C-101B-9397-08002B2CF9AE}" pid="10" name="Sensitivity">
    <vt:lpwstr>For internal use only (C2)</vt:lpwstr>
  </property>
  <property fmtid="{D5CDD505-2E9C-101B-9397-08002B2CF9AE}" pid="11" name="ContentTypeId">
    <vt:lpwstr>0x01010082C86347EBABEC4AB4BB0E3588D7561B</vt:lpwstr>
  </property>
</Properties>
</file>